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1"/>
  </p:notesMasterIdLst>
  <p:sldIdLst>
    <p:sldId id="256" r:id="rId2"/>
    <p:sldId id="257" r:id="rId3"/>
    <p:sldId id="324" r:id="rId4"/>
    <p:sldId id="258" r:id="rId5"/>
    <p:sldId id="259" r:id="rId6"/>
    <p:sldId id="260" r:id="rId7"/>
    <p:sldId id="262" r:id="rId8"/>
    <p:sldId id="326" r:id="rId9"/>
    <p:sldId id="325" r:id="rId10"/>
    <p:sldId id="327" r:id="rId11"/>
    <p:sldId id="349" r:id="rId12"/>
    <p:sldId id="265" r:id="rId13"/>
    <p:sldId id="266" r:id="rId14"/>
    <p:sldId id="267" r:id="rId15"/>
    <p:sldId id="268" r:id="rId16"/>
    <p:sldId id="269" r:id="rId17"/>
    <p:sldId id="270" r:id="rId18"/>
    <p:sldId id="271" r:id="rId19"/>
    <p:sldId id="328" r:id="rId20"/>
    <p:sldId id="272" r:id="rId21"/>
    <p:sldId id="273" r:id="rId22"/>
    <p:sldId id="274" r:id="rId23"/>
    <p:sldId id="276" r:id="rId24"/>
    <p:sldId id="277" r:id="rId25"/>
    <p:sldId id="278" r:id="rId26"/>
    <p:sldId id="279" r:id="rId27"/>
    <p:sldId id="373" r:id="rId28"/>
    <p:sldId id="280" r:id="rId29"/>
    <p:sldId id="282" r:id="rId30"/>
    <p:sldId id="283" r:id="rId31"/>
    <p:sldId id="284" r:id="rId32"/>
    <p:sldId id="285" r:id="rId33"/>
    <p:sldId id="286" r:id="rId34"/>
    <p:sldId id="287" r:id="rId35"/>
    <p:sldId id="288" r:id="rId36"/>
    <p:sldId id="329" r:id="rId37"/>
    <p:sldId id="289" r:id="rId38"/>
    <p:sldId id="290" r:id="rId39"/>
    <p:sldId id="292" r:id="rId40"/>
    <p:sldId id="293" r:id="rId41"/>
    <p:sldId id="294" r:id="rId42"/>
    <p:sldId id="295" r:id="rId43"/>
    <p:sldId id="296" r:id="rId44"/>
    <p:sldId id="298" r:id="rId45"/>
    <p:sldId id="299" r:id="rId46"/>
    <p:sldId id="371" r:id="rId47"/>
    <p:sldId id="344" r:id="rId48"/>
    <p:sldId id="345" r:id="rId49"/>
    <p:sldId id="312" r:id="rId50"/>
    <p:sldId id="313" r:id="rId51"/>
    <p:sldId id="314" r:id="rId52"/>
    <p:sldId id="315" r:id="rId53"/>
    <p:sldId id="316" r:id="rId54"/>
    <p:sldId id="317" r:id="rId55"/>
    <p:sldId id="318" r:id="rId56"/>
    <p:sldId id="342" r:id="rId57"/>
    <p:sldId id="319" r:id="rId58"/>
    <p:sldId id="320" r:id="rId59"/>
    <p:sldId id="372" r:id="rId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4CC872-BACB-4B9A-B2D6-18D17862CA62}" v="836" dt="2025-08-11T20:18:02.978"/>
  </p1510:revLst>
</p1510:revInfo>
</file>

<file path=ppt/tableStyles.xml><?xml version="1.0" encoding="utf-8"?>
<a:tblStyleLst xmlns:a="http://schemas.openxmlformats.org/drawingml/2006/main" def="{6FB20899-DC4A-49F8-9E7E-4A342A726107}">
  <a:tblStyle styleId="{6FB20899-DC4A-49F8-9E7E-4A342A7261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5" autoAdjust="0"/>
    <p:restoredTop sz="90809" autoAdjust="0"/>
  </p:normalViewPr>
  <p:slideViewPr>
    <p:cSldViewPr snapToGrid="0">
      <p:cViewPr varScale="1">
        <p:scale>
          <a:sx n="110" d="100"/>
          <a:sy n="110" d="100"/>
        </p:scale>
        <p:origin x="610"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ndon Leung" userId="95e333b92a823007" providerId="LiveId" clId="{7E4CC872-BACB-4B9A-B2D6-18D17862CA62}"/>
    <pc:docChg chg="undo custSel addSld modSld">
      <pc:chgData name="Brandon Leung" userId="95e333b92a823007" providerId="LiveId" clId="{7E4CC872-BACB-4B9A-B2D6-18D17862CA62}" dt="2025-08-11T20:18:08.840" v="2475" actId="113"/>
      <pc:docMkLst>
        <pc:docMk/>
      </pc:docMkLst>
      <pc:sldChg chg="delSp modSp mod setBg modAnim modShow">
        <pc:chgData name="Brandon Leung" userId="95e333b92a823007" providerId="LiveId" clId="{7E4CC872-BACB-4B9A-B2D6-18D17862CA62}" dt="2025-08-11T07:10:27.830" v="2026"/>
        <pc:sldMkLst>
          <pc:docMk/>
          <pc:sldMk cId="0" sldId="257"/>
        </pc:sldMkLst>
        <pc:spChg chg="mod topLvl">
          <ac:chgData name="Brandon Leung" userId="95e333b92a823007" providerId="LiveId" clId="{7E4CC872-BACB-4B9A-B2D6-18D17862CA62}" dt="2025-08-09T23:49:29.827" v="115" actId="165"/>
          <ac:spMkLst>
            <pc:docMk/>
            <pc:sldMk cId="0" sldId="257"/>
            <ac:spMk id="2" creationId="{0725CDDF-F2FB-DFF4-C5ED-330069E60B6D}"/>
          </ac:spMkLst>
        </pc:spChg>
        <pc:spChg chg="mod topLvl">
          <ac:chgData name="Brandon Leung" userId="95e333b92a823007" providerId="LiveId" clId="{7E4CC872-BACB-4B9A-B2D6-18D17862CA62}" dt="2025-08-09T23:50:41.426" v="130" actId="20577"/>
          <ac:spMkLst>
            <pc:docMk/>
            <pc:sldMk cId="0" sldId="257"/>
            <ac:spMk id="19" creationId="{94723DE7-90FC-71E6-31C6-CA3EB296C1D2}"/>
          </ac:spMkLst>
        </pc:spChg>
        <pc:spChg chg="mod topLvl">
          <ac:chgData name="Brandon Leung" userId="95e333b92a823007" providerId="LiveId" clId="{7E4CC872-BACB-4B9A-B2D6-18D17862CA62}" dt="2025-08-09T23:49:29.827" v="115" actId="165"/>
          <ac:spMkLst>
            <pc:docMk/>
            <pc:sldMk cId="0" sldId="257"/>
            <ac:spMk id="22" creationId="{B08F6034-8717-5697-75EE-29C1B002A10D}"/>
          </ac:spMkLst>
        </pc:spChg>
        <pc:spChg chg="mod topLvl">
          <ac:chgData name="Brandon Leung" userId="95e333b92a823007" providerId="LiveId" clId="{7E4CC872-BACB-4B9A-B2D6-18D17862CA62}" dt="2025-08-09T23:50:47.306" v="139" actId="20577"/>
          <ac:spMkLst>
            <pc:docMk/>
            <pc:sldMk cId="0" sldId="257"/>
            <ac:spMk id="28" creationId="{B102B0E0-F3A2-0285-1240-865E5CFD4484}"/>
          </ac:spMkLst>
        </pc:spChg>
        <pc:picChg chg="mod topLvl">
          <ac:chgData name="Brandon Leung" userId="95e333b92a823007" providerId="LiveId" clId="{7E4CC872-BACB-4B9A-B2D6-18D17862CA62}" dt="2025-08-09T23:49:35.793" v="117" actId="14100"/>
          <ac:picMkLst>
            <pc:docMk/>
            <pc:sldMk cId="0" sldId="257"/>
            <ac:picMk id="60" creationId="{00000000-0000-0000-0000-000000000000}"/>
          </ac:picMkLst>
        </pc:picChg>
        <pc:picChg chg="mod topLvl">
          <ac:chgData name="Brandon Leung" userId="95e333b92a823007" providerId="LiveId" clId="{7E4CC872-BACB-4B9A-B2D6-18D17862CA62}" dt="2025-08-09T23:49:29.827" v="115" actId="165"/>
          <ac:picMkLst>
            <pc:docMk/>
            <pc:sldMk cId="0" sldId="257"/>
            <ac:picMk id="64" creationId="{00000000-0000-0000-0000-000000000000}"/>
          </ac:picMkLst>
        </pc:picChg>
        <pc:picChg chg="mod topLvl">
          <ac:chgData name="Brandon Leung" userId="95e333b92a823007" providerId="LiveId" clId="{7E4CC872-BACB-4B9A-B2D6-18D17862CA62}" dt="2025-08-09T23:49:29.827" v="115" actId="165"/>
          <ac:picMkLst>
            <pc:docMk/>
            <pc:sldMk cId="0" sldId="257"/>
            <ac:picMk id="68" creationId="{00000000-0000-0000-0000-000000000000}"/>
          </ac:picMkLst>
        </pc:picChg>
        <pc:picChg chg="mod topLvl">
          <ac:chgData name="Brandon Leung" userId="95e333b92a823007" providerId="LiveId" clId="{7E4CC872-BACB-4B9A-B2D6-18D17862CA62}" dt="2025-08-09T23:49:29.827" v="115" actId="165"/>
          <ac:picMkLst>
            <pc:docMk/>
            <pc:sldMk cId="0" sldId="257"/>
            <ac:picMk id="1026" creationId="{927717DA-0F03-E758-AC80-9957F9151D8A}"/>
          </ac:picMkLst>
        </pc:picChg>
      </pc:sldChg>
      <pc:sldChg chg="addSp delSp modSp mod setBg addAnim delAnim modShow">
        <pc:chgData name="Brandon Leung" userId="95e333b92a823007" providerId="LiveId" clId="{7E4CC872-BACB-4B9A-B2D6-18D17862CA62}" dt="2025-08-11T07:26:11.806" v="2027"/>
        <pc:sldMkLst>
          <pc:docMk/>
          <pc:sldMk cId="0" sldId="258"/>
        </pc:sldMkLst>
        <pc:picChg chg="add mod">
          <ac:chgData name="Brandon Leung" userId="95e333b92a823007" providerId="LiveId" clId="{7E4CC872-BACB-4B9A-B2D6-18D17862CA62}" dt="2025-08-09T23:55:09.072" v="157" actId="1037"/>
          <ac:picMkLst>
            <pc:docMk/>
            <pc:sldMk cId="0" sldId="258"/>
            <ac:picMk id="10" creationId="{5F95B689-1586-4484-E388-18742757337B}"/>
          </ac:picMkLst>
        </pc:picChg>
        <pc:picChg chg="add del">
          <ac:chgData name="Brandon Leung" userId="95e333b92a823007" providerId="LiveId" clId="{7E4CC872-BACB-4B9A-B2D6-18D17862CA62}" dt="2025-08-09T23:57:03.062" v="165" actId="478"/>
          <ac:picMkLst>
            <pc:docMk/>
            <pc:sldMk cId="0" sldId="258"/>
            <ac:picMk id="81" creationId="{00000000-0000-0000-0000-000000000000}"/>
          </ac:picMkLst>
        </pc:picChg>
        <pc:picChg chg="mod">
          <ac:chgData name="Brandon Leung" userId="95e333b92a823007" providerId="LiveId" clId="{7E4CC872-BACB-4B9A-B2D6-18D17862CA62}" dt="2025-08-09T23:53:10.971" v="143" actId="1076"/>
          <ac:picMkLst>
            <pc:docMk/>
            <pc:sldMk cId="0" sldId="258"/>
            <ac:picMk id="82" creationId="{00000000-0000-0000-0000-000000000000}"/>
          </ac:picMkLst>
        </pc:picChg>
        <pc:cxnChg chg="mod">
          <ac:chgData name="Brandon Leung" userId="95e333b92a823007" providerId="LiveId" clId="{7E4CC872-BACB-4B9A-B2D6-18D17862CA62}" dt="2025-08-09T23:55:15.497" v="158" actId="14100"/>
          <ac:cxnSpMkLst>
            <pc:docMk/>
            <pc:sldMk cId="0" sldId="258"/>
            <ac:cxnSpMk id="83" creationId="{00000000-0000-0000-0000-000000000000}"/>
          </ac:cxnSpMkLst>
        </pc:cxnChg>
      </pc:sldChg>
      <pc:sldChg chg="mod setBg modShow">
        <pc:chgData name="Brandon Leung" userId="95e333b92a823007" providerId="LiveId" clId="{7E4CC872-BACB-4B9A-B2D6-18D17862CA62}" dt="2025-08-10T01:22:23.401" v="1400" actId="729"/>
        <pc:sldMkLst>
          <pc:docMk/>
          <pc:sldMk cId="0" sldId="262"/>
        </pc:sldMkLst>
      </pc:sldChg>
      <pc:sldChg chg="setBg">
        <pc:chgData name="Brandon Leung" userId="95e333b92a823007" providerId="LiveId" clId="{7E4CC872-BACB-4B9A-B2D6-18D17862CA62}" dt="2025-08-10T00:18:23.322" v="193"/>
        <pc:sldMkLst>
          <pc:docMk/>
          <pc:sldMk cId="0" sldId="270"/>
        </pc:sldMkLst>
      </pc:sldChg>
      <pc:sldChg chg="setBg">
        <pc:chgData name="Brandon Leung" userId="95e333b92a823007" providerId="LiveId" clId="{7E4CC872-BACB-4B9A-B2D6-18D17862CA62}" dt="2025-08-10T00:18:19.403" v="192"/>
        <pc:sldMkLst>
          <pc:docMk/>
          <pc:sldMk cId="0" sldId="271"/>
        </pc:sldMkLst>
      </pc:sldChg>
      <pc:sldChg chg="setBg">
        <pc:chgData name="Brandon Leung" userId="95e333b92a823007" providerId="LiveId" clId="{7E4CC872-BACB-4B9A-B2D6-18D17862CA62}" dt="2025-08-10T00:18:35.445" v="194"/>
        <pc:sldMkLst>
          <pc:docMk/>
          <pc:sldMk cId="0" sldId="272"/>
        </pc:sldMkLst>
      </pc:sldChg>
      <pc:sldChg chg="setBg">
        <pc:chgData name="Brandon Leung" userId="95e333b92a823007" providerId="LiveId" clId="{7E4CC872-BACB-4B9A-B2D6-18D17862CA62}" dt="2025-08-10T00:17:23.290" v="190"/>
        <pc:sldMkLst>
          <pc:docMk/>
          <pc:sldMk cId="0" sldId="279"/>
        </pc:sldMkLst>
      </pc:sldChg>
      <pc:sldChg chg="modSp mod setBg">
        <pc:chgData name="Brandon Leung" userId="95e333b92a823007" providerId="LiveId" clId="{7E4CC872-BACB-4B9A-B2D6-18D17862CA62}" dt="2025-08-10T00:17:40.617" v="191"/>
        <pc:sldMkLst>
          <pc:docMk/>
          <pc:sldMk cId="0" sldId="284"/>
        </pc:sldMkLst>
        <pc:spChg chg="mod">
          <ac:chgData name="Brandon Leung" userId="95e333b92a823007" providerId="LiveId" clId="{7E4CC872-BACB-4B9A-B2D6-18D17862CA62}" dt="2025-08-10T00:16:59.485" v="189" actId="1076"/>
          <ac:spMkLst>
            <pc:docMk/>
            <pc:sldMk cId="0" sldId="284"/>
            <ac:spMk id="389" creationId="{00000000-0000-0000-0000-000000000000}"/>
          </ac:spMkLst>
        </pc:spChg>
      </pc:sldChg>
      <pc:sldChg chg="addSp modSp mod setBg">
        <pc:chgData name="Brandon Leung" userId="95e333b92a823007" providerId="LiveId" clId="{7E4CC872-BACB-4B9A-B2D6-18D17862CA62}" dt="2025-08-11T20:18:08.840" v="2475" actId="113"/>
        <pc:sldMkLst>
          <pc:docMk/>
          <pc:sldMk cId="0" sldId="285"/>
        </pc:sldMkLst>
        <pc:spChg chg="mod">
          <ac:chgData name="Brandon Leung" userId="95e333b92a823007" providerId="LiveId" clId="{7E4CC872-BACB-4B9A-B2D6-18D17862CA62}" dt="2025-08-11T20:18:08.840" v="2475" actId="113"/>
          <ac:spMkLst>
            <pc:docMk/>
            <pc:sldMk cId="0" sldId="285"/>
            <ac:spMk id="3" creationId="{C9E60943-6153-F63C-5F49-2DC62B4B326A}"/>
          </ac:spMkLst>
        </pc:spChg>
        <pc:spChg chg="add">
          <ac:chgData name="Brandon Leung" userId="95e333b92a823007" providerId="LiveId" clId="{7E4CC872-BACB-4B9A-B2D6-18D17862CA62}" dt="2025-08-11T20:16:12.549" v="2465"/>
          <ac:spMkLst>
            <pc:docMk/>
            <pc:sldMk cId="0" sldId="285"/>
            <ac:spMk id="5" creationId="{B2ED2D95-1FBA-1470-CEF6-2328C6702181}"/>
          </ac:spMkLst>
        </pc:spChg>
      </pc:sldChg>
      <pc:sldChg chg="setBg">
        <pc:chgData name="Brandon Leung" userId="95e333b92a823007" providerId="LiveId" clId="{7E4CC872-BACB-4B9A-B2D6-18D17862CA62}" dt="2025-08-10T00:16:47.145" v="187"/>
        <pc:sldMkLst>
          <pc:docMk/>
          <pc:sldMk cId="0" sldId="286"/>
        </pc:sldMkLst>
      </pc:sldChg>
      <pc:sldChg chg="setBg">
        <pc:chgData name="Brandon Leung" userId="95e333b92a823007" providerId="LiveId" clId="{7E4CC872-BACB-4B9A-B2D6-18D17862CA62}" dt="2025-08-10T00:16:42.813" v="186"/>
        <pc:sldMkLst>
          <pc:docMk/>
          <pc:sldMk cId="0" sldId="287"/>
        </pc:sldMkLst>
      </pc:sldChg>
      <pc:sldChg chg="setBg">
        <pc:chgData name="Brandon Leung" userId="95e333b92a823007" providerId="LiveId" clId="{7E4CC872-BACB-4B9A-B2D6-18D17862CA62}" dt="2025-08-10T00:16:38.403" v="185"/>
        <pc:sldMkLst>
          <pc:docMk/>
          <pc:sldMk cId="0" sldId="288"/>
        </pc:sldMkLst>
      </pc:sldChg>
      <pc:sldChg chg="setBg">
        <pc:chgData name="Brandon Leung" userId="95e333b92a823007" providerId="LiveId" clId="{7E4CC872-BACB-4B9A-B2D6-18D17862CA62}" dt="2025-08-10T00:07:34.316" v="177"/>
        <pc:sldMkLst>
          <pc:docMk/>
          <pc:sldMk cId="0" sldId="299"/>
        </pc:sldMkLst>
      </pc:sldChg>
      <pc:sldChg chg="setBg">
        <pc:chgData name="Brandon Leung" userId="95e333b92a823007" providerId="LiveId" clId="{7E4CC872-BACB-4B9A-B2D6-18D17862CA62}" dt="2025-08-10T00:04:17.539" v="174"/>
        <pc:sldMkLst>
          <pc:docMk/>
          <pc:sldMk cId="0" sldId="318"/>
        </pc:sldMkLst>
      </pc:sldChg>
      <pc:sldChg chg="modSp mod setBg modShow">
        <pc:chgData name="Brandon Leung" userId="95e333b92a823007" providerId="LiveId" clId="{7E4CC872-BACB-4B9A-B2D6-18D17862CA62}" dt="2025-08-09T23:52:40.951" v="141" actId="729"/>
        <pc:sldMkLst>
          <pc:docMk/>
          <pc:sldMk cId="3223186337" sldId="324"/>
        </pc:sldMkLst>
        <pc:spChg chg="mod">
          <ac:chgData name="Brandon Leung" userId="95e333b92a823007" providerId="LiveId" clId="{7E4CC872-BACB-4B9A-B2D6-18D17862CA62}" dt="2025-08-09T23:44:00.692" v="1" actId="115"/>
          <ac:spMkLst>
            <pc:docMk/>
            <pc:sldMk cId="3223186337" sldId="324"/>
            <ac:spMk id="71" creationId="{99880C76-0044-3909-3FF6-F86BF74A28E5}"/>
          </ac:spMkLst>
        </pc:spChg>
        <pc:spChg chg="mod">
          <ac:chgData name="Brandon Leung" userId="95e333b92a823007" providerId="LiveId" clId="{7E4CC872-BACB-4B9A-B2D6-18D17862CA62}" dt="2025-08-09T23:44:03.308" v="2" actId="115"/>
          <ac:spMkLst>
            <pc:docMk/>
            <pc:sldMk cId="3223186337" sldId="324"/>
            <ac:spMk id="72" creationId="{08EECCFC-1064-9901-46BF-506047916019}"/>
          </ac:spMkLst>
        </pc:spChg>
      </pc:sldChg>
      <pc:sldChg chg="mod setBg modShow">
        <pc:chgData name="Brandon Leung" userId="95e333b92a823007" providerId="LiveId" clId="{7E4CC872-BACB-4B9A-B2D6-18D17862CA62}" dt="2025-08-10T01:22:03.547" v="1397" actId="729"/>
        <pc:sldMkLst>
          <pc:docMk/>
          <pc:sldMk cId="2184884032" sldId="325"/>
        </pc:sldMkLst>
      </pc:sldChg>
      <pc:sldChg chg="mod setBg modShow">
        <pc:chgData name="Brandon Leung" userId="95e333b92a823007" providerId="LiveId" clId="{7E4CC872-BACB-4B9A-B2D6-18D17862CA62}" dt="2025-08-10T01:22:26.701" v="1401" actId="729"/>
        <pc:sldMkLst>
          <pc:docMk/>
          <pc:sldMk cId="1225906274" sldId="326"/>
        </pc:sldMkLst>
      </pc:sldChg>
      <pc:sldChg chg="mod setBg modShow">
        <pc:chgData name="Brandon Leung" userId="95e333b92a823007" providerId="LiveId" clId="{7E4CC872-BACB-4B9A-B2D6-18D17862CA62}" dt="2025-08-10T01:22:00.858" v="1396" actId="729"/>
        <pc:sldMkLst>
          <pc:docMk/>
          <pc:sldMk cId="928334466" sldId="327"/>
        </pc:sldMkLst>
      </pc:sldChg>
      <pc:sldChg chg="setBg">
        <pc:chgData name="Brandon Leung" userId="95e333b92a823007" providerId="LiveId" clId="{7E4CC872-BACB-4B9A-B2D6-18D17862CA62}" dt="2025-08-10T00:16:34.854" v="184"/>
        <pc:sldMkLst>
          <pc:docMk/>
          <pc:sldMk cId="1389084231" sldId="329"/>
        </pc:sldMkLst>
      </pc:sldChg>
      <pc:sldChg chg="modSp setBg modAnim">
        <pc:chgData name="Brandon Leung" userId="95e333b92a823007" providerId="LiveId" clId="{7E4CC872-BACB-4B9A-B2D6-18D17862CA62}" dt="2025-08-11T07:46:44.854" v="2179"/>
        <pc:sldMkLst>
          <pc:docMk/>
          <pc:sldMk cId="1407392572" sldId="342"/>
        </pc:sldMkLst>
        <pc:spChg chg="mod">
          <ac:chgData name="Brandon Leung" userId="95e333b92a823007" providerId="LiveId" clId="{7E4CC872-BACB-4B9A-B2D6-18D17862CA62}" dt="2025-08-11T07:46:02.461" v="2178" actId="20577"/>
          <ac:spMkLst>
            <pc:docMk/>
            <pc:sldMk cId="1407392572" sldId="342"/>
            <ac:spMk id="3" creationId="{D9CE6954-7D85-172F-0C5B-0AEDC620DA7E}"/>
          </ac:spMkLst>
        </pc:spChg>
      </pc:sldChg>
      <pc:sldChg chg="setBg">
        <pc:chgData name="Brandon Leung" userId="95e333b92a823007" providerId="LiveId" clId="{7E4CC872-BACB-4B9A-B2D6-18D17862CA62}" dt="2025-08-11T07:42:28.566" v="2028"/>
        <pc:sldMkLst>
          <pc:docMk/>
          <pc:sldMk cId="1737284250" sldId="344"/>
        </pc:sldMkLst>
      </pc:sldChg>
      <pc:sldChg chg="modSp add mod setBg">
        <pc:chgData name="Brandon Leung" userId="95e333b92a823007" providerId="LiveId" clId="{7E4CC872-BACB-4B9A-B2D6-18D17862CA62}" dt="2025-08-10T01:21:48.218" v="1393"/>
        <pc:sldMkLst>
          <pc:docMk/>
          <pc:sldMk cId="1930949645" sldId="349"/>
        </pc:sldMkLst>
        <pc:spChg chg="mod">
          <ac:chgData name="Brandon Leung" userId="95e333b92a823007" providerId="LiveId" clId="{7E4CC872-BACB-4B9A-B2D6-18D17862CA62}" dt="2025-08-10T01:15:15.680" v="520" actId="20577"/>
          <ac:spMkLst>
            <pc:docMk/>
            <pc:sldMk cId="1930949645" sldId="349"/>
            <ac:spMk id="2" creationId="{F7ABA307-06B2-11ED-14DC-A41A2F198906}"/>
          </ac:spMkLst>
        </pc:spChg>
        <pc:spChg chg="mod">
          <ac:chgData name="Brandon Leung" userId="95e333b92a823007" providerId="LiveId" clId="{7E4CC872-BACB-4B9A-B2D6-18D17862CA62}" dt="2025-08-10T01:21:36.949" v="1392" actId="113"/>
          <ac:spMkLst>
            <pc:docMk/>
            <pc:sldMk cId="1930949645" sldId="349"/>
            <ac:spMk id="3" creationId="{854B1000-6C62-DDEE-0567-A1F5135993AB}"/>
          </ac:spMkLst>
        </pc:spChg>
      </pc:sldChg>
      <pc:sldChg chg="modSp setBg">
        <pc:chgData name="Brandon Leung" userId="95e333b92a823007" providerId="LiveId" clId="{7E4CC872-BACB-4B9A-B2D6-18D17862CA62}" dt="2025-08-10T00:13:27.333" v="183" actId="20577"/>
        <pc:sldMkLst>
          <pc:docMk/>
          <pc:sldMk cId="4172579461" sldId="371"/>
        </pc:sldMkLst>
        <pc:spChg chg="mod">
          <ac:chgData name="Brandon Leung" userId="95e333b92a823007" providerId="LiveId" clId="{7E4CC872-BACB-4B9A-B2D6-18D17862CA62}" dt="2025-08-10T00:13:27.333" v="183" actId="20577"/>
          <ac:spMkLst>
            <pc:docMk/>
            <pc:sldMk cId="4172579461" sldId="371"/>
            <ac:spMk id="4" creationId="{428E91E6-86FC-20F9-E6BB-8D57C5A81F32}"/>
          </ac:spMkLst>
        </pc:spChg>
      </pc:sldChg>
      <pc:sldChg chg="add">
        <pc:chgData name="Brandon Leung" userId="95e333b92a823007" providerId="LiveId" clId="{7E4CC872-BACB-4B9A-B2D6-18D17862CA62}" dt="2025-08-10T00:03:06.603" v="172"/>
        <pc:sldMkLst>
          <pc:docMk/>
          <pc:sldMk cId="661847564" sldId="372"/>
        </pc:sldMkLst>
      </pc:sldChg>
      <pc:sldChg chg="addSp modSp add mod">
        <pc:chgData name="Brandon Leung" userId="95e333b92a823007" providerId="LiveId" clId="{7E4CC872-BACB-4B9A-B2D6-18D17862CA62}" dt="2025-08-10T01:35:46.557" v="2025" actId="1076"/>
        <pc:sldMkLst>
          <pc:docMk/>
          <pc:sldMk cId="1583086212" sldId="373"/>
        </pc:sldMkLst>
        <pc:spChg chg="mod">
          <ac:chgData name="Brandon Leung" userId="95e333b92a823007" providerId="LiveId" clId="{7E4CC872-BACB-4B9A-B2D6-18D17862CA62}" dt="2025-08-10T01:27:48.721" v="1438" actId="20577"/>
          <ac:spMkLst>
            <pc:docMk/>
            <pc:sldMk cId="1583086212" sldId="373"/>
            <ac:spMk id="2" creationId="{FB149A0F-328A-5842-D077-61DC9516CEC3}"/>
          </ac:spMkLst>
        </pc:spChg>
        <pc:spChg chg="mod">
          <ac:chgData name="Brandon Leung" userId="95e333b92a823007" providerId="LiveId" clId="{7E4CC872-BACB-4B9A-B2D6-18D17862CA62}" dt="2025-08-10T01:35:42.248" v="2024" actId="113"/>
          <ac:spMkLst>
            <pc:docMk/>
            <pc:sldMk cId="1583086212" sldId="373"/>
            <ac:spMk id="3" creationId="{62C23711-872E-6C01-FEE0-1A0C19AE0690}"/>
          </ac:spMkLst>
        </pc:spChg>
        <pc:picChg chg="add mod">
          <ac:chgData name="Brandon Leung" userId="95e333b92a823007" providerId="LiveId" clId="{7E4CC872-BACB-4B9A-B2D6-18D17862CA62}" dt="2025-08-10T01:35:46.557" v="2025" actId="1076"/>
          <ac:picMkLst>
            <pc:docMk/>
            <pc:sldMk cId="1583086212" sldId="373"/>
            <ac:picMk id="5" creationId="{1AE9818D-25D6-0326-0605-7CFC511BA273}"/>
          </ac:picMkLst>
        </pc:picChg>
      </pc:sldChg>
    </pc:docChg>
  </pc:docChgLst>
  <pc:docChgLst>
    <pc:chgData name="Brandon Leung" userId="95e333b92a823007" providerId="LiveId" clId="{2055435C-C468-4409-8241-74584A36F4C8}"/>
    <pc:docChg chg="undo custSel addSld delSld modSld sldOrd modMainMaster">
      <pc:chgData name="Brandon Leung" userId="95e333b92a823007" providerId="LiveId" clId="{2055435C-C468-4409-8241-74584A36F4C8}" dt="2025-07-13T21:43:13.821" v="15213" actId="478"/>
      <pc:docMkLst>
        <pc:docMk/>
      </pc:docMkLst>
      <pc:sldChg chg="modSp mod">
        <pc:chgData name="Brandon Leung" userId="95e333b92a823007" providerId="LiveId" clId="{2055435C-C468-4409-8241-74584A36F4C8}" dt="2025-05-03T00:00:24.066" v="10" actId="20577"/>
        <pc:sldMkLst>
          <pc:docMk/>
          <pc:sldMk cId="0" sldId="256"/>
        </pc:sldMkLst>
      </pc:sldChg>
      <pc:sldChg chg="addSp delSp modSp mod setBg modClrScheme delAnim modAnim modShow chgLayout modNotes modNotesTx">
        <pc:chgData name="Brandon Leung" userId="95e333b92a823007" providerId="LiveId" clId="{2055435C-C468-4409-8241-74584A36F4C8}" dt="2025-07-13T21:24:35.979" v="14822" actId="729"/>
        <pc:sldMkLst>
          <pc:docMk/>
          <pc:sldMk cId="0" sldId="257"/>
        </pc:sldMkLst>
      </pc:sldChg>
      <pc:sldChg chg="addSp delSp modSp mod setBg delAnim modAnim modShow modNotes">
        <pc:chgData name="Brandon Leung" userId="95e333b92a823007" providerId="LiveId" clId="{2055435C-C468-4409-8241-74584A36F4C8}" dt="2025-07-13T21:24:35.979" v="14822" actId="729"/>
        <pc:sldMkLst>
          <pc:docMk/>
          <pc:sldMk cId="0" sldId="258"/>
        </pc:sldMkLst>
      </pc:sldChg>
      <pc:sldChg chg="addSp delSp modSp mod modAnim modShow modNotes">
        <pc:chgData name="Brandon Leung" userId="95e333b92a823007" providerId="LiveId" clId="{2055435C-C468-4409-8241-74584A36F4C8}" dt="2025-07-13T21:24:35.979" v="14822" actId="729"/>
        <pc:sldMkLst>
          <pc:docMk/>
          <pc:sldMk cId="0" sldId="259"/>
        </pc:sldMkLst>
      </pc:sldChg>
      <pc:sldChg chg="addSp modSp mod modShow modNotes">
        <pc:chgData name="Brandon Leung" userId="95e333b92a823007" providerId="LiveId" clId="{2055435C-C468-4409-8241-74584A36F4C8}" dt="2025-07-13T21:24:35.979" v="14822" actId="729"/>
        <pc:sldMkLst>
          <pc:docMk/>
          <pc:sldMk cId="0" sldId="260"/>
        </pc:sldMkLst>
      </pc:sldChg>
      <pc:sldChg chg="addSp modSp del ord setBg modNotes">
        <pc:chgData name="Brandon Leung" userId="95e333b92a823007" providerId="LiveId" clId="{2055435C-C468-4409-8241-74584A36F4C8}" dt="2025-05-07T05:36:00.346" v="10968" actId="2696"/>
        <pc:sldMkLst>
          <pc:docMk/>
          <pc:sldMk cId="0" sldId="261"/>
        </pc:sldMkLst>
      </pc:sldChg>
      <pc:sldChg chg="add del">
        <pc:chgData name="Brandon Leung" userId="95e333b92a823007" providerId="LiveId" clId="{2055435C-C468-4409-8241-74584A36F4C8}" dt="2025-06-04T09:22:55.717" v="14603" actId="2696"/>
        <pc:sldMkLst>
          <pc:docMk/>
          <pc:sldMk cId="2268739043" sldId="261"/>
        </pc:sldMkLst>
      </pc:sldChg>
      <pc:sldChg chg="addSp modSp mod setBg modShow modNotes">
        <pc:chgData name="Brandon Leung" userId="95e333b92a823007" providerId="LiveId" clId="{2055435C-C468-4409-8241-74584A36F4C8}" dt="2025-07-13T21:24:35.979" v="14822" actId="729"/>
        <pc:sldMkLst>
          <pc:docMk/>
          <pc:sldMk cId="0" sldId="262"/>
        </pc:sldMkLst>
      </pc:sldChg>
      <pc:sldChg chg="addSp modSp del ord modNotes">
        <pc:chgData name="Brandon Leung" userId="95e333b92a823007" providerId="LiveId" clId="{2055435C-C468-4409-8241-74584A36F4C8}" dt="2025-06-04T09:22:55.717" v="14603" actId="2696"/>
        <pc:sldMkLst>
          <pc:docMk/>
          <pc:sldMk cId="0" sldId="263"/>
        </pc:sldMkLst>
      </pc:sldChg>
      <pc:sldChg chg="addSp modSp del ord modNotes">
        <pc:chgData name="Brandon Leung" userId="95e333b92a823007" providerId="LiveId" clId="{2055435C-C468-4409-8241-74584A36F4C8}" dt="2025-06-04T09:22:55.717" v="14603" actId="2696"/>
        <pc:sldMkLst>
          <pc:docMk/>
          <pc:sldMk cId="0" sldId="264"/>
        </pc:sldMkLst>
      </pc:sldChg>
      <pc:sldChg chg="addSp modSp mod modShow modNotes">
        <pc:chgData name="Brandon Leung" userId="95e333b92a823007" providerId="LiveId" clId="{2055435C-C468-4409-8241-74584A36F4C8}" dt="2025-07-13T21:06:29.061" v="14811" actId="729"/>
        <pc:sldMkLst>
          <pc:docMk/>
          <pc:sldMk cId="0" sldId="266"/>
        </pc:sldMkLst>
      </pc:sldChg>
      <pc:sldChg chg="addSp modSp modNotes">
        <pc:chgData name="Brandon Leung" userId="95e333b92a823007" providerId="LiveId" clId="{2055435C-C468-4409-8241-74584A36F4C8}" dt="2025-05-03T00:02:18.388" v="90"/>
        <pc:sldMkLst>
          <pc:docMk/>
          <pc:sldMk cId="0" sldId="267"/>
        </pc:sldMkLst>
      </pc:sldChg>
      <pc:sldChg chg="addSp modSp modNotes">
        <pc:chgData name="Brandon Leung" userId="95e333b92a823007" providerId="LiveId" clId="{2055435C-C468-4409-8241-74584A36F4C8}" dt="2025-05-03T00:02:19.588" v="91"/>
        <pc:sldMkLst>
          <pc:docMk/>
          <pc:sldMk cId="0" sldId="268"/>
        </pc:sldMkLst>
      </pc:sldChg>
      <pc:sldChg chg="addSp modSp modNotes">
        <pc:chgData name="Brandon Leung" userId="95e333b92a823007" providerId="LiveId" clId="{2055435C-C468-4409-8241-74584A36F4C8}" dt="2025-05-03T00:02:20.842" v="92"/>
        <pc:sldMkLst>
          <pc:docMk/>
          <pc:sldMk cId="0" sldId="269"/>
        </pc:sldMkLst>
      </pc:sldChg>
      <pc:sldChg chg="addSp modSp modNotes">
        <pc:chgData name="Brandon Leung" userId="95e333b92a823007" providerId="LiveId" clId="{2055435C-C468-4409-8241-74584A36F4C8}" dt="2025-05-03T00:02:22.091" v="93"/>
        <pc:sldMkLst>
          <pc:docMk/>
          <pc:sldMk cId="0" sldId="270"/>
        </pc:sldMkLst>
      </pc:sldChg>
      <pc:sldChg chg="addSp modSp mod modAnim">
        <pc:chgData name="Brandon Leung" userId="95e333b92a823007" providerId="LiveId" clId="{2055435C-C468-4409-8241-74584A36F4C8}" dt="2025-07-13T21:12:46.642" v="14813" actId="1076"/>
        <pc:sldMkLst>
          <pc:docMk/>
          <pc:sldMk cId="0" sldId="271"/>
        </pc:sldMkLst>
        <pc:graphicFrameChg chg="modGraphic">
          <ac:chgData name="Brandon Leung" userId="95e333b92a823007" providerId="LiveId" clId="{2055435C-C468-4409-8241-74584A36F4C8}" dt="2025-07-13T21:12:42.663" v="14812" actId="113"/>
          <ac:graphicFrameMkLst>
            <pc:docMk/>
            <pc:sldMk cId="0" sldId="271"/>
            <ac:graphicFrameMk id="235" creationId="{00000000-0000-0000-0000-000000000000}"/>
          </ac:graphicFrameMkLst>
        </pc:graphicFrameChg>
        <pc:picChg chg="mod">
          <ac:chgData name="Brandon Leung" userId="95e333b92a823007" providerId="LiveId" clId="{2055435C-C468-4409-8241-74584A36F4C8}" dt="2025-07-13T21:12:46.642" v="14813" actId="1076"/>
          <ac:picMkLst>
            <pc:docMk/>
            <pc:sldMk cId="0" sldId="271"/>
            <ac:picMk id="246" creationId="{00000000-0000-0000-0000-000000000000}"/>
          </ac:picMkLst>
        </pc:picChg>
      </pc:sldChg>
      <pc:sldChg chg="addSp modSp modAnim modNotes">
        <pc:chgData name="Brandon Leung" userId="95e333b92a823007" providerId="LiveId" clId="{2055435C-C468-4409-8241-74584A36F4C8}" dt="2025-05-07T05:40:20.841" v="10991"/>
        <pc:sldMkLst>
          <pc:docMk/>
          <pc:sldMk cId="0" sldId="272"/>
        </pc:sldMkLst>
      </pc:sldChg>
      <pc:sldChg chg="addSp modSp mod modAnim modShow modNotes">
        <pc:chgData name="Brandon Leung" userId="95e333b92a823007" providerId="LiveId" clId="{2055435C-C468-4409-8241-74584A36F4C8}" dt="2025-07-13T21:14:49.281" v="14817" actId="729"/>
        <pc:sldMkLst>
          <pc:docMk/>
          <pc:sldMk cId="0" sldId="273"/>
        </pc:sldMkLst>
      </pc:sldChg>
      <pc:sldChg chg="addSp modSp mod modShow modNotes">
        <pc:chgData name="Brandon Leung" userId="95e333b92a823007" providerId="LiveId" clId="{2055435C-C468-4409-8241-74584A36F4C8}" dt="2025-07-13T21:14:38.645" v="14816" actId="729"/>
        <pc:sldMkLst>
          <pc:docMk/>
          <pc:sldMk cId="0" sldId="274"/>
        </pc:sldMkLst>
      </pc:sldChg>
      <pc:sldChg chg="addSp modSp del ord modNotes">
        <pc:chgData name="Brandon Leung" userId="95e333b92a823007" providerId="LiveId" clId="{2055435C-C468-4409-8241-74584A36F4C8}" dt="2025-06-04T09:22:55.717" v="14603" actId="2696"/>
        <pc:sldMkLst>
          <pc:docMk/>
          <pc:sldMk cId="0" sldId="275"/>
        </pc:sldMkLst>
      </pc:sldChg>
      <pc:sldChg chg="addSp modSp mod modNotes">
        <pc:chgData name="Brandon Leung" userId="95e333b92a823007" providerId="LiveId" clId="{2055435C-C468-4409-8241-74584A36F4C8}" dt="2025-05-06T22:46:25.079" v="9166" actId="1076"/>
        <pc:sldMkLst>
          <pc:docMk/>
          <pc:sldMk cId="0" sldId="276"/>
        </pc:sldMkLst>
      </pc:sldChg>
      <pc:sldChg chg="addSp modSp mod modAnim modShow modNotes">
        <pc:chgData name="Brandon Leung" userId="95e333b92a823007" providerId="LiveId" clId="{2055435C-C468-4409-8241-74584A36F4C8}" dt="2025-07-13T21:14:18.798" v="14815" actId="729"/>
        <pc:sldMkLst>
          <pc:docMk/>
          <pc:sldMk cId="0" sldId="277"/>
        </pc:sldMkLst>
      </pc:sldChg>
      <pc:sldChg chg="addSp modSp mod modShow modNotes">
        <pc:chgData name="Brandon Leung" userId="95e333b92a823007" providerId="LiveId" clId="{2055435C-C468-4409-8241-74584A36F4C8}" dt="2025-07-13T21:14:06.425" v="14814" actId="729"/>
        <pc:sldMkLst>
          <pc:docMk/>
          <pc:sldMk cId="0" sldId="278"/>
        </pc:sldMkLst>
      </pc:sldChg>
      <pc:sldChg chg="addSp modSp mod setBg modNotes">
        <pc:chgData name="Brandon Leung" userId="95e333b92a823007" providerId="LiveId" clId="{2055435C-C468-4409-8241-74584A36F4C8}" dt="2025-05-07T05:31:56.300" v="10907"/>
        <pc:sldMkLst>
          <pc:docMk/>
          <pc:sldMk cId="0" sldId="279"/>
        </pc:sldMkLst>
      </pc:sldChg>
      <pc:sldChg chg="addSp modSp mod modAnim modShow modNotes">
        <pc:chgData name="Brandon Leung" userId="95e333b92a823007" providerId="LiveId" clId="{2055435C-C468-4409-8241-74584A36F4C8}" dt="2025-07-13T21:16:13.844" v="14819" actId="729"/>
        <pc:sldMkLst>
          <pc:docMk/>
          <pc:sldMk cId="0" sldId="280"/>
        </pc:sldMkLst>
      </pc:sldChg>
      <pc:sldChg chg="addSp modSp del ord modNotes">
        <pc:chgData name="Brandon Leung" userId="95e333b92a823007" providerId="LiveId" clId="{2055435C-C468-4409-8241-74584A36F4C8}" dt="2025-06-04T09:22:55.717" v="14603" actId="2696"/>
        <pc:sldMkLst>
          <pc:docMk/>
          <pc:sldMk cId="0" sldId="281"/>
        </pc:sldMkLst>
      </pc:sldChg>
      <pc:sldChg chg="addSp modSp mod setBg modShow modNotes">
        <pc:chgData name="Brandon Leung" userId="95e333b92a823007" providerId="LiveId" clId="{2055435C-C468-4409-8241-74584A36F4C8}" dt="2025-07-13T21:16:04.310" v="14818" actId="729"/>
        <pc:sldMkLst>
          <pc:docMk/>
          <pc:sldMk cId="0" sldId="282"/>
        </pc:sldMkLst>
      </pc:sldChg>
      <pc:sldChg chg="addSp modSp modNotes">
        <pc:chgData name="Brandon Leung" userId="95e333b92a823007" providerId="LiveId" clId="{2055435C-C468-4409-8241-74584A36F4C8}" dt="2025-05-03T00:02:37.563" v="106"/>
        <pc:sldMkLst>
          <pc:docMk/>
          <pc:sldMk cId="0" sldId="283"/>
        </pc:sldMkLst>
      </pc:sldChg>
      <pc:sldChg chg="addSp modSp modNotes">
        <pc:chgData name="Brandon Leung" userId="95e333b92a823007" providerId="LiveId" clId="{2055435C-C468-4409-8241-74584A36F4C8}" dt="2025-05-06T23:40:48.350" v="9441" actId="20577"/>
        <pc:sldMkLst>
          <pc:docMk/>
          <pc:sldMk cId="0" sldId="284"/>
        </pc:sldMkLst>
      </pc:sldChg>
      <pc:sldChg chg="addSp delSp modSp mod delAnim modAnim modNotes">
        <pc:chgData name="Brandon Leung" userId="95e333b92a823007" providerId="LiveId" clId="{2055435C-C468-4409-8241-74584A36F4C8}" dt="2025-05-07T05:42:33.434" v="10999"/>
        <pc:sldMkLst>
          <pc:docMk/>
          <pc:sldMk cId="0" sldId="285"/>
        </pc:sldMkLst>
      </pc:sldChg>
      <pc:sldChg chg="addSp delSp modSp mod delAnim modNotes">
        <pc:chgData name="Brandon Leung" userId="95e333b92a823007" providerId="LiveId" clId="{2055435C-C468-4409-8241-74584A36F4C8}" dt="2025-07-13T21:43:13.821" v="15213" actId="478"/>
        <pc:sldMkLst>
          <pc:docMk/>
          <pc:sldMk cId="0" sldId="286"/>
        </pc:sldMkLst>
        <pc:spChg chg="add mod">
          <ac:chgData name="Brandon Leung" userId="95e333b92a823007" providerId="LiveId" clId="{2055435C-C468-4409-8241-74584A36F4C8}" dt="2025-07-13T21:42:03.079" v="15198" actId="207"/>
          <ac:spMkLst>
            <pc:docMk/>
            <pc:sldMk cId="0" sldId="286"/>
            <ac:spMk id="3" creationId="{1CE6A192-1240-6A2F-C256-499DC6C1E614}"/>
          </ac:spMkLst>
        </pc:spChg>
        <pc:spChg chg="add mod">
          <ac:chgData name="Brandon Leung" userId="95e333b92a823007" providerId="LiveId" clId="{2055435C-C468-4409-8241-74584A36F4C8}" dt="2025-07-13T21:42:31.065" v="15200" actId="1076"/>
          <ac:spMkLst>
            <pc:docMk/>
            <pc:sldMk cId="0" sldId="286"/>
            <ac:spMk id="4" creationId="{F478C050-7247-0FE8-1006-A83F7F4603C0}"/>
          </ac:spMkLst>
        </pc:spChg>
        <pc:spChg chg="add mod">
          <ac:chgData name="Brandon Leung" userId="95e333b92a823007" providerId="LiveId" clId="{2055435C-C468-4409-8241-74584A36F4C8}" dt="2025-07-13T21:43:08.212" v="15212" actId="20577"/>
          <ac:spMkLst>
            <pc:docMk/>
            <pc:sldMk cId="0" sldId="286"/>
            <ac:spMk id="5" creationId="{1013D05F-5B51-B810-3C9B-0C7170B94D06}"/>
          </ac:spMkLst>
        </pc:spChg>
        <pc:spChg chg="add mod">
          <ac:chgData name="Brandon Leung" userId="95e333b92a823007" providerId="LiveId" clId="{2055435C-C468-4409-8241-74584A36F4C8}" dt="2025-07-13T21:42:50.195" v="15206" actId="1076"/>
          <ac:spMkLst>
            <pc:docMk/>
            <pc:sldMk cId="0" sldId="286"/>
            <ac:spMk id="6" creationId="{722D0BDA-BBCF-601C-CAE7-DE1060710D39}"/>
          </ac:spMkLst>
        </pc:spChg>
        <pc:cxnChg chg="add mod">
          <ac:chgData name="Brandon Leung" userId="95e333b92a823007" providerId="LiveId" clId="{2055435C-C468-4409-8241-74584A36F4C8}" dt="2025-07-13T21:42:36.293" v="15202" actId="14100"/>
          <ac:cxnSpMkLst>
            <pc:docMk/>
            <pc:sldMk cId="0" sldId="286"/>
            <ac:cxnSpMk id="8" creationId="{5A9DF785-0078-DA77-F701-ACF0F1E594B1}"/>
          </ac:cxnSpMkLst>
        </pc:cxnChg>
        <pc:cxnChg chg="add mod">
          <ac:chgData name="Brandon Leung" userId="95e333b92a823007" providerId="LiveId" clId="{2055435C-C468-4409-8241-74584A36F4C8}" dt="2025-07-13T21:42:44.515" v="15205" actId="14100"/>
          <ac:cxnSpMkLst>
            <pc:docMk/>
            <pc:sldMk cId="0" sldId="286"/>
            <ac:cxnSpMk id="10" creationId="{749D70F5-0476-2281-CEC5-B481970D5500}"/>
          </ac:cxnSpMkLst>
        </pc:cxnChg>
        <pc:cxnChg chg="add mod">
          <ac:chgData name="Brandon Leung" userId="95e333b92a823007" providerId="LiveId" clId="{2055435C-C468-4409-8241-74584A36F4C8}" dt="2025-07-13T21:43:00.355" v="15210" actId="14100"/>
          <ac:cxnSpMkLst>
            <pc:docMk/>
            <pc:sldMk cId="0" sldId="286"/>
            <ac:cxnSpMk id="12" creationId="{42BD786E-200B-7FE6-AE8D-4AA64A0CEBE7}"/>
          </ac:cxnSpMkLst>
        </pc:cxnChg>
      </pc:sldChg>
      <pc:sldChg chg="addSp modSp mod">
        <pc:chgData name="Brandon Leung" userId="95e333b92a823007" providerId="LiveId" clId="{2055435C-C468-4409-8241-74584A36F4C8}" dt="2025-05-07T00:57:02.745" v="9883" actId="20577"/>
        <pc:sldMkLst>
          <pc:docMk/>
          <pc:sldMk cId="0" sldId="287"/>
        </pc:sldMkLst>
      </pc:sldChg>
      <pc:sldChg chg="addSp modSp modNotes">
        <pc:chgData name="Brandon Leung" userId="95e333b92a823007" providerId="LiveId" clId="{2055435C-C468-4409-8241-74584A36F4C8}" dt="2025-05-03T00:02:54.695" v="111"/>
        <pc:sldMkLst>
          <pc:docMk/>
          <pc:sldMk cId="0" sldId="288"/>
        </pc:sldMkLst>
      </pc:sldChg>
      <pc:sldChg chg="addSp modSp mod setBg modAnim modNotes">
        <pc:chgData name="Brandon Leung" userId="95e333b92a823007" providerId="LiveId" clId="{2055435C-C468-4409-8241-74584A36F4C8}" dt="2025-05-07T05:43:08.609" v="11007"/>
        <pc:sldMkLst>
          <pc:docMk/>
          <pc:sldMk cId="0" sldId="289"/>
        </pc:sldMkLst>
      </pc:sldChg>
      <pc:sldChg chg="addSp modSp modNotes">
        <pc:chgData name="Brandon Leung" userId="95e333b92a823007" providerId="LiveId" clId="{2055435C-C468-4409-8241-74584A36F4C8}" dt="2025-05-06T23:29:03.558" v="9387" actId="113"/>
        <pc:sldMkLst>
          <pc:docMk/>
          <pc:sldMk cId="0" sldId="290"/>
        </pc:sldMkLst>
      </pc:sldChg>
      <pc:sldChg chg="addSp modSp del ord modNotes">
        <pc:chgData name="Brandon Leung" userId="95e333b92a823007" providerId="LiveId" clId="{2055435C-C468-4409-8241-74584A36F4C8}" dt="2025-06-04T09:22:55.717" v="14603" actId="2696"/>
        <pc:sldMkLst>
          <pc:docMk/>
          <pc:sldMk cId="0" sldId="291"/>
        </pc:sldMkLst>
      </pc:sldChg>
      <pc:sldChg chg="addSp modSp mod modNotes">
        <pc:chgData name="Brandon Leung" userId="95e333b92a823007" providerId="LiveId" clId="{2055435C-C468-4409-8241-74584A36F4C8}" dt="2025-05-06T23:25:24.431" v="9301" actId="20577"/>
        <pc:sldMkLst>
          <pc:docMk/>
          <pc:sldMk cId="0" sldId="292"/>
        </pc:sldMkLst>
      </pc:sldChg>
      <pc:sldChg chg="addSp modSp modNotes">
        <pc:chgData name="Brandon Leung" userId="95e333b92a823007" providerId="LiveId" clId="{2055435C-C468-4409-8241-74584A36F4C8}" dt="2025-05-03T00:02:59.026" v="116"/>
        <pc:sldMkLst>
          <pc:docMk/>
          <pc:sldMk cId="0" sldId="293"/>
        </pc:sldMkLst>
      </pc:sldChg>
      <pc:sldChg chg="addSp modSp modNotes">
        <pc:chgData name="Brandon Leung" userId="95e333b92a823007" providerId="LiveId" clId="{2055435C-C468-4409-8241-74584A36F4C8}" dt="2025-05-06T23:22:35.151" v="9278" actId="20577"/>
        <pc:sldMkLst>
          <pc:docMk/>
          <pc:sldMk cId="0" sldId="294"/>
        </pc:sldMkLst>
      </pc:sldChg>
      <pc:sldChg chg="addSp modSp modNotes">
        <pc:chgData name="Brandon Leung" userId="95e333b92a823007" providerId="LiveId" clId="{2055435C-C468-4409-8241-74584A36F4C8}" dt="2025-05-03T00:03:01.424" v="118"/>
        <pc:sldMkLst>
          <pc:docMk/>
          <pc:sldMk cId="0" sldId="295"/>
        </pc:sldMkLst>
      </pc:sldChg>
      <pc:sldChg chg="addSp modSp del mod ord modNotes">
        <pc:chgData name="Brandon Leung" userId="95e333b92a823007" providerId="LiveId" clId="{2055435C-C468-4409-8241-74584A36F4C8}" dt="2025-06-04T09:22:55.717" v="14603" actId="2696"/>
        <pc:sldMkLst>
          <pc:docMk/>
          <pc:sldMk cId="0" sldId="297"/>
        </pc:sldMkLst>
      </pc:sldChg>
      <pc:sldChg chg="addSp modSp modAnim modNotes">
        <pc:chgData name="Brandon Leung" userId="95e333b92a823007" providerId="LiveId" clId="{2055435C-C468-4409-8241-74584A36F4C8}" dt="2025-05-07T05:43:29.933" v="11008"/>
        <pc:sldMkLst>
          <pc:docMk/>
          <pc:sldMk cId="0" sldId="298"/>
        </pc:sldMkLst>
      </pc:sldChg>
      <pc:sldChg chg="addSp modSp mod modNotes">
        <pc:chgData name="Brandon Leung" userId="95e333b92a823007" providerId="LiveId" clId="{2055435C-C468-4409-8241-74584A36F4C8}" dt="2025-05-07T07:03:23.063" v="11020" actId="1076"/>
        <pc:sldMkLst>
          <pc:docMk/>
          <pc:sldMk cId="0" sldId="299"/>
        </pc:sldMkLst>
      </pc:sldChg>
      <pc:sldChg chg="addSp modSp del ord modNotes">
        <pc:chgData name="Brandon Leung" userId="95e333b92a823007" providerId="LiveId" clId="{2055435C-C468-4409-8241-74584A36F4C8}" dt="2025-06-04T09:22:55.717" v="14603" actId="2696"/>
        <pc:sldMkLst>
          <pc:docMk/>
          <pc:sldMk cId="0" sldId="300"/>
        </pc:sldMkLst>
      </pc:sldChg>
      <pc:sldChg chg="addSp modSp del ord modNotes">
        <pc:chgData name="Brandon Leung" userId="95e333b92a823007" providerId="LiveId" clId="{2055435C-C468-4409-8241-74584A36F4C8}" dt="2025-06-04T09:22:55.717" v="14603" actId="2696"/>
        <pc:sldMkLst>
          <pc:docMk/>
          <pc:sldMk cId="0" sldId="301"/>
        </pc:sldMkLst>
      </pc:sldChg>
      <pc:sldChg chg="del">
        <pc:chgData name="Brandon Leung" userId="95e333b92a823007" providerId="LiveId" clId="{2055435C-C468-4409-8241-74584A36F4C8}" dt="2025-06-15T21:02:26.268" v="14810" actId="2696"/>
        <pc:sldMkLst>
          <pc:docMk/>
          <pc:sldMk cId="0" sldId="302"/>
        </pc:sldMkLst>
      </pc:sldChg>
      <pc:sldChg chg="addSp modSp del setBg modNotes">
        <pc:chgData name="Brandon Leung" userId="95e333b92a823007" providerId="LiveId" clId="{2055435C-C468-4409-8241-74584A36F4C8}" dt="2025-06-15T21:02:26.268" v="14810" actId="2696"/>
        <pc:sldMkLst>
          <pc:docMk/>
          <pc:sldMk cId="0" sldId="303"/>
        </pc:sldMkLst>
      </pc:sldChg>
      <pc:sldChg chg="addSp modSp del setBg modNotes">
        <pc:chgData name="Brandon Leung" userId="95e333b92a823007" providerId="LiveId" clId="{2055435C-C468-4409-8241-74584A36F4C8}" dt="2025-06-15T21:02:26.268" v="14810" actId="2696"/>
        <pc:sldMkLst>
          <pc:docMk/>
          <pc:sldMk cId="0" sldId="304"/>
        </pc:sldMkLst>
      </pc:sldChg>
      <pc:sldChg chg="addSp delSp modSp del mod setBg addAnim delAnim modAnim modNotes">
        <pc:chgData name="Brandon Leung" userId="95e333b92a823007" providerId="LiveId" clId="{2055435C-C468-4409-8241-74584A36F4C8}" dt="2025-05-08T06:05:03.120" v="14283" actId="47"/>
        <pc:sldMkLst>
          <pc:docMk/>
          <pc:sldMk cId="0" sldId="305"/>
        </pc:sldMkLst>
      </pc:sldChg>
      <pc:sldChg chg="addSp modSp del mod ord modAnim modNotes">
        <pc:chgData name="Brandon Leung" userId="95e333b92a823007" providerId="LiveId" clId="{2055435C-C468-4409-8241-74584A36F4C8}" dt="2025-06-04T09:22:55.717" v="14603" actId="2696"/>
        <pc:sldMkLst>
          <pc:docMk/>
          <pc:sldMk cId="0" sldId="306"/>
        </pc:sldMkLst>
      </pc:sldChg>
      <pc:sldChg chg="addSp modSp del mod modNotes">
        <pc:chgData name="Brandon Leung" userId="95e333b92a823007" providerId="LiveId" clId="{2055435C-C468-4409-8241-74584A36F4C8}" dt="2025-05-08T06:15:38.502" v="14486" actId="47"/>
        <pc:sldMkLst>
          <pc:docMk/>
          <pc:sldMk cId="0" sldId="307"/>
        </pc:sldMkLst>
      </pc:sldChg>
      <pc:sldChg chg="del ord">
        <pc:chgData name="Brandon Leung" userId="95e333b92a823007" providerId="LiveId" clId="{2055435C-C468-4409-8241-74584A36F4C8}" dt="2025-06-04T09:22:55.717" v="14603" actId="2696"/>
        <pc:sldMkLst>
          <pc:docMk/>
          <pc:sldMk cId="0" sldId="308"/>
        </pc:sldMkLst>
      </pc:sldChg>
      <pc:sldChg chg="addSp modSp del mod ord modNotes">
        <pc:chgData name="Brandon Leung" userId="95e333b92a823007" providerId="LiveId" clId="{2055435C-C468-4409-8241-74584A36F4C8}" dt="2025-06-04T09:22:55.717" v="14603" actId="2696"/>
        <pc:sldMkLst>
          <pc:docMk/>
          <pc:sldMk cId="0" sldId="309"/>
        </pc:sldMkLst>
      </pc:sldChg>
      <pc:sldChg chg="addSp modSp del ord modNotes">
        <pc:chgData name="Brandon Leung" userId="95e333b92a823007" providerId="LiveId" clId="{2055435C-C468-4409-8241-74584A36F4C8}" dt="2025-06-04T09:22:55.717" v="14603" actId="2696"/>
        <pc:sldMkLst>
          <pc:docMk/>
          <pc:sldMk cId="0" sldId="310"/>
        </pc:sldMkLst>
      </pc:sldChg>
      <pc:sldChg chg="addSp modSp del mod ord modNotes">
        <pc:chgData name="Brandon Leung" userId="95e333b92a823007" providerId="LiveId" clId="{2055435C-C468-4409-8241-74584A36F4C8}" dt="2025-06-04T09:22:55.717" v="14603" actId="2696"/>
        <pc:sldMkLst>
          <pc:docMk/>
          <pc:sldMk cId="0" sldId="311"/>
        </pc:sldMkLst>
      </pc:sldChg>
      <pc:sldChg chg="addSp modSp mod modShow modNotes">
        <pc:chgData name="Brandon Leung" userId="95e333b92a823007" providerId="LiveId" clId="{2055435C-C468-4409-8241-74584A36F4C8}" dt="2025-07-13T21:21:59.146" v="14820" actId="729"/>
        <pc:sldMkLst>
          <pc:docMk/>
          <pc:sldMk cId="0" sldId="313"/>
        </pc:sldMkLst>
      </pc:sldChg>
      <pc:sldChg chg="addSp modSp mod modShow modNotes">
        <pc:chgData name="Brandon Leung" userId="95e333b92a823007" providerId="LiveId" clId="{2055435C-C468-4409-8241-74584A36F4C8}" dt="2025-07-13T21:21:59.146" v="14820" actId="729"/>
        <pc:sldMkLst>
          <pc:docMk/>
          <pc:sldMk cId="0" sldId="314"/>
        </pc:sldMkLst>
      </pc:sldChg>
      <pc:sldChg chg="addSp modSp mod modShow modNotes">
        <pc:chgData name="Brandon Leung" userId="95e333b92a823007" providerId="LiveId" clId="{2055435C-C468-4409-8241-74584A36F4C8}" dt="2025-07-13T21:21:59.146" v="14820" actId="729"/>
        <pc:sldMkLst>
          <pc:docMk/>
          <pc:sldMk cId="0" sldId="315"/>
        </pc:sldMkLst>
      </pc:sldChg>
      <pc:sldChg chg="addSp modSp mod modAnim modShow modNotes">
        <pc:chgData name="Brandon Leung" userId="95e333b92a823007" providerId="LiveId" clId="{2055435C-C468-4409-8241-74584A36F4C8}" dt="2025-07-13T21:21:59.146" v="14820" actId="729"/>
        <pc:sldMkLst>
          <pc:docMk/>
          <pc:sldMk cId="0" sldId="316"/>
        </pc:sldMkLst>
      </pc:sldChg>
      <pc:sldChg chg="addSp modSp mod modNotes">
        <pc:chgData name="Brandon Leung" userId="95e333b92a823007" providerId="LiveId" clId="{2055435C-C468-4409-8241-74584A36F4C8}" dt="2025-05-03T08:21:51.186" v="1978" actId="14100"/>
        <pc:sldMkLst>
          <pc:docMk/>
          <pc:sldMk cId="0" sldId="317"/>
        </pc:sldMkLst>
      </pc:sldChg>
      <pc:sldChg chg="addSp modSp modAnim modNotes">
        <pc:chgData name="Brandon Leung" userId="95e333b92a823007" providerId="LiveId" clId="{2055435C-C468-4409-8241-74584A36F4C8}" dt="2025-05-07T05:44:57.164" v="11016"/>
        <pc:sldMkLst>
          <pc:docMk/>
          <pc:sldMk cId="0" sldId="318"/>
        </pc:sldMkLst>
      </pc:sldChg>
      <pc:sldChg chg="addSp delSp modSp mod delAnim modAnim modShow modNotes">
        <pc:chgData name="Brandon Leung" userId="95e333b92a823007" providerId="LiveId" clId="{2055435C-C468-4409-8241-74584A36F4C8}" dt="2025-07-13T21:22:10.223" v="14821" actId="729"/>
        <pc:sldMkLst>
          <pc:docMk/>
          <pc:sldMk cId="0" sldId="320"/>
        </pc:sldMkLst>
      </pc:sldChg>
      <pc:sldChg chg="addSp modSp del mod ord modNotes">
        <pc:chgData name="Brandon Leung" userId="95e333b92a823007" providerId="LiveId" clId="{2055435C-C468-4409-8241-74584A36F4C8}" dt="2025-06-04T09:22:55.717" v="14603" actId="2696"/>
        <pc:sldMkLst>
          <pc:docMk/>
          <pc:sldMk cId="0" sldId="321"/>
        </pc:sldMkLst>
      </pc:sldChg>
      <pc:sldChg chg="addSp delSp modSp del mod ord chgLayout modNotes">
        <pc:chgData name="Brandon Leung" userId="95e333b92a823007" providerId="LiveId" clId="{2055435C-C468-4409-8241-74584A36F4C8}" dt="2025-06-04T09:22:57.641" v="14604" actId="47"/>
        <pc:sldMkLst>
          <pc:docMk/>
          <pc:sldMk cId="0" sldId="322"/>
        </pc:sldMkLst>
      </pc:sldChg>
      <pc:sldChg chg="del">
        <pc:chgData name="Brandon Leung" userId="95e333b92a823007" providerId="LiveId" clId="{2055435C-C468-4409-8241-74584A36F4C8}" dt="2025-05-03T00:05:11.641" v="270" actId="47"/>
        <pc:sldMkLst>
          <pc:docMk/>
          <pc:sldMk cId="0" sldId="323"/>
        </pc:sldMkLst>
      </pc:sldChg>
      <pc:sldChg chg="modSp add del mod setBg modNotes">
        <pc:chgData name="Brandon Leung" userId="95e333b92a823007" providerId="LiveId" clId="{2055435C-C468-4409-8241-74584A36F4C8}" dt="2025-06-04T09:22:58.443" v="14605" actId="47"/>
        <pc:sldMkLst>
          <pc:docMk/>
          <pc:sldMk cId="1975233396" sldId="323"/>
        </pc:sldMkLst>
      </pc:sldChg>
      <pc:sldChg chg="addSp delSp modSp add mod setBg delAnim modAnim modShow">
        <pc:chgData name="Brandon Leung" userId="95e333b92a823007" providerId="LiveId" clId="{2055435C-C468-4409-8241-74584A36F4C8}" dt="2025-07-13T21:24:35.979" v="14822" actId="729"/>
        <pc:sldMkLst>
          <pc:docMk/>
          <pc:sldMk cId="3223186337" sldId="324"/>
        </pc:sldMkLst>
      </pc:sldChg>
      <pc:sldChg chg="addSp delSp modSp new del mod delAnim modAnim">
        <pc:chgData name="Brandon Leung" userId="95e333b92a823007" providerId="LiveId" clId="{2055435C-C468-4409-8241-74584A36F4C8}" dt="2025-05-03T01:02:04.291" v="780" actId="47"/>
        <pc:sldMkLst>
          <pc:docMk/>
          <pc:sldMk cId="3972241078" sldId="324"/>
        </pc:sldMkLst>
      </pc:sldChg>
      <pc:sldChg chg="addSp modSp new del mod">
        <pc:chgData name="Brandon Leung" userId="95e333b92a823007" providerId="LiveId" clId="{2055435C-C468-4409-8241-74584A36F4C8}" dt="2025-05-05T22:40:38.752" v="2077" actId="47"/>
        <pc:sldMkLst>
          <pc:docMk/>
          <pc:sldMk cId="1616601534" sldId="325"/>
        </pc:sldMkLst>
      </pc:sldChg>
      <pc:sldChg chg="add del setBg">
        <pc:chgData name="Brandon Leung" userId="95e333b92a823007" providerId="LiveId" clId="{2055435C-C468-4409-8241-74584A36F4C8}" dt="2025-05-03T01:03:11.330" v="800"/>
        <pc:sldMkLst>
          <pc:docMk/>
          <pc:sldMk cId="2121946474" sldId="325"/>
        </pc:sldMkLst>
      </pc:sldChg>
      <pc:sldChg chg="addSp modSp add mod ord modAnim modShow">
        <pc:chgData name="Brandon Leung" userId="95e333b92a823007" providerId="LiveId" clId="{2055435C-C468-4409-8241-74584A36F4C8}" dt="2025-07-13T21:24:35.979" v="14822" actId="729"/>
        <pc:sldMkLst>
          <pc:docMk/>
          <pc:sldMk cId="2184884032" sldId="325"/>
        </pc:sldMkLst>
      </pc:sldChg>
      <pc:sldChg chg="modSp new del mod">
        <pc:chgData name="Brandon Leung" userId="95e333b92a823007" providerId="LiveId" clId="{2055435C-C468-4409-8241-74584A36F4C8}" dt="2025-05-05T23:31:18.312" v="2409" actId="47"/>
        <pc:sldMkLst>
          <pc:docMk/>
          <pc:sldMk cId="2633546395" sldId="325"/>
        </pc:sldMkLst>
      </pc:sldChg>
      <pc:sldChg chg="modSp new del mod">
        <pc:chgData name="Brandon Leung" userId="95e333b92a823007" providerId="LiveId" clId="{2055435C-C468-4409-8241-74584A36F4C8}" dt="2025-05-05T23:31:17.473" v="2408" actId="47"/>
        <pc:sldMkLst>
          <pc:docMk/>
          <pc:sldMk cId="572660774" sldId="326"/>
        </pc:sldMkLst>
      </pc:sldChg>
      <pc:sldChg chg="modSp add mod modAnim modShow">
        <pc:chgData name="Brandon Leung" userId="95e333b92a823007" providerId="LiveId" clId="{2055435C-C468-4409-8241-74584A36F4C8}" dt="2025-07-13T21:24:35.979" v="14822" actId="729"/>
        <pc:sldMkLst>
          <pc:docMk/>
          <pc:sldMk cId="1225906274" sldId="326"/>
        </pc:sldMkLst>
      </pc:sldChg>
      <pc:sldChg chg="new del">
        <pc:chgData name="Brandon Leung" userId="95e333b92a823007" providerId="LiveId" clId="{2055435C-C468-4409-8241-74584A36F4C8}" dt="2025-05-05T22:51:57.961" v="2104" actId="680"/>
        <pc:sldMkLst>
          <pc:docMk/>
          <pc:sldMk cId="116158636" sldId="327"/>
        </pc:sldMkLst>
      </pc:sldChg>
      <pc:sldChg chg="addSp delSp modSp add mod modAnim modShow">
        <pc:chgData name="Brandon Leung" userId="95e333b92a823007" providerId="LiveId" clId="{2055435C-C468-4409-8241-74584A36F4C8}" dt="2025-07-13T21:24:35.979" v="14822" actId="729"/>
        <pc:sldMkLst>
          <pc:docMk/>
          <pc:sldMk cId="928334466" sldId="327"/>
        </pc:sldMkLst>
      </pc:sldChg>
      <pc:sldChg chg="addSp delSp modSp add mod modAnim">
        <pc:chgData name="Brandon Leung" userId="95e333b92a823007" providerId="LiveId" clId="{2055435C-C468-4409-8241-74584A36F4C8}" dt="2025-05-07T05:40:04.146" v="10989"/>
        <pc:sldMkLst>
          <pc:docMk/>
          <pc:sldMk cId="1207016523" sldId="328"/>
        </pc:sldMkLst>
      </pc:sldChg>
      <pc:sldChg chg="modSp add mod modAnim">
        <pc:chgData name="Brandon Leung" userId="95e333b92a823007" providerId="LiveId" clId="{2055435C-C468-4409-8241-74584A36F4C8}" dt="2025-05-07T05:42:45.275" v="11000"/>
        <pc:sldMkLst>
          <pc:docMk/>
          <pc:sldMk cId="1389084231" sldId="329"/>
        </pc:sldMkLst>
      </pc:sldChg>
      <pc:sldChg chg="addSp modSp add del mod modAnim modNotesTx">
        <pc:chgData name="Brandon Leung" userId="95e333b92a823007" providerId="LiveId" clId="{2055435C-C468-4409-8241-74584A36F4C8}" dt="2025-06-15T21:02:26.268" v="14810" actId="2696"/>
        <pc:sldMkLst>
          <pc:docMk/>
          <pc:sldMk cId="483235371" sldId="330"/>
        </pc:sldMkLst>
      </pc:sldChg>
      <pc:sldChg chg="delSp modSp add del mod ord delAnim modAnim">
        <pc:chgData name="Brandon Leung" userId="95e333b92a823007" providerId="LiveId" clId="{2055435C-C468-4409-8241-74584A36F4C8}" dt="2025-06-15T21:02:26.268" v="14810" actId="2696"/>
        <pc:sldMkLst>
          <pc:docMk/>
          <pc:sldMk cId="992630575" sldId="331"/>
        </pc:sldMkLst>
      </pc:sldChg>
      <pc:sldChg chg="addSp modSp add del mod modNotesTx">
        <pc:chgData name="Brandon Leung" userId="95e333b92a823007" providerId="LiveId" clId="{2055435C-C468-4409-8241-74584A36F4C8}" dt="2025-05-08T06:14:41.253" v="14477" actId="2696"/>
        <pc:sldMkLst>
          <pc:docMk/>
          <pc:sldMk cId="1330899658" sldId="332"/>
        </pc:sldMkLst>
      </pc:sldChg>
      <pc:sldChg chg="modSp add del mod addAnim delAnim modAnim">
        <pc:chgData name="Brandon Leung" userId="95e333b92a823007" providerId="LiveId" clId="{2055435C-C468-4409-8241-74584A36F4C8}" dt="2025-06-15T21:02:26.268" v="14810" actId="2696"/>
        <pc:sldMkLst>
          <pc:docMk/>
          <pc:sldMk cId="3633649304" sldId="333"/>
        </pc:sldMkLst>
      </pc:sldChg>
      <pc:sldChg chg="add del modAnim">
        <pc:chgData name="Brandon Leung" userId="95e333b92a823007" providerId="LiveId" clId="{2055435C-C468-4409-8241-74584A36F4C8}" dt="2025-06-15T21:02:26.268" v="14810" actId="2696"/>
        <pc:sldMkLst>
          <pc:docMk/>
          <pc:sldMk cId="4219506338" sldId="334"/>
        </pc:sldMkLst>
      </pc:sldChg>
      <pc:sldChg chg="add modAnim">
        <pc:chgData name="Brandon Leung" userId="95e333b92a823007" providerId="LiveId" clId="{2055435C-C468-4409-8241-74584A36F4C8}" dt="2025-06-04T09:31:55.705" v="14634"/>
        <pc:sldMkLst>
          <pc:docMk/>
          <pc:sldMk cId="1407392572" sldId="342"/>
        </pc:sldMkLst>
      </pc:sldChg>
      <pc:sldChg chg="add modAnim">
        <pc:chgData name="Brandon Leung" userId="95e333b92a823007" providerId="LiveId" clId="{2055435C-C468-4409-8241-74584A36F4C8}" dt="2025-06-04T09:26:01.792" v="14609"/>
        <pc:sldMkLst>
          <pc:docMk/>
          <pc:sldMk cId="1737284250" sldId="344"/>
        </pc:sldMkLst>
      </pc:sldChg>
      <pc:sldChg chg="add modAnim">
        <pc:chgData name="Brandon Leung" userId="95e333b92a823007" providerId="LiveId" clId="{2055435C-C468-4409-8241-74584A36F4C8}" dt="2025-06-04T09:27:52.841" v="14615"/>
        <pc:sldMkLst>
          <pc:docMk/>
          <pc:sldMk cId="1393203467" sldId="345"/>
        </pc:sldMkLst>
      </pc:sldChg>
      <pc:sldChg chg="add del modAnim">
        <pc:chgData name="Brandon Leung" userId="95e333b92a823007" providerId="LiveId" clId="{2055435C-C468-4409-8241-74584A36F4C8}" dt="2025-06-15T21:02:26.268" v="14810" actId="2696"/>
        <pc:sldMkLst>
          <pc:docMk/>
          <pc:sldMk cId="852056968" sldId="356"/>
        </pc:sldMkLst>
      </pc:sldChg>
      <pc:sldChg chg="addSp modSp add del modAnim">
        <pc:chgData name="Brandon Leung" userId="95e333b92a823007" providerId="LiveId" clId="{2055435C-C468-4409-8241-74584A36F4C8}" dt="2025-06-15T21:02:26.268" v="14810" actId="2696"/>
        <pc:sldMkLst>
          <pc:docMk/>
          <pc:sldMk cId="4149101365" sldId="358"/>
        </pc:sldMkLst>
      </pc:sldChg>
      <pc:sldChg chg="modSp add del mod modAnim">
        <pc:chgData name="Brandon Leung" userId="95e333b92a823007" providerId="LiveId" clId="{2055435C-C468-4409-8241-74584A36F4C8}" dt="2025-06-15T21:02:26.268" v="14810" actId="2696"/>
        <pc:sldMkLst>
          <pc:docMk/>
          <pc:sldMk cId="78387617" sldId="359"/>
        </pc:sldMkLst>
      </pc:sldChg>
      <pc:sldChg chg="add del modAnim">
        <pc:chgData name="Brandon Leung" userId="95e333b92a823007" providerId="LiveId" clId="{2055435C-C468-4409-8241-74584A36F4C8}" dt="2025-06-15T21:02:26.268" v="14810" actId="2696"/>
        <pc:sldMkLst>
          <pc:docMk/>
          <pc:sldMk cId="2188177514" sldId="360"/>
        </pc:sldMkLst>
      </pc:sldChg>
      <pc:sldChg chg="add del modAnim">
        <pc:chgData name="Brandon Leung" userId="95e333b92a823007" providerId="LiveId" clId="{2055435C-C468-4409-8241-74584A36F4C8}" dt="2025-06-15T21:02:26.268" v="14810" actId="2696"/>
        <pc:sldMkLst>
          <pc:docMk/>
          <pc:sldMk cId="3665524421" sldId="361"/>
        </pc:sldMkLst>
      </pc:sldChg>
      <pc:sldChg chg="add del modAnim">
        <pc:chgData name="Brandon Leung" userId="95e333b92a823007" providerId="LiveId" clId="{2055435C-C468-4409-8241-74584A36F4C8}" dt="2025-06-15T21:02:26.268" v="14810" actId="2696"/>
        <pc:sldMkLst>
          <pc:docMk/>
          <pc:sldMk cId="3832688847" sldId="362"/>
        </pc:sldMkLst>
      </pc:sldChg>
      <pc:sldChg chg="add modAnim">
        <pc:chgData name="Brandon Leung" userId="95e333b92a823007" providerId="LiveId" clId="{2055435C-C468-4409-8241-74584A36F4C8}" dt="2025-06-04T09:25:43.482" v="14608"/>
        <pc:sldMkLst>
          <pc:docMk/>
          <pc:sldMk cId="4172579461" sldId="371"/>
        </pc:sldMkLst>
      </pc:sldChg>
      <pc:sldMasterChg chg="modSldLayout">
        <pc:chgData name="Brandon Leung" userId="95e333b92a823007" providerId="LiveId" clId="{2055435C-C468-4409-8241-74584A36F4C8}" dt="2025-05-03T00:33:55.705" v="490" actId="20577"/>
        <pc:sldMasterMkLst>
          <pc:docMk/>
          <pc:sldMasterMk cId="0" sldId="2147483659"/>
        </pc:sldMasterMkLst>
        <pc:sldLayoutChg chg="modSp mod">
          <pc:chgData name="Brandon Leung" userId="95e333b92a823007" providerId="LiveId" clId="{2055435C-C468-4409-8241-74584A36F4C8}" dt="2025-05-03T00:33:55.705" v="490" actId="20577"/>
          <pc:sldLayoutMkLst>
            <pc:docMk/>
            <pc:sldMasterMk cId="0" sldId="2147483659"/>
            <pc:sldLayoutMk cId="0" sldId="214748365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tanford.edu/~shervine/teaching/cs-230/cheatsheet-convolutional-neural-network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quora.com/What-is-a-neuron-in-the-context-of-Convolutional-Neural-Network"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tanford.edu/~shervine/teaching/cs-230/cheatsheet-convolutional-neural-networks"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quora.com/What-is-a-neuron-in-the-context-of-Convolutional-Neural-Network"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owardsdatascience.com/a-basic-introduction-to-separable-convolutions-b99ec3102728"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stackoverflow.com/questions/65154182/implement-separableconv2d-in-pytorch" TargetMode="External"/><Relationship Id="rId4" Type="http://schemas.openxmlformats.org/officeDocument/2006/relationships/hyperlink" Target="https://towardsdatascience.com/types-of-convolutions-in-deep-learning-717013397f4d"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Camera_resectioning"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www.imatest.com/support/docs/pre-5-2/geometric-calibration-deprecated/projective-camera/" TargetMode="External"/><Relationship Id="rId4" Type="http://schemas.openxmlformats.org/officeDocument/2006/relationships/hyperlink" Target="https://ksimek.github.io/2012/08/22/extrinsic/"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iscuss.pytorch.org/t/with-adam-optimizer-is-it-necessary-to-use-a-learning-scheduler/66477/2"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ruder.io/optimizing-gradient-descent/index.html#momentum"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quora.com/What-an-intuitive-explanation-of-He-initialization-for-artificial-Neural-Networks"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machinelearningmastery.com/weight-initialization-for-deep-learning-neural-networks/"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tats.stackexchange.com/questions/29130/difference-between-neural-net-weight-decay-and-learning-rat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Camera_resectioning"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www.imatest.com/support/docs/pre-5-2/geometric-calibration-deprecated/projective-camera/" TargetMode="External"/><Relationship Id="rId4" Type="http://schemas.openxmlformats.org/officeDocument/2006/relationships/hyperlink" Target="https://ksimek.github.io/2012/08/22/extrinsic/"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reddit.com/r/deeplearning/comments/i0opz3/where_to_place_batchnormalization_before_or_after/"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towardsdatascience.com/batch-normalization-in-3-levels-of-understanding-14c2da90a338" TargetMode="External"/><Relationship Id="rId4" Type="http://schemas.openxmlformats.org/officeDocument/2006/relationships/hyperlink" Target="https://arxiv.org/pdf/1801.05134.pdf"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andb.ai/wandb_fc/LayerNorm/reports/Layer-Normalization-in-Pytorch-With-Examples---VmlldzoxMjk5MTk1"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stats.stackexchange.com/questions/474440/why-do-transformers-use-layer-norm-instead-of-batch-norm"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cs231n.github.io/optimization-2/"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ml-cheatsheet.readthedocs.io/en/latest/backpropagation.html"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rxiv.org/pdf/1609.04836.pdf"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www.reddit.com/r/MachineLearning/comments/es9qv7/d_warmup_vs_initially_high_learning_rate/" TargetMode="External"/><Relationship Id="rId5" Type="http://schemas.openxmlformats.org/officeDocument/2006/relationships/hyperlink" Target="https://stackoverflow.com/questions/55933867/what-does-learning-rate-warm-up-mean/55942518" TargetMode="External"/><Relationship Id="rId4" Type="http://schemas.openxmlformats.org/officeDocument/2006/relationships/hyperlink" Target="https://stats.stackexchange.com/questions/164876/what-is-the-trade-off-between-batch-size-and-number-of-iterations-to-train-a-neu"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blog.evjang.com/2016/07/randomness-deep-learning.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3.cs.jmu.edu/spragunr/CS354_F22/lectures/kinematics/kinematics.pdf"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opencv.org/4.x/dc/dbb/tutorial_py_calibration.html"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medium.com/analytics-vidhya/camera-calibration-with-opencv-f324679c6eb7" TargetMode="External"/><Relationship Id="rId4" Type="http://schemas.openxmlformats.org/officeDocument/2006/relationships/hyperlink" Target="https://de.mathworks.com/help/vision/ug/camera-calibration.html"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analyticsvidhya.com/blog/2019/10/detailed-guide-powerful-sift-technique-image-matching-python/"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www.cs.toronto.edu/~fidler/slides/2015/CSC420/lecture12_hres.pdf"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Random_sample_consensus"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math.stackexchange.com/questions/2388259/differences-between-homography-and-transformation-matrix" TargetMode="External"/><Relationship Id="rId5" Type="http://schemas.openxmlformats.org/officeDocument/2006/relationships/hyperlink" Target="https://math.stackexchange.com/questions/1745762/a-deeper-understanding-interpretation-of-homographies" TargetMode="External"/><Relationship Id="rId4" Type="http://schemas.openxmlformats.org/officeDocument/2006/relationships/hyperlink" Target="https://cs.stackexchange.com/questions/70434/how-is-ransac-used-to-estimate-a-homography-given-the-descriptors-of-both-image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54c914f3e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54c914f3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C0724F34-B888-EEF9-8C75-9C8AE74E214C}"/>
            </a:ext>
          </a:extLst>
        </p:cNvPr>
        <p:cNvGrpSpPr/>
        <p:nvPr/>
      </p:nvGrpSpPr>
      <p:grpSpPr>
        <a:xfrm>
          <a:off x="0" y="0"/>
          <a:ext cx="0" cy="0"/>
          <a:chOff x="0" y="0"/>
          <a:chExt cx="0" cy="0"/>
        </a:xfrm>
      </p:grpSpPr>
      <p:sp>
        <p:nvSpPr>
          <p:cNvPr id="756" name="Google Shape;756;g2accd12f916_0_0:notes">
            <a:extLst>
              <a:ext uri="{FF2B5EF4-FFF2-40B4-BE49-F238E27FC236}">
                <a16:creationId xmlns:a16="http://schemas.microsoft.com/office/drawing/2014/main" id="{3FC235F8-A9D4-B25B-E455-92E7410E2D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accd12f916_0_0:notes">
            <a:extLst>
              <a:ext uri="{FF2B5EF4-FFF2-40B4-BE49-F238E27FC236}">
                <a16:creationId xmlns:a16="http://schemas.microsoft.com/office/drawing/2014/main" id="{43F62E1A-0A7A-9B43-5EFC-494423486C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8372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f10efc42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f10efc42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68a67cb4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68a67cb4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ef9bd73d7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ef9bd73d7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f287e6205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f287e6205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https://stanford.edu/~shervine/teaching/cs-230/cheatsheet-convolutional-neural-networks</a:t>
            </a:r>
            <a:endParaRPr/>
          </a:p>
          <a:p>
            <a:pPr marL="0" lvl="0" indent="0" algn="l" rtl="0">
              <a:spcBef>
                <a:spcPts val="0"/>
              </a:spcBef>
              <a:spcAft>
                <a:spcPts val="0"/>
              </a:spcAft>
              <a:buNone/>
            </a:pPr>
            <a:r>
              <a:rPr lang="en" u="sng">
                <a:solidFill>
                  <a:schemeClr val="hlink"/>
                </a:solidFill>
                <a:hlinkClick r:id="rId4"/>
              </a:rPr>
              <a:t>https://www.quora.com/What-is-a-neuron-in-the-context-of-Convolutional-Neural-Network</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14ff303b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14ff303b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https://stanford.edu/~shervine/teaching/cs-230/cheatsheet-convolutional-neural-networks</a:t>
            </a:r>
            <a:endParaRPr/>
          </a:p>
          <a:p>
            <a:pPr marL="0" lvl="0" indent="0" algn="l" rtl="0">
              <a:spcBef>
                <a:spcPts val="0"/>
              </a:spcBef>
              <a:spcAft>
                <a:spcPts val="0"/>
              </a:spcAft>
              <a:buNone/>
            </a:pPr>
            <a:r>
              <a:rPr lang="en" u="sng">
                <a:solidFill>
                  <a:schemeClr val="hlink"/>
                </a:solidFill>
                <a:hlinkClick r:id="rId4"/>
              </a:rPr>
              <a:t>https://www.quora.com/What-is-a-neuron-in-the-context-of-Convolutional-Neural-Network</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ef9bd73d7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ef9bd73d7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ded9815cf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ded9815cf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https://towardsdatascience.com/a-basic-introduction-to-separable-convolutions-b99ec3102728</a:t>
            </a:r>
            <a:endParaRPr/>
          </a:p>
          <a:p>
            <a:pPr marL="0" lvl="0" indent="0" algn="l" rtl="0">
              <a:spcBef>
                <a:spcPts val="0"/>
              </a:spcBef>
              <a:spcAft>
                <a:spcPts val="0"/>
              </a:spcAft>
              <a:buNone/>
            </a:pPr>
            <a:r>
              <a:rPr lang="en" u="sng">
                <a:solidFill>
                  <a:schemeClr val="hlink"/>
                </a:solidFill>
                <a:hlinkClick r:id="rId4"/>
              </a:rPr>
              <a:t>https://towardsdatascience.com/types-of-convolutions-in-deep-learning-717013397f4d</a:t>
            </a:r>
            <a:endParaRPr/>
          </a:p>
          <a:p>
            <a:pPr marL="0" lvl="0" indent="0" algn="l" rtl="0">
              <a:spcBef>
                <a:spcPts val="0"/>
              </a:spcBef>
              <a:spcAft>
                <a:spcPts val="0"/>
              </a:spcAft>
              <a:buNone/>
            </a:pPr>
            <a:r>
              <a:rPr lang="en" u="sng">
                <a:solidFill>
                  <a:schemeClr val="hlink"/>
                </a:solidFill>
                <a:hlinkClick r:id="rId5"/>
              </a:rPr>
              <a:t>python - Implement SeparableConv2D in Pytorch - Stack Overflow</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7368AABF-7D32-5D33-1997-C960D7BCA0FA}"/>
            </a:ext>
          </a:extLst>
        </p:cNvPr>
        <p:cNvGrpSpPr/>
        <p:nvPr/>
      </p:nvGrpSpPr>
      <p:grpSpPr>
        <a:xfrm>
          <a:off x="0" y="0"/>
          <a:ext cx="0" cy="0"/>
          <a:chOff x="0" y="0"/>
          <a:chExt cx="0" cy="0"/>
        </a:xfrm>
      </p:grpSpPr>
      <p:sp>
        <p:nvSpPr>
          <p:cNvPr id="756" name="Google Shape;756;g2accd12f916_0_0:notes">
            <a:extLst>
              <a:ext uri="{FF2B5EF4-FFF2-40B4-BE49-F238E27FC236}">
                <a16:creationId xmlns:a16="http://schemas.microsoft.com/office/drawing/2014/main" id="{76C86998-AB71-B399-AA36-F2E03FB52D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accd12f916_0_0:notes">
            <a:extLst>
              <a:ext uri="{FF2B5EF4-FFF2-40B4-BE49-F238E27FC236}">
                <a16:creationId xmlns:a16="http://schemas.microsoft.com/office/drawing/2014/main" id="{0CEF12EA-C4B8-5FEC-E031-2D18CD199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1190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accd12f9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accd12f9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f2c1926e2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f2c1926e2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00" u="sng" dirty="0">
                <a:solidFill>
                  <a:schemeClr val="hlink"/>
                </a:solidFill>
                <a:hlinkClick r:id="rId3"/>
              </a:rPr>
              <a:t>https://en.wikipedia.org/wiki/Camera_resectioning</a:t>
            </a:r>
            <a:endParaRPr sz="700" dirty="0"/>
          </a:p>
          <a:p>
            <a:pPr marL="0" lvl="0" indent="0" algn="l" rtl="0">
              <a:spcBef>
                <a:spcPts val="0"/>
              </a:spcBef>
              <a:spcAft>
                <a:spcPts val="0"/>
              </a:spcAft>
              <a:buNone/>
            </a:pPr>
            <a:r>
              <a:rPr lang="en" sz="700" u="sng" dirty="0">
                <a:solidFill>
                  <a:schemeClr val="hlink"/>
                </a:solidFill>
                <a:hlinkClick r:id="rId4"/>
              </a:rPr>
              <a:t>https://ksimek.github.io/2012/08/22/extrinsic/</a:t>
            </a:r>
            <a:endParaRPr sz="700" dirty="0"/>
          </a:p>
          <a:p>
            <a:pPr marL="0" lvl="0" indent="0" algn="l" rtl="0">
              <a:spcBef>
                <a:spcPts val="0"/>
              </a:spcBef>
              <a:spcAft>
                <a:spcPts val="0"/>
              </a:spcAft>
              <a:buNone/>
            </a:pPr>
            <a:r>
              <a:rPr lang="en" sz="700" u="sng" dirty="0">
                <a:solidFill>
                  <a:schemeClr val="hlink"/>
                </a:solidFill>
                <a:hlinkClick r:id="rId5"/>
              </a:rPr>
              <a:t>https://www.imatest.com/support/docs/pre-5-2/geometric-calibration-deprecated/projective-camera/</a:t>
            </a:r>
            <a:endParaRPr sz="700" dirty="0"/>
          </a:p>
          <a:p>
            <a:pPr marL="0" lvl="0" indent="0" algn="l" rtl="0">
              <a:spcBef>
                <a:spcPts val="0"/>
              </a:spcBef>
              <a:spcAft>
                <a:spcPts val="0"/>
              </a:spcAft>
              <a:buNone/>
            </a:pPr>
            <a:r>
              <a:rPr lang="en" sz="700" dirty="0"/>
              <a:t>https://web.stanford.edu/class/cs231a/course_notes/01-camera-models.pdf</a:t>
            </a:r>
          </a:p>
          <a:p>
            <a:pPr marL="0" lvl="0" indent="0" algn="l" rtl="0">
              <a:spcBef>
                <a:spcPts val="0"/>
              </a:spcBef>
              <a:spcAft>
                <a:spcPts val="0"/>
              </a:spcAft>
              <a:buNone/>
            </a:pPr>
            <a:r>
              <a:rPr lang="en-US" sz="700" dirty="0"/>
              <a:t>https://stackoverflow.com/questions/38494485/camera-coordinate-to-pixel-coordinate-opencv</a:t>
            </a:r>
            <a:endParaRPr lang="en" sz="700" dirty="0"/>
          </a:p>
          <a:p>
            <a:pPr marL="0" lvl="0" indent="0" algn="l" rtl="0">
              <a:spcBef>
                <a:spcPts val="0"/>
              </a:spcBef>
              <a:spcAft>
                <a:spcPts val="0"/>
              </a:spcAft>
              <a:buNone/>
            </a:pPr>
            <a:endParaRPr sz="7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accd12f91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accd12f91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ef9bd73d7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ef9bd73d7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ef9bd73d74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ef9bd73d7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ef9bd73d7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ef9bd73d7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https://stats.stackexchange.com/questions/207049/neural-network-for-binary-classification-use-1-or-2-output-neurons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f2c1926e2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f2c1926e2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2c1926e2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2c1926e2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https://discuss.pytorch.org/t/with-adam-optimizer-is-it-necessary-to-use-a-learning-scheduler/66477/2</a:t>
            </a:r>
            <a:endParaRPr/>
          </a:p>
          <a:p>
            <a:pPr marL="0" lvl="0" indent="0" algn="l" rtl="0">
              <a:spcBef>
                <a:spcPts val="0"/>
              </a:spcBef>
              <a:spcAft>
                <a:spcPts val="0"/>
              </a:spcAft>
              <a:buNone/>
            </a:pPr>
            <a:r>
              <a:rPr lang="en" u="sng">
                <a:solidFill>
                  <a:schemeClr val="hlink"/>
                </a:solidFill>
                <a:hlinkClick r:id="rId4"/>
              </a:rPr>
              <a:t>https://ruder.io/optimizing-gradient-descent/index.html#momentum</a:t>
            </a:r>
            <a:endParaRPr/>
          </a:p>
          <a:p>
            <a:pPr marL="0" lvl="0" indent="0" algn="l" rtl="0">
              <a:spcBef>
                <a:spcPts val="0"/>
              </a:spcBef>
              <a:spcAft>
                <a:spcPts val="0"/>
              </a:spcAft>
              <a:buNone/>
            </a:pPr>
            <a:r>
              <a:rPr lang="en"/>
              <a:t>https://spell.ml/blog/lr-schedulers-and-adaptive-optimizers-YHmwMhAAACYADm6F</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https://kellerjordan.github.io/posts/muon/</a:t>
            </a:r>
          </a:p>
        </p:txBody>
      </p:sp>
    </p:spTree>
    <p:extLst>
      <p:ext uri="{BB962C8B-B14F-4D97-AF65-F5344CB8AC3E}">
        <p14:creationId xmlns:p14="http://schemas.microsoft.com/office/powerpoint/2010/main" val="947843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ad3b3ddb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ad3b3ddb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https://towardsdatascience.com/a-visual-guide-to-learning-rate-schedulers-in-pytorch-24bbb262c863</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f9bd73d74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f9bd73d7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https://www.quora.com/What-an-intuitive-explanation-of-He-initialization-for-artificial-Neural-Networks</a:t>
            </a:r>
            <a:endParaRPr/>
          </a:p>
          <a:p>
            <a:pPr marL="0" lvl="0" indent="0" algn="l" rtl="0">
              <a:spcBef>
                <a:spcPts val="0"/>
              </a:spcBef>
              <a:spcAft>
                <a:spcPts val="0"/>
              </a:spcAft>
              <a:buNone/>
            </a:pPr>
            <a:r>
              <a:rPr lang="en" u="sng">
                <a:solidFill>
                  <a:schemeClr val="hlink"/>
                </a:solidFill>
                <a:hlinkClick r:id="rId4"/>
              </a:rPr>
              <a:t>https://machinelearningmastery.com/weight-initialization-for-deep-learning-neural-networks/</a:t>
            </a:r>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ef9bd73d74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ef9bd73d7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https://stats.stackexchange.com/questions/29130/difference-between-neural-net-weight-decay-and-learning-rate</a:t>
            </a:r>
            <a:endParaRPr/>
          </a:p>
          <a:p>
            <a:pPr marL="0" lvl="0" indent="0" algn="l" rtl="0">
              <a:spcBef>
                <a:spcPts val="0"/>
              </a:spcBef>
              <a:spcAft>
                <a:spcPts val="0"/>
              </a:spcAft>
              <a:buNone/>
            </a:pPr>
            <a:r>
              <a:rPr lang="en"/>
              <a:t>https://towardsdatascience.com/dropout-on-convolutional-layers-is-weird-5c6ab14f19b2</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D6949854-23BB-86E3-32D9-F0102DDF372F}"/>
            </a:ext>
          </a:extLst>
        </p:cNvPr>
        <p:cNvGrpSpPr/>
        <p:nvPr/>
      </p:nvGrpSpPr>
      <p:grpSpPr>
        <a:xfrm>
          <a:off x="0" y="0"/>
          <a:ext cx="0" cy="0"/>
          <a:chOff x="0" y="0"/>
          <a:chExt cx="0" cy="0"/>
        </a:xfrm>
      </p:grpSpPr>
      <p:sp>
        <p:nvSpPr>
          <p:cNvPr id="57" name="Google Shape;57;gf2c1926e25_0_68:notes">
            <a:extLst>
              <a:ext uri="{FF2B5EF4-FFF2-40B4-BE49-F238E27FC236}">
                <a16:creationId xmlns:a16="http://schemas.microsoft.com/office/drawing/2014/main" id="{692737A8-809E-D3B5-5A09-F82F43ACC0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f2c1926e25_0_68:notes">
            <a:extLst>
              <a:ext uri="{FF2B5EF4-FFF2-40B4-BE49-F238E27FC236}">
                <a16:creationId xmlns:a16="http://schemas.microsoft.com/office/drawing/2014/main" id="{FCEC67DC-16F4-8E10-5B44-F7A3F95AD8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00" u="sng">
                <a:solidFill>
                  <a:schemeClr val="hlink"/>
                </a:solidFill>
                <a:hlinkClick r:id="rId3"/>
              </a:rPr>
              <a:t>https://en.wikipedia.org/wiki/Camera_resectioning</a:t>
            </a:r>
            <a:endParaRPr sz="700"/>
          </a:p>
          <a:p>
            <a:pPr marL="0" lvl="0" indent="0" algn="l" rtl="0">
              <a:spcBef>
                <a:spcPts val="0"/>
              </a:spcBef>
              <a:spcAft>
                <a:spcPts val="0"/>
              </a:spcAft>
              <a:buNone/>
            </a:pPr>
            <a:r>
              <a:rPr lang="en" sz="700" u="sng">
                <a:solidFill>
                  <a:schemeClr val="hlink"/>
                </a:solidFill>
                <a:hlinkClick r:id="rId4"/>
              </a:rPr>
              <a:t>https://ksimek.github.io/2012/08/22/extrinsic/</a:t>
            </a:r>
            <a:endParaRPr sz="700"/>
          </a:p>
          <a:p>
            <a:pPr marL="0" lvl="0" indent="0" algn="l" rtl="0">
              <a:spcBef>
                <a:spcPts val="0"/>
              </a:spcBef>
              <a:spcAft>
                <a:spcPts val="0"/>
              </a:spcAft>
              <a:buNone/>
            </a:pPr>
            <a:r>
              <a:rPr lang="en" sz="700" u="sng">
                <a:solidFill>
                  <a:schemeClr val="hlink"/>
                </a:solidFill>
                <a:hlinkClick r:id="rId5"/>
              </a:rPr>
              <a:t>https://www.imatest.com/support/docs/pre-5-2/geometric-calibration-deprecated/projective-camera/</a:t>
            </a:r>
            <a:endParaRPr sz="700"/>
          </a:p>
          <a:p>
            <a:pPr marL="0" lvl="0" indent="0" algn="l" rtl="0">
              <a:spcBef>
                <a:spcPts val="0"/>
              </a:spcBef>
              <a:spcAft>
                <a:spcPts val="0"/>
              </a:spcAft>
              <a:buNone/>
            </a:pPr>
            <a:r>
              <a:rPr lang="en" sz="700"/>
              <a:t>https://web.stanford.edu/class/cs231a/course_notes/01-camera-models.pdf</a:t>
            </a:r>
            <a:endParaRPr sz="700"/>
          </a:p>
        </p:txBody>
      </p:sp>
    </p:spTree>
    <p:extLst>
      <p:ext uri="{BB962C8B-B14F-4D97-AF65-F5344CB8AC3E}">
        <p14:creationId xmlns:p14="http://schemas.microsoft.com/office/powerpoint/2010/main" val="3028572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f2c1926e2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f2c1926e2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https://www.reddit.com/r/deeplearning/comments/i0opz3/where_to_place_batchnormalization_before_or_after/</a:t>
            </a:r>
            <a:endParaRPr dirty="0"/>
          </a:p>
          <a:p>
            <a:pPr marL="0" lvl="0" indent="0" algn="l" rtl="0">
              <a:spcBef>
                <a:spcPts val="0"/>
              </a:spcBef>
              <a:spcAft>
                <a:spcPts val="0"/>
              </a:spcAft>
              <a:buNone/>
            </a:pPr>
            <a:r>
              <a:rPr lang="en" u="sng" dirty="0">
                <a:solidFill>
                  <a:schemeClr val="hlink"/>
                </a:solidFill>
                <a:hlinkClick r:id="rId4"/>
              </a:rPr>
              <a:t>https://arxiv.org/pdf/1801.05134.pdf</a:t>
            </a:r>
            <a:endParaRPr dirty="0"/>
          </a:p>
          <a:p>
            <a:pPr marL="0" lvl="0" indent="0" algn="l" rtl="0">
              <a:spcBef>
                <a:spcPts val="0"/>
              </a:spcBef>
              <a:spcAft>
                <a:spcPts val="0"/>
              </a:spcAft>
              <a:buNone/>
            </a:pPr>
            <a:r>
              <a:rPr lang="en" u="sng" dirty="0">
                <a:solidFill>
                  <a:schemeClr val="hlink"/>
                </a:solidFill>
                <a:hlinkClick r:id="rId5"/>
              </a:rPr>
              <a:t>https://towardsdatascience.com/batch-normalization-in-3-levels-of-understanding-14c2da90a338</a:t>
            </a:r>
            <a:endParaRPr dirty="0"/>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14ff303be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14ff303be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https://wandb.ai/wandb_fc/LayerNorm/reports/Layer-Normalization-in-Pytorch-With-Examples---VmlldzoxMjk5MTk1</a:t>
            </a:r>
            <a:endParaRPr dirty="0"/>
          </a:p>
          <a:p>
            <a:pPr marL="0" lvl="0" indent="0" algn="l" rtl="0">
              <a:spcBef>
                <a:spcPts val="0"/>
              </a:spcBef>
              <a:spcAft>
                <a:spcPts val="0"/>
              </a:spcAft>
              <a:buNone/>
            </a:pPr>
            <a:r>
              <a:rPr lang="en" u="sng" dirty="0">
                <a:solidFill>
                  <a:schemeClr val="hlink"/>
                </a:solidFill>
                <a:hlinkClick r:id="rId4"/>
              </a:rPr>
              <a:t>https://stats.stackexchange.com/questions/474440/why-do-transformers-use-layer-norm-instead-of-batch-norm</a:t>
            </a:r>
            <a:endParaRPr dirty="0"/>
          </a:p>
          <a:p>
            <a:pPr marL="0" lvl="0" indent="0" algn="l" rtl="0">
              <a:spcBef>
                <a:spcPts val="0"/>
              </a:spcBef>
              <a:spcAft>
                <a:spcPts val="0"/>
              </a:spcAft>
              <a:buNone/>
            </a:pPr>
            <a:r>
              <a:rPr lang="en" dirty="0"/>
              <a:t>https://tungmphung.com/deep-learning-normalization-methods/</a:t>
            </a:r>
            <a:endParaRPr dirty="0"/>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f2c1926e2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f2c1926e2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https://cs231n.github.io/optimization-2/</a:t>
            </a:r>
            <a:endParaRPr/>
          </a:p>
          <a:p>
            <a:pPr marL="0" lvl="0" indent="0" algn="l" rtl="0">
              <a:spcBef>
                <a:spcPts val="0"/>
              </a:spcBef>
              <a:spcAft>
                <a:spcPts val="0"/>
              </a:spcAft>
              <a:buNone/>
            </a:pPr>
            <a:r>
              <a:rPr lang="en" u="sng">
                <a:solidFill>
                  <a:schemeClr val="hlink"/>
                </a:solidFill>
                <a:hlinkClick r:id="rId4"/>
              </a:rPr>
              <a:t>https://ml-cheatsheet.readthedocs.io/en/latest/backpropagation.html</a:t>
            </a:r>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15189bc8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15189bc8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https://cs231n.github.io/optimization-2/</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f2c1926e25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f2c1926e2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4266053E-2284-5E63-F3EC-D5A004786ECF}"/>
            </a:ext>
          </a:extLst>
        </p:cNvPr>
        <p:cNvGrpSpPr/>
        <p:nvPr/>
      </p:nvGrpSpPr>
      <p:grpSpPr>
        <a:xfrm>
          <a:off x="0" y="0"/>
          <a:ext cx="0" cy="0"/>
          <a:chOff x="0" y="0"/>
          <a:chExt cx="0" cy="0"/>
        </a:xfrm>
      </p:grpSpPr>
      <p:sp>
        <p:nvSpPr>
          <p:cNvPr id="756" name="Google Shape;756;g2accd12f916_0_0:notes">
            <a:extLst>
              <a:ext uri="{FF2B5EF4-FFF2-40B4-BE49-F238E27FC236}">
                <a16:creationId xmlns:a16="http://schemas.microsoft.com/office/drawing/2014/main" id="{AAD6A840-68F1-EEFC-A20D-3F15BCC21C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accd12f916_0_0:notes">
            <a:extLst>
              <a:ext uri="{FF2B5EF4-FFF2-40B4-BE49-F238E27FC236}">
                <a16:creationId xmlns:a16="http://schemas.microsoft.com/office/drawing/2014/main" id="{1EDB99F2-554F-0C92-1769-7A00789008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0826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f2c1926e2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f2c1926e2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f2c1926e2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f2c1926e2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https://arxiv.org/pdf/1609.04836.pdf</a:t>
            </a:r>
            <a:endParaRPr/>
          </a:p>
          <a:p>
            <a:pPr marL="0" lvl="0" indent="0" algn="l" rtl="0">
              <a:spcBef>
                <a:spcPts val="0"/>
              </a:spcBef>
              <a:spcAft>
                <a:spcPts val="0"/>
              </a:spcAft>
              <a:buNone/>
            </a:pPr>
            <a:r>
              <a:rPr lang="en" u="sng">
                <a:solidFill>
                  <a:schemeClr val="hlink"/>
                </a:solidFill>
                <a:hlinkClick r:id="rId4"/>
              </a:rPr>
              <a:t>https://stats.stackexchange.com/questions/164876/what-is-the-trade-off-between-batch-size-and-number-of-iterations-to-train-a-neu</a:t>
            </a:r>
            <a:endParaRPr/>
          </a:p>
          <a:p>
            <a:pPr marL="0" lvl="0" indent="0" algn="l" rtl="0">
              <a:spcBef>
                <a:spcPts val="0"/>
              </a:spcBef>
              <a:spcAft>
                <a:spcPts val="0"/>
              </a:spcAft>
              <a:buNone/>
            </a:pPr>
            <a:r>
              <a:rPr lang="en" u="sng">
                <a:solidFill>
                  <a:schemeClr val="hlink"/>
                </a:solidFill>
                <a:hlinkClick r:id="rId5"/>
              </a:rPr>
              <a:t>https://stackoverflow.com/questions/55933867/what-does-learning-rate-warm-up-mean/55942518</a:t>
            </a:r>
            <a:endParaRPr/>
          </a:p>
          <a:p>
            <a:pPr marL="0" lvl="0" indent="0" algn="l" rtl="0">
              <a:spcBef>
                <a:spcPts val="0"/>
              </a:spcBef>
              <a:spcAft>
                <a:spcPts val="0"/>
              </a:spcAft>
              <a:buNone/>
            </a:pPr>
            <a:r>
              <a:rPr lang="en" u="sng">
                <a:solidFill>
                  <a:schemeClr val="hlink"/>
                </a:solidFill>
                <a:hlinkClick r:id="rId6"/>
              </a:rPr>
              <a:t>https://www.reddit.com/r/MachineLearning/comments/es9qv7/d_warmup_vs_initially_high_learning_rate/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cfbada534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cfbada534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https://blog.evjang.com/2016/07/randomness-deep-learning.html</a:t>
            </a:r>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0d81f4085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0d81f4085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https://datascience.stackexchange.com/questions/5706/what-is-the-dying-relu-problem-in-neural-networks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accd12f916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accd12f916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https://w3.cs.jmu.edu/spragunr/CS354_F22/lectures/kinematics/kinematics.pdf</a:t>
            </a:r>
            <a:endParaRPr/>
          </a:p>
          <a:p>
            <a:pPr marL="0" lvl="0" indent="0" algn="l" rtl="0">
              <a:spcBef>
                <a:spcPts val="0"/>
              </a:spcBef>
              <a:spcAft>
                <a:spcPts val="0"/>
              </a:spcAft>
              <a:buNone/>
            </a:pPr>
            <a:r>
              <a:rPr lang="en"/>
              <a:t>https://w3.cs.jmu.edu/spragunr/CS354_F22/readings/frames.pdf</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0d81f4085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0d81f4085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sz="1200">
                <a:solidFill>
                  <a:schemeClr val="dk1"/>
                </a:solidFill>
                <a:latin typeface="Cambria"/>
                <a:ea typeface="Cambria"/>
                <a:cs typeface="Cambria"/>
                <a:sym typeface="Cambria"/>
              </a:rPr>
              <a:t>http://neuralnetworksanddeeplearning.com/chap4.html</a:t>
            </a:r>
            <a:endParaRPr sz="1200">
              <a:solidFill>
                <a:schemeClr val="dk1"/>
              </a:solidFill>
              <a:latin typeface="Cambria"/>
              <a:ea typeface="Cambria"/>
              <a:cs typeface="Cambria"/>
              <a:sym typeface="Cambria"/>
            </a:endParaRPr>
          </a:p>
          <a:p>
            <a:pPr marL="0" lvl="0" indent="0" algn="l" rtl="0">
              <a:spcBef>
                <a:spcPts val="120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f2c1926e2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f2c1926e2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f287e6205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f287e6205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affacd89cc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affacd89cc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f54c914f3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f54c914f3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https://jcarlosroldan.com/post/348/what-is-swiglu</a:t>
            </a:r>
          </a:p>
        </p:txBody>
      </p:sp>
    </p:spTree>
    <p:extLst>
      <p:ext uri="{BB962C8B-B14F-4D97-AF65-F5344CB8AC3E}">
        <p14:creationId xmlns:p14="http://schemas.microsoft.com/office/powerpoint/2010/main" val="37166077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https://arxiv.org/pdf/2301.00808</a:t>
            </a:r>
          </a:p>
        </p:txBody>
      </p:sp>
    </p:spTree>
    <p:extLst>
      <p:ext uri="{BB962C8B-B14F-4D97-AF65-F5344CB8AC3E}">
        <p14:creationId xmlns:p14="http://schemas.microsoft.com/office/powerpoint/2010/main" val="9275705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f287e6205b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f287e6205b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088f73856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088f73856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f10efc420a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f10efc420a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accd12f916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accd12f91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https://docs.opencv.org/4.x/dc/dbb/tutorial_py_calibration.html</a:t>
            </a:r>
            <a:endParaRPr/>
          </a:p>
          <a:p>
            <a:pPr marL="0" lvl="0" indent="0" algn="l" rtl="0">
              <a:spcBef>
                <a:spcPts val="0"/>
              </a:spcBef>
              <a:spcAft>
                <a:spcPts val="0"/>
              </a:spcAft>
              <a:buNone/>
            </a:pPr>
            <a:r>
              <a:rPr lang="en" u="sng">
                <a:solidFill>
                  <a:schemeClr val="hlink"/>
                </a:solidFill>
                <a:hlinkClick r:id="rId4"/>
              </a:rPr>
              <a:t>https://de.mathworks.com/help/vision/ug/camera-calibration.html</a:t>
            </a:r>
            <a:endParaRPr/>
          </a:p>
          <a:p>
            <a:pPr marL="0" lvl="0" indent="0" algn="l" rtl="0">
              <a:spcBef>
                <a:spcPts val="0"/>
              </a:spcBef>
              <a:spcAft>
                <a:spcPts val="0"/>
              </a:spcAft>
              <a:buNone/>
            </a:pPr>
            <a:r>
              <a:rPr lang="en" u="sng">
                <a:solidFill>
                  <a:schemeClr val="hlink"/>
                </a:solidFill>
                <a:hlinkClick r:id="rId5"/>
              </a:rPr>
              <a:t>https://medium.com/analytics-vidhya/camera-calibration-with-opencv-f324679c6eb7</a:t>
            </a:r>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088f7385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088f7385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f10efc420a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f10efc420a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088f73856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088f73856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b23b468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b23b468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https://openai.com/research/clip</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https://arxiv.org/pdf/2104.14294</a:t>
            </a:r>
          </a:p>
          <a:p>
            <a:r>
              <a:rPr lang="en-US" dirty="0"/>
              <a:t>https://www.paepper.com/blog/posts/dino-emerging-properties-in-self-supervised-vision-transformers/</a:t>
            </a:r>
          </a:p>
        </p:txBody>
      </p:sp>
    </p:spTree>
    <p:extLst>
      <p:ext uri="{BB962C8B-B14F-4D97-AF65-F5344CB8AC3E}">
        <p14:creationId xmlns:p14="http://schemas.microsoft.com/office/powerpoint/2010/main" val="37164976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0a82a4d4e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10a82a4d4e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0a82a4d4e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0a82a4d4e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f5ddc12145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f5ddc1214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https://www.analyticsvidhya.com/blog/2019/10/detailed-guide-powerful-sift-technique-image-matching-python/</a:t>
            </a:r>
            <a:endParaRPr/>
          </a:p>
          <a:p>
            <a:pPr marL="0" lvl="0" indent="0" algn="l" rtl="0">
              <a:spcBef>
                <a:spcPts val="0"/>
              </a:spcBef>
              <a:spcAft>
                <a:spcPts val="0"/>
              </a:spcAft>
              <a:buNone/>
            </a:pPr>
            <a:r>
              <a:rPr lang="en" u="sng">
                <a:solidFill>
                  <a:schemeClr val="hlink"/>
                </a:solidFill>
                <a:hlinkClick r:id="rId4"/>
              </a:rPr>
              <a:t>http://www.cs.toronto.edu/~fidler/slides/2015/CSC420/lecture12_hres.pdf</a:t>
            </a:r>
            <a:endParaRPr/>
          </a:p>
          <a:p>
            <a:pPr marL="0" lvl="0" indent="0" algn="l" rtl="0">
              <a:spcBef>
                <a:spcPts val="0"/>
              </a:spcBef>
              <a:spcAft>
                <a:spcPts val="0"/>
              </a:spcAft>
              <a:buNone/>
            </a:pPr>
            <a:r>
              <a:rPr lang="en"/>
              <a:t>https://math.stackexchange.com/questions/2388259/differences-between-homography-and-transformation-matrix</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f1f9c67dc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f1f9c67dc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https://en.wikipedia.org/wiki/Random_sample_consensus</a:t>
            </a:r>
            <a:endParaRPr/>
          </a:p>
          <a:p>
            <a:pPr marL="0" lvl="0" indent="0" algn="l" rtl="0">
              <a:spcBef>
                <a:spcPts val="0"/>
              </a:spcBef>
              <a:spcAft>
                <a:spcPts val="0"/>
              </a:spcAft>
              <a:buNone/>
            </a:pPr>
            <a:r>
              <a:rPr lang="en" u="sng">
                <a:solidFill>
                  <a:schemeClr val="hlink"/>
                </a:solidFill>
                <a:hlinkClick r:id="rId4"/>
              </a:rPr>
              <a:t>https://cs.stackexchange.com/questions/70434/how-is-ransac-used-to-estimate-a-homography-given-the-descriptors-of-both-images</a:t>
            </a:r>
            <a:endParaRPr/>
          </a:p>
          <a:p>
            <a:pPr marL="0" lvl="0" indent="0" algn="l" rtl="0">
              <a:spcBef>
                <a:spcPts val="0"/>
              </a:spcBef>
              <a:spcAft>
                <a:spcPts val="0"/>
              </a:spcAft>
              <a:buNone/>
            </a:pPr>
            <a:r>
              <a:rPr lang="en" u="sng">
                <a:solidFill>
                  <a:schemeClr val="hlink"/>
                </a:solidFill>
                <a:hlinkClick r:id="rId5"/>
              </a:rPr>
              <a:t>https://math.stackexchange.com/questions/1745762/a-deeper-understanding-interpretation-of-homographies</a:t>
            </a:r>
            <a:endParaRPr/>
          </a:p>
          <a:p>
            <a:pPr marL="0" lvl="0" indent="0" algn="l" rtl="0">
              <a:spcBef>
                <a:spcPts val="0"/>
              </a:spcBef>
              <a:spcAft>
                <a:spcPts val="0"/>
              </a:spcAft>
              <a:buNone/>
            </a:pPr>
            <a:r>
              <a:rPr lang="en" u="sng">
                <a:solidFill>
                  <a:schemeClr val="hlink"/>
                </a:solidFill>
                <a:hlinkClick r:id="rId6"/>
              </a:rPr>
              <a:t>https://math.stackexchange.com/questions/2388259/differences-between-homography-and-transformation-matrix</a:t>
            </a:r>
            <a:endParaRPr/>
          </a:p>
          <a:p>
            <a:pPr marL="0" lvl="0" indent="0" algn="l" rtl="0">
              <a:spcBef>
                <a:spcPts val="0"/>
              </a:spcBef>
              <a:spcAft>
                <a:spcPts val="0"/>
              </a:spcAft>
              <a:buNone/>
            </a:pPr>
            <a:r>
              <a:rPr lang="en"/>
              <a:t>https://www.cs.ubc.ca/~lsigal/425_2018W2/Lecture16a.pdf</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BE6F4F90-CBFA-C3FF-9D83-897716E50371}"/>
            </a:ext>
          </a:extLst>
        </p:cNvPr>
        <p:cNvGrpSpPr/>
        <p:nvPr/>
      </p:nvGrpSpPr>
      <p:grpSpPr>
        <a:xfrm>
          <a:off x="0" y="0"/>
          <a:ext cx="0" cy="0"/>
          <a:chOff x="0" y="0"/>
          <a:chExt cx="0" cy="0"/>
        </a:xfrm>
      </p:grpSpPr>
      <p:sp>
        <p:nvSpPr>
          <p:cNvPr id="756" name="Google Shape;756;g2accd12f916_0_0:notes">
            <a:extLst>
              <a:ext uri="{FF2B5EF4-FFF2-40B4-BE49-F238E27FC236}">
                <a16:creationId xmlns:a16="http://schemas.microsoft.com/office/drawing/2014/main" id="{E0B6542C-8329-5F2C-8008-81FB12F794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accd12f916_0_0:notes">
            <a:extLst>
              <a:ext uri="{FF2B5EF4-FFF2-40B4-BE49-F238E27FC236}">
                <a16:creationId xmlns:a16="http://schemas.microsoft.com/office/drawing/2014/main" id="{F2C5EC7D-86AD-FC19-DCCE-EC73A265B5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98857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501FBE98-D770-F944-A9C2-CBC70FB2B78F}"/>
            </a:ext>
          </a:extLst>
        </p:cNvPr>
        <p:cNvGrpSpPr/>
        <p:nvPr/>
      </p:nvGrpSpPr>
      <p:grpSpPr>
        <a:xfrm>
          <a:off x="0" y="0"/>
          <a:ext cx="0" cy="0"/>
          <a:chOff x="0" y="0"/>
          <a:chExt cx="0" cy="0"/>
        </a:xfrm>
      </p:grpSpPr>
      <p:sp>
        <p:nvSpPr>
          <p:cNvPr id="756" name="Google Shape;756;g2accd12f916_0_0:notes">
            <a:extLst>
              <a:ext uri="{FF2B5EF4-FFF2-40B4-BE49-F238E27FC236}">
                <a16:creationId xmlns:a16="http://schemas.microsoft.com/office/drawing/2014/main" id="{639AAE2A-89EE-56A0-AE80-16774AD38E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accd12f916_0_0:notes">
            <a:extLst>
              <a:ext uri="{FF2B5EF4-FFF2-40B4-BE49-F238E27FC236}">
                <a16:creationId xmlns:a16="http://schemas.microsoft.com/office/drawing/2014/main" id="{EC44584D-93FC-373F-B114-711E136EC6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247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EA470-3545-F270-2B78-0342FF987F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D6BD12-89B9-066C-B700-BF13209A5D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E371D1-635B-7640-F50E-1B4E50E85197}"/>
              </a:ext>
            </a:extLst>
          </p:cNvPr>
          <p:cNvSpPr>
            <a:spLocks noGrp="1"/>
          </p:cNvSpPr>
          <p:nvPr>
            <p:ph type="dt" sz="half" idx="10"/>
          </p:nvPr>
        </p:nvSpPr>
        <p:spPr/>
        <p:txBody>
          <a:bodyPr/>
          <a:lstStyle/>
          <a:p>
            <a:fld id="{ACE2A47A-2C2E-426F-9B9F-8E7E132376B1}" type="datetime1">
              <a:rPr lang="en-US" smtClean="0"/>
              <a:t>8/9/2025</a:t>
            </a:fld>
            <a:endParaRPr lang="en-US"/>
          </a:p>
        </p:txBody>
      </p:sp>
      <p:sp>
        <p:nvSpPr>
          <p:cNvPr id="5" name="Footer Placeholder 4">
            <a:extLst>
              <a:ext uri="{FF2B5EF4-FFF2-40B4-BE49-F238E27FC236}">
                <a16:creationId xmlns:a16="http://schemas.microsoft.com/office/drawing/2014/main" id="{3ECAAB8B-6F05-DD1B-02E2-3B1AAFFAA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231DA4-516C-63A8-2FEB-7255BFD27724}"/>
              </a:ext>
            </a:extLst>
          </p:cNvPr>
          <p:cNvSpPr>
            <a:spLocks noGrp="1"/>
          </p:cNvSpPr>
          <p:nvPr>
            <p:ph type="sldNum" sz="quarter" idx="12"/>
          </p:nvPr>
        </p:nvSpPr>
        <p:spPr/>
        <p:txBody>
          <a:bodyPr/>
          <a:lstStyle/>
          <a:p>
            <a:fld id="{13FA7114-A053-4D77-83D8-BB2B688B3169}" type="slidenum">
              <a:rPr lang="en-US" smtClean="0"/>
              <a:t>‹#›</a:t>
            </a:fld>
            <a:endParaRPr lang="en-US"/>
          </a:p>
        </p:txBody>
      </p:sp>
    </p:spTree>
    <p:extLst>
      <p:ext uri="{BB962C8B-B14F-4D97-AF65-F5344CB8AC3E}">
        <p14:creationId xmlns:p14="http://schemas.microsoft.com/office/powerpoint/2010/main" val="2712516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lang="en-US"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png"/><Relationship Id="rId3" Type="http://schemas.openxmlformats.org/officeDocument/2006/relationships/hyperlink" Target="https://pytorch.org/docs/stable/generated/torch.nn.Conv2d.html" TargetMode="External"/><Relationship Id="rId7" Type="http://schemas.openxmlformats.org/officeDocument/2006/relationships/image" Target="../media/image57.gif"/><Relationship Id="rId12"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6.gif"/><Relationship Id="rId11" Type="http://schemas.openxmlformats.org/officeDocument/2006/relationships/image" Target="../media/image61.png"/><Relationship Id="rId5" Type="http://schemas.openxmlformats.org/officeDocument/2006/relationships/image" Target="../media/image55.gif"/><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arxiv.org/pdf/1412.6806.pdf"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69.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6.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80.png"/><Relationship Id="rId11" Type="http://schemas.openxmlformats.org/officeDocument/2006/relationships/image" Target="../media/image46.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93.png"/><Relationship Id="rId4" Type="http://schemas.openxmlformats.org/officeDocument/2006/relationships/image" Target="../media/image92.png"/></Relationships>
</file>

<file path=ppt/slides/_rels/slide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98.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9.png"/><Relationship Id="rId7" Type="http://schemas.openxmlformats.org/officeDocument/2006/relationships/image" Target="../media/image1010.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101.png"/><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image" Target="../media/image10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10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0.png"/><Relationship Id="rId7" Type="http://schemas.openxmlformats.org/officeDocument/2006/relationships/image" Target="../media/image109.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16.png"/><Relationship Id="rId4" Type="http://schemas.openxmlformats.org/officeDocument/2006/relationships/image" Target="../media/image115.png"/></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8" Type="http://schemas.openxmlformats.org/officeDocument/2006/relationships/image" Target="../media/image1310.png"/><Relationship Id="rId13" Type="http://schemas.openxmlformats.org/officeDocument/2006/relationships/image" Target="../media/image126.png"/><Relationship Id="rId3" Type="http://schemas.openxmlformats.org/officeDocument/2006/relationships/image" Target="../media/image810.png"/><Relationship Id="rId7" Type="http://schemas.openxmlformats.org/officeDocument/2006/relationships/image" Target="../media/image1210.png"/><Relationship Id="rId12" Type="http://schemas.openxmlformats.org/officeDocument/2006/relationships/image" Target="../media/image125.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121.png"/><Relationship Id="rId11" Type="http://schemas.openxmlformats.org/officeDocument/2006/relationships/image" Target="../media/image124.png"/><Relationship Id="rId5" Type="http://schemas.openxmlformats.org/officeDocument/2006/relationships/image" Target="../media/image120.png"/><Relationship Id="rId15" Type="http://schemas.openxmlformats.org/officeDocument/2006/relationships/image" Target="../media/image128.png"/><Relationship Id="rId10" Type="http://schemas.openxmlformats.org/officeDocument/2006/relationships/image" Target="../media/image123.png"/><Relationship Id="rId4" Type="http://schemas.openxmlformats.org/officeDocument/2006/relationships/image" Target="../media/image119.png"/><Relationship Id="rId9" Type="http://schemas.openxmlformats.org/officeDocument/2006/relationships/image" Target="../media/image122.png"/><Relationship Id="rId14" Type="http://schemas.openxmlformats.org/officeDocument/2006/relationships/image" Target="../media/image127.png"/></Relationships>
</file>

<file path=ppt/slides/_rels/slide4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hyperlink" Target="https://www.youtube.com/watch?v=7I0Qt7GALVk&amp;t=2639s" TargetMode="External"/><Relationship Id="rId7"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5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137.png"/></Relationships>
</file>

<file path=ppt/slides/_rels/slide5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5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4.xml"/><Relationship Id="rId1" Type="http://schemas.openxmlformats.org/officeDocument/2006/relationships/slideLayout" Target="../slideLayouts/slideLayout12.xml"/><Relationship Id="rId5" Type="http://schemas.openxmlformats.org/officeDocument/2006/relationships/image" Target="../media/image144.png"/><Relationship Id="rId4" Type="http://schemas.openxmlformats.org/officeDocument/2006/relationships/image" Target="../media/image14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53"/>
        <p:cNvGrpSpPr/>
        <p:nvPr/>
      </p:nvGrpSpPr>
      <p:grpSpPr>
        <a:xfrm>
          <a:off x="0" y="0"/>
          <a:ext cx="0" cy="0"/>
          <a:chOff x="0" y="0"/>
          <a:chExt cx="0" cy="0"/>
        </a:xfrm>
      </p:grpSpPr>
      <p:sp>
        <p:nvSpPr>
          <p:cNvPr id="54" name="Google Shape;54;p13"/>
          <p:cNvSpPr txBox="1"/>
          <p:nvPr/>
        </p:nvSpPr>
        <p:spPr>
          <a:xfrm>
            <a:off x="187793" y="285134"/>
            <a:ext cx="9046200" cy="95407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t>Low Level / Classical Vision</a:t>
            </a:r>
            <a:endParaRPr sz="5000" b="1" dirty="0"/>
          </a:p>
        </p:txBody>
      </p:sp>
      <p:sp>
        <p:nvSpPr>
          <p:cNvPr id="55" name="Google Shape;55;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758">
          <a:extLst>
            <a:ext uri="{FF2B5EF4-FFF2-40B4-BE49-F238E27FC236}">
              <a16:creationId xmlns:a16="http://schemas.microsoft.com/office/drawing/2014/main" id="{F28AE326-61F8-7C67-5E9F-0F27D5A93FB5}"/>
            </a:ext>
          </a:extLst>
        </p:cNvPr>
        <p:cNvGrpSpPr/>
        <p:nvPr/>
      </p:nvGrpSpPr>
      <p:grpSpPr>
        <a:xfrm>
          <a:off x="0" y="0"/>
          <a:ext cx="0" cy="0"/>
          <a:chOff x="0" y="0"/>
          <a:chExt cx="0" cy="0"/>
        </a:xfrm>
      </p:grpSpPr>
      <p:sp>
        <p:nvSpPr>
          <p:cNvPr id="759" name="Google Shape;759;p79">
            <a:extLst>
              <a:ext uri="{FF2B5EF4-FFF2-40B4-BE49-F238E27FC236}">
                <a16:creationId xmlns:a16="http://schemas.microsoft.com/office/drawing/2014/main" id="{2AD1CD75-C972-FD5B-88AB-016633A9A2CF}"/>
              </a:ext>
            </a:extLst>
          </p:cNvPr>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How is R, T estimated using </a:t>
            </a:r>
            <a:r>
              <a:rPr lang="en-US" b="1" u="sng" dirty="0" err="1"/>
              <a:t>th</a:t>
            </a:r>
            <a:r>
              <a:rPr lang="en" b="1" u="sng" dirty="0"/>
              <a:t>e eight-point algorithm?</a:t>
            </a:r>
            <a:endParaRPr b="1" u="sng" dirty="0"/>
          </a:p>
        </p:txBody>
      </p:sp>
      <p:sp>
        <p:nvSpPr>
          <p:cNvPr id="761" name="Google Shape;761;p79">
            <a:extLst>
              <a:ext uri="{FF2B5EF4-FFF2-40B4-BE49-F238E27FC236}">
                <a16:creationId xmlns:a16="http://schemas.microsoft.com/office/drawing/2014/main" id="{5C137608-1EB2-3E59-3C29-BFE59CA7A8BF}"/>
              </a:ext>
            </a:extLst>
          </p:cNvPr>
          <p:cNvSpPr txBox="1">
            <a:spLocks noGrp="1"/>
          </p:cNvSpPr>
          <p:nvPr>
            <p:ph type="sldNum" idx="12"/>
          </p:nvPr>
        </p:nvSpPr>
        <p:spPr>
          <a:xfrm>
            <a:off x="8472458" y="4663217"/>
            <a:ext cx="548700" cy="393600"/>
          </a:xfrm>
        </p:spPr>
        <p:txBody>
          <a:bodyPr spcFirstLastPara="1" wrap="square" lIns="91425" tIns="91425" rIns="91425" bIns="91425" anchor="ctr" anchorCtr="0">
            <a:normAutofit/>
          </a:bodyPr>
          <a:lstStyle/>
          <a:p>
            <a:pPr lvl="0"/>
            <a:fld id="{00000000-1234-1234-1234-123412341234}" type="slidenum">
              <a:rPr lang="en"/>
              <a:pPr lvl="0"/>
              <a:t>10</a:t>
            </a:fld>
            <a:endParaRPr lang="en"/>
          </a:p>
        </p:txBody>
      </p:sp>
      <mc:AlternateContent xmlns:mc="http://schemas.openxmlformats.org/markup-compatibility/2006" xmlns:a14="http://schemas.microsoft.com/office/drawing/2010/main">
        <mc:Choice Requires="a14">
          <p:sp>
            <p:nvSpPr>
              <p:cNvPr id="6" name="Text Placeholder 4">
                <a:extLst>
                  <a:ext uri="{FF2B5EF4-FFF2-40B4-BE49-F238E27FC236}">
                    <a16:creationId xmlns:a16="http://schemas.microsoft.com/office/drawing/2014/main" id="{4E0AD0C0-F15F-94D0-81FB-54DB377119DF}"/>
                  </a:ext>
                </a:extLst>
              </p:cNvPr>
              <p:cNvSpPr txBox="1">
                <a:spLocks/>
              </p:cNvSpPr>
              <p:nvPr/>
            </p:nvSpPr>
            <p:spPr>
              <a:xfrm>
                <a:off x="-131524" y="284903"/>
                <a:ext cx="9275524" cy="24958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000" dirty="0">
                    <a:solidFill>
                      <a:schemeClr val="tx1"/>
                    </a:solidFill>
                    <a:latin typeface="+mj-lt"/>
                  </a:rPr>
                  <a:t>Form a linear system </a:t>
                </a:r>
                <a14:m>
                  <m:oMath xmlns:m="http://schemas.openxmlformats.org/officeDocument/2006/math">
                    <m:sSubSup>
                      <m:sSubSupPr>
                        <m:ctrlPr>
                          <a:rPr lang="en-US" sz="1000" b="0" i="1" smtClean="0">
                            <a:solidFill>
                              <a:schemeClr val="tx1"/>
                            </a:solidFill>
                            <a:latin typeface="Cambria Math" panose="02040503050406030204" pitchFamily="18" charset="0"/>
                          </a:rPr>
                        </m:ctrlPr>
                      </m:sSubSupPr>
                      <m:e>
                        <m:r>
                          <a:rPr lang="en-US" sz="1000" b="0" i="1" smtClean="0">
                            <a:solidFill>
                              <a:schemeClr val="tx1"/>
                            </a:solidFill>
                            <a:latin typeface="Cambria Math" panose="02040503050406030204" pitchFamily="18" charset="0"/>
                          </a:rPr>
                          <m:t>𝑥</m:t>
                        </m:r>
                      </m:e>
                      <m:sub>
                        <m:r>
                          <a:rPr lang="en-US" sz="1000" b="0" i="1" smtClean="0">
                            <a:solidFill>
                              <a:schemeClr val="tx1"/>
                            </a:solidFill>
                            <a:latin typeface="Cambria Math" panose="02040503050406030204" pitchFamily="18" charset="0"/>
                          </a:rPr>
                          <m:t>2</m:t>
                        </m:r>
                      </m:sub>
                      <m:sup>
                        <m:r>
                          <a:rPr lang="en-US" sz="1000" b="0" i="1" smtClean="0">
                            <a:solidFill>
                              <a:schemeClr val="tx1"/>
                            </a:solidFill>
                            <a:latin typeface="Cambria Math" panose="02040503050406030204" pitchFamily="18" charset="0"/>
                          </a:rPr>
                          <m:t>𝑖</m:t>
                        </m:r>
                      </m:sup>
                    </m:sSubSup>
                    <m:r>
                      <a:rPr lang="en-US" sz="1000" b="0" i="1" smtClean="0">
                        <a:solidFill>
                          <a:schemeClr val="tx1"/>
                        </a:solidFill>
                        <a:latin typeface="Cambria Math" panose="02040503050406030204" pitchFamily="18" charset="0"/>
                      </a:rPr>
                      <m:t>𝐸</m:t>
                    </m:r>
                    <m:sSubSup>
                      <m:sSubSupPr>
                        <m:ctrlPr>
                          <a:rPr lang="en-US" sz="1000" b="0" i="1" smtClean="0">
                            <a:solidFill>
                              <a:schemeClr val="tx1"/>
                            </a:solidFill>
                            <a:latin typeface="Cambria Math" panose="02040503050406030204" pitchFamily="18" charset="0"/>
                          </a:rPr>
                        </m:ctrlPr>
                      </m:sSubSupPr>
                      <m:e>
                        <m:r>
                          <a:rPr lang="en-US" sz="1000" b="0" i="1" smtClean="0">
                            <a:solidFill>
                              <a:schemeClr val="tx1"/>
                            </a:solidFill>
                            <a:latin typeface="Cambria Math" panose="02040503050406030204" pitchFamily="18" charset="0"/>
                          </a:rPr>
                          <m:t>𝑥</m:t>
                        </m:r>
                      </m:e>
                      <m:sub>
                        <m:r>
                          <a:rPr lang="en-US" sz="1000" b="0" i="1" smtClean="0">
                            <a:solidFill>
                              <a:schemeClr val="tx1"/>
                            </a:solidFill>
                            <a:latin typeface="Cambria Math" panose="02040503050406030204" pitchFamily="18" charset="0"/>
                          </a:rPr>
                          <m:t>1</m:t>
                        </m:r>
                      </m:sub>
                      <m:sup>
                        <m:r>
                          <a:rPr lang="en-US" sz="1000" b="0" i="1" smtClean="0">
                            <a:solidFill>
                              <a:schemeClr val="tx1"/>
                            </a:solidFill>
                            <a:latin typeface="Cambria Math" panose="02040503050406030204" pitchFamily="18" charset="0"/>
                          </a:rPr>
                          <m:t>𝑖</m:t>
                        </m:r>
                      </m:sup>
                    </m:sSubSup>
                    <m:r>
                      <a:rPr lang="en-US" sz="1000" b="0" i="1" smtClean="0">
                        <a:solidFill>
                          <a:schemeClr val="tx1"/>
                        </a:solidFill>
                        <a:latin typeface="Cambria Math" panose="02040503050406030204" pitchFamily="18" charset="0"/>
                      </a:rPr>
                      <m:t>=0</m:t>
                    </m:r>
                  </m:oMath>
                </a14:m>
                <a:r>
                  <a:rPr lang="en-US" sz="1000" dirty="0">
                    <a:solidFill>
                      <a:schemeClr val="tx1"/>
                    </a:solidFill>
                    <a:latin typeface="+mj-lt"/>
                  </a:rPr>
                  <a:t> using the Epipolar constraint, with at least </a:t>
                </a:r>
                <a14:m>
                  <m:oMath xmlns:m="http://schemas.openxmlformats.org/officeDocument/2006/math">
                    <m:r>
                      <a:rPr lang="en-US" sz="1000" b="0" i="1" smtClean="0">
                        <a:solidFill>
                          <a:schemeClr val="tx1"/>
                        </a:solidFill>
                        <a:latin typeface="Cambria Math" panose="02040503050406030204" pitchFamily="18" charset="0"/>
                      </a:rPr>
                      <m:t>𝑛</m:t>
                    </m:r>
                    <m:r>
                      <a:rPr lang="en-US" sz="1000" b="0" i="1" smtClean="0">
                        <a:solidFill>
                          <a:schemeClr val="tx1"/>
                        </a:solidFill>
                        <a:latin typeface="Cambria Math" panose="02040503050406030204" pitchFamily="18" charset="0"/>
                      </a:rPr>
                      <m:t>=8</m:t>
                    </m:r>
                  </m:oMath>
                </a14:m>
                <a:r>
                  <a:rPr lang="en-US" sz="1000" dirty="0">
                    <a:solidFill>
                      <a:schemeClr val="tx1"/>
                    </a:solidFill>
                    <a:latin typeface="+mj-lt"/>
                  </a:rPr>
                  <a:t> corresponding pairs of points</a:t>
                </a:r>
              </a:p>
              <a:p>
                <a:r>
                  <a:rPr lang="en-US" sz="1000" dirty="0">
                    <a:solidFill>
                      <a:schemeClr val="tx1"/>
                    </a:solidFill>
                    <a:latin typeface="+mj-lt"/>
                  </a:rPr>
                  <a:t>Stack into system </a:t>
                </a:r>
                <a14:m>
                  <m:oMath xmlns:m="http://schemas.openxmlformats.org/officeDocument/2006/math">
                    <m:r>
                      <a:rPr lang="en-US" sz="1000" b="0" i="1" smtClean="0">
                        <a:solidFill>
                          <a:schemeClr val="tx1"/>
                        </a:solidFill>
                        <a:latin typeface="Cambria Math" panose="02040503050406030204" pitchFamily="18" charset="0"/>
                      </a:rPr>
                      <m:t>𝐴𝑒</m:t>
                    </m:r>
                    <m:r>
                      <a:rPr lang="en-US" sz="1000" b="0" i="1" smtClean="0">
                        <a:solidFill>
                          <a:schemeClr val="tx1"/>
                        </a:solidFill>
                        <a:latin typeface="Cambria Math" panose="02040503050406030204" pitchFamily="18" charset="0"/>
                      </a:rPr>
                      <m:t>=0</m:t>
                    </m:r>
                  </m:oMath>
                </a14:m>
                <a:r>
                  <a:rPr lang="en-US" sz="1000" dirty="0">
                    <a:solidFill>
                      <a:schemeClr val="tx1"/>
                    </a:solidFill>
                    <a:latin typeface="+mj-lt"/>
                  </a:rPr>
                  <a:t> where </a:t>
                </a:r>
                <a14:m>
                  <m:oMath xmlns:m="http://schemas.openxmlformats.org/officeDocument/2006/math">
                    <m:r>
                      <a:rPr lang="en-US" sz="1000" b="0" i="1" smtClean="0">
                        <a:solidFill>
                          <a:schemeClr val="tx1"/>
                        </a:solidFill>
                        <a:latin typeface="Cambria Math" panose="02040503050406030204" pitchFamily="18" charset="0"/>
                      </a:rPr>
                      <m:t>𝑒</m:t>
                    </m:r>
                  </m:oMath>
                </a14:m>
                <a:r>
                  <a:rPr lang="en-US" sz="1000" dirty="0">
                    <a:solidFill>
                      <a:schemeClr val="tx1"/>
                    </a:solidFill>
                    <a:latin typeface="+mj-lt"/>
                  </a:rPr>
                  <a:t> is the vectorized essential matrix</a:t>
                </a:r>
              </a:p>
              <a:p>
                <a:pPr lvl="1"/>
                <a14:m>
                  <m:oMath xmlns:m="http://schemas.openxmlformats.org/officeDocument/2006/math">
                    <m:r>
                      <a:rPr lang="en-US" sz="1000" b="0" i="1" smtClean="0">
                        <a:solidFill>
                          <a:schemeClr val="tx1"/>
                        </a:solidFill>
                        <a:latin typeface="Cambria Math" panose="02040503050406030204" pitchFamily="18" charset="0"/>
                      </a:rPr>
                      <m:t>𝐴</m:t>
                    </m:r>
                    <m:r>
                      <a:rPr lang="en-US" sz="1000" b="0" i="1" smtClean="0">
                        <a:solidFill>
                          <a:schemeClr val="tx1"/>
                        </a:solidFill>
                        <a:latin typeface="Cambria Math" panose="02040503050406030204" pitchFamily="18" charset="0"/>
                      </a:rPr>
                      <m:t>=</m:t>
                    </m:r>
                    <m:sSup>
                      <m:sSupPr>
                        <m:ctrlPr>
                          <a:rPr lang="en-US" sz="1000" b="0" i="1" smtClean="0">
                            <a:solidFill>
                              <a:schemeClr val="tx1"/>
                            </a:solidFill>
                            <a:latin typeface="Cambria Math" panose="02040503050406030204" pitchFamily="18" charset="0"/>
                          </a:rPr>
                        </m:ctrlPr>
                      </m:sSupPr>
                      <m:e>
                        <m:d>
                          <m:dPr>
                            <m:ctrlPr>
                              <a:rPr lang="en-US" sz="1000" b="0" i="1" smtClean="0">
                                <a:solidFill>
                                  <a:schemeClr val="tx1"/>
                                </a:solidFill>
                                <a:latin typeface="Cambria Math" panose="02040503050406030204" pitchFamily="18" charset="0"/>
                              </a:rPr>
                            </m:ctrlPr>
                          </m:dPr>
                          <m:e>
                            <m:sSub>
                              <m:sSubPr>
                                <m:ctrlPr>
                                  <a:rPr lang="en-US" sz="1000" b="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𝑎</m:t>
                                </m:r>
                              </m:e>
                              <m:sub>
                                <m:r>
                                  <a:rPr lang="en-US" sz="1000" b="0" i="1" smtClean="0">
                                    <a:solidFill>
                                      <a:schemeClr val="tx1"/>
                                    </a:solidFill>
                                    <a:latin typeface="Cambria Math" panose="02040503050406030204" pitchFamily="18" charset="0"/>
                                  </a:rPr>
                                  <m:t>1</m:t>
                                </m:r>
                              </m:sub>
                            </m:sSub>
                            <m:r>
                              <a:rPr lang="en-US" sz="1000" b="0" i="1" smtClean="0">
                                <a:solidFill>
                                  <a:schemeClr val="tx1"/>
                                </a:solidFill>
                                <a:latin typeface="Cambria Math" panose="02040503050406030204" pitchFamily="18" charset="0"/>
                              </a:rPr>
                              <m:t>,…,</m:t>
                            </m:r>
                            <m:sSub>
                              <m:sSubPr>
                                <m:ctrlPr>
                                  <a:rPr lang="en-US" sz="1000" b="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𝑎</m:t>
                                </m:r>
                              </m:e>
                              <m:sub>
                                <m:r>
                                  <a:rPr lang="en-US" sz="1000" b="0" i="1" smtClean="0">
                                    <a:solidFill>
                                      <a:schemeClr val="tx1"/>
                                    </a:solidFill>
                                    <a:latin typeface="Cambria Math" panose="02040503050406030204" pitchFamily="18" charset="0"/>
                                  </a:rPr>
                                  <m:t>𝑛</m:t>
                                </m:r>
                              </m:sub>
                            </m:sSub>
                          </m:e>
                        </m:d>
                      </m:e>
                      <m:sup>
                        <m:r>
                          <a:rPr lang="en-US" sz="1000" b="0" i="1" smtClean="0">
                            <a:solidFill>
                              <a:schemeClr val="tx1"/>
                            </a:solidFill>
                            <a:latin typeface="Cambria Math" panose="02040503050406030204" pitchFamily="18" charset="0"/>
                          </a:rPr>
                          <m:t>𝑇</m:t>
                        </m:r>
                      </m:sup>
                    </m:sSup>
                  </m:oMath>
                </a14:m>
                <a:r>
                  <a:rPr lang="en-US" sz="1000" dirty="0">
                    <a:solidFill>
                      <a:schemeClr val="tx1"/>
                    </a:solidFill>
                    <a:latin typeface="+mj-lt"/>
                  </a:rPr>
                  <a:t> is a </a:t>
                </a:r>
                <a14:m>
                  <m:oMath xmlns:m="http://schemas.openxmlformats.org/officeDocument/2006/math">
                    <m:r>
                      <a:rPr lang="en-US" sz="1000" b="0" i="1" smtClean="0">
                        <a:solidFill>
                          <a:schemeClr val="tx1"/>
                        </a:solidFill>
                        <a:latin typeface="Cambria Math" panose="02040503050406030204" pitchFamily="18" charset="0"/>
                      </a:rPr>
                      <m:t>𝑛</m:t>
                    </m:r>
                    <m:r>
                      <a:rPr lang="en-US" sz="1000" b="0" i="1" smtClean="0">
                        <a:solidFill>
                          <a:schemeClr val="tx1"/>
                        </a:solidFill>
                        <a:latin typeface="Cambria Math" panose="02040503050406030204" pitchFamily="18" charset="0"/>
                      </a:rPr>
                      <m:t>×9</m:t>
                    </m:r>
                  </m:oMath>
                </a14:m>
                <a:r>
                  <a:rPr lang="en-US" sz="1000" dirty="0">
                    <a:solidFill>
                      <a:schemeClr val="tx1"/>
                    </a:solidFill>
                    <a:latin typeface="+mj-lt"/>
                  </a:rPr>
                  <a:t> matrix where </a:t>
                </a:r>
                <a14:m>
                  <m:oMath xmlns:m="http://schemas.openxmlformats.org/officeDocument/2006/math">
                    <m:sSup>
                      <m:sSupPr>
                        <m:ctrlPr>
                          <a:rPr lang="en-US" sz="1000" i="1">
                            <a:solidFill>
                              <a:schemeClr val="tx1"/>
                            </a:solidFill>
                            <a:latin typeface="Cambria Math" panose="02040503050406030204" pitchFamily="18" charset="0"/>
                          </a:rPr>
                        </m:ctrlPr>
                      </m:sSupPr>
                      <m:e>
                        <m:r>
                          <a:rPr lang="en-US" sz="1000" i="1">
                            <a:solidFill>
                              <a:schemeClr val="tx1"/>
                            </a:solidFill>
                            <a:latin typeface="Cambria Math" panose="02040503050406030204" pitchFamily="18" charset="0"/>
                          </a:rPr>
                          <m:t>𝑎</m:t>
                        </m:r>
                      </m:e>
                      <m:sup>
                        <m:r>
                          <a:rPr lang="en-US" sz="1000" i="1">
                            <a:solidFill>
                              <a:schemeClr val="tx1"/>
                            </a:solidFill>
                            <a:latin typeface="Cambria Math" panose="02040503050406030204" pitchFamily="18" charset="0"/>
                          </a:rPr>
                          <m:t>𝑖</m:t>
                        </m:r>
                      </m:sup>
                    </m:sSup>
                    <m:r>
                      <a:rPr lang="en-US" sz="1000" i="1">
                        <a:solidFill>
                          <a:schemeClr val="tx1"/>
                        </a:solidFill>
                        <a:latin typeface="Cambria Math" panose="02040503050406030204" pitchFamily="18" charset="0"/>
                      </a:rPr>
                      <m:t>=</m:t>
                    </m:r>
                    <m:sSubSup>
                      <m:sSubSupPr>
                        <m:ctrlPr>
                          <a:rPr lang="en-US" sz="1000" i="1">
                            <a:solidFill>
                              <a:schemeClr val="tx1"/>
                            </a:solidFill>
                            <a:latin typeface="Cambria Math" panose="02040503050406030204" pitchFamily="18" charset="0"/>
                          </a:rPr>
                        </m:ctrlPr>
                      </m:sSubSupPr>
                      <m:e>
                        <m:r>
                          <a:rPr lang="en-US" sz="1000" i="1">
                            <a:solidFill>
                              <a:schemeClr val="tx1"/>
                            </a:solidFill>
                            <a:latin typeface="Cambria Math" panose="02040503050406030204" pitchFamily="18" charset="0"/>
                          </a:rPr>
                          <m:t>𝑥</m:t>
                        </m:r>
                      </m:e>
                      <m:sub>
                        <m:r>
                          <a:rPr lang="en-US" sz="1000" i="1">
                            <a:solidFill>
                              <a:schemeClr val="tx1"/>
                            </a:solidFill>
                            <a:latin typeface="Cambria Math" panose="02040503050406030204" pitchFamily="18" charset="0"/>
                          </a:rPr>
                          <m:t>1</m:t>
                        </m:r>
                      </m:sub>
                      <m:sup>
                        <m:r>
                          <a:rPr lang="en-US" sz="1000" i="1">
                            <a:solidFill>
                              <a:schemeClr val="tx1"/>
                            </a:solidFill>
                            <a:latin typeface="Cambria Math" panose="02040503050406030204" pitchFamily="18" charset="0"/>
                          </a:rPr>
                          <m:t>𝑖</m:t>
                        </m:r>
                      </m:sup>
                    </m:sSubSup>
                    <m:r>
                      <a:rPr lang="en-US" sz="1000" i="1">
                        <a:solidFill>
                          <a:schemeClr val="tx1"/>
                        </a:solidFill>
                        <a:latin typeface="Cambria Math" panose="02040503050406030204" pitchFamily="18" charset="0"/>
                      </a:rPr>
                      <m:t>⊗</m:t>
                    </m:r>
                    <m:sSubSup>
                      <m:sSubSupPr>
                        <m:ctrlPr>
                          <a:rPr lang="en-US" sz="1000" i="1">
                            <a:solidFill>
                              <a:schemeClr val="tx1"/>
                            </a:solidFill>
                            <a:latin typeface="Cambria Math" panose="02040503050406030204" pitchFamily="18" charset="0"/>
                          </a:rPr>
                        </m:ctrlPr>
                      </m:sSubSupPr>
                      <m:e>
                        <m:r>
                          <a:rPr lang="en-US" sz="1000" i="1">
                            <a:solidFill>
                              <a:schemeClr val="tx1"/>
                            </a:solidFill>
                            <a:latin typeface="Cambria Math" panose="02040503050406030204" pitchFamily="18" charset="0"/>
                          </a:rPr>
                          <m:t>𝑥</m:t>
                        </m:r>
                      </m:e>
                      <m:sub>
                        <m:r>
                          <a:rPr lang="en-US" sz="1000" i="1">
                            <a:solidFill>
                              <a:schemeClr val="tx1"/>
                            </a:solidFill>
                            <a:latin typeface="Cambria Math" panose="02040503050406030204" pitchFamily="18" charset="0"/>
                          </a:rPr>
                          <m:t>2</m:t>
                        </m:r>
                      </m:sub>
                      <m:sup>
                        <m:r>
                          <a:rPr lang="en-US" sz="1000" i="1">
                            <a:solidFill>
                              <a:schemeClr val="tx1"/>
                            </a:solidFill>
                            <a:latin typeface="Cambria Math" panose="02040503050406030204" pitchFamily="18" charset="0"/>
                          </a:rPr>
                          <m:t>𝑖</m:t>
                        </m:r>
                      </m:sup>
                    </m:sSubSup>
                    <m:r>
                      <a:rPr lang="en-US" sz="1000" i="1">
                        <a:solidFill>
                          <a:schemeClr val="tx1"/>
                        </a:solidFill>
                        <a:latin typeface="Cambria Math" panose="02040503050406030204" pitchFamily="18" charset="0"/>
                      </a:rPr>
                      <m:t>=</m:t>
                    </m:r>
                    <m:d>
                      <m:dPr>
                        <m:ctrlPr>
                          <a:rPr lang="en-US" sz="1000" i="1">
                            <a:solidFill>
                              <a:schemeClr val="tx1"/>
                            </a:solidFill>
                            <a:latin typeface="Cambria Math" panose="02040503050406030204" pitchFamily="18" charset="0"/>
                          </a:rPr>
                        </m:ctrlPr>
                      </m:dPr>
                      <m:e>
                        <m:sSubSup>
                          <m:sSubSupPr>
                            <m:ctrlPr>
                              <a:rPr lang="en-US" sz="1000" i="1">
                                <a:solidFill>
                                  <a:schemeClr val="tx1"/>
                                </a:solidFill>
                                <a:latin typeface="Cambria Math" panose="02040503050406030204" pitchFamily="18" charset="0"/>
                              </a:rPr>
                            </m:ctrlPr>
                          </m:sSubSupPr>
                          <m:e>
                            <m:r>
                              <a:rPr lang="en-US" sz="1000" i="1">
                                <a:solidFill>
                                  <a:schemeClr val="tx1"/>
                                </a:solidFill>
                                <a:latin typeface="Cambria Math" panose="02040503050406030204" pitchFamily="18" charset="0"/>
                              </a:rPr>
                              <m:t>𝑥</m:t>
                            </m:r>
                          </m:e>
                          <m:sub>
                            <m:r>
                              <a:rPr lang="en-US" sz="1000" i="1">
                                <a:solidFill>
                                  <a:schemeClr val="tx1"/>
                                </a:solidFill>
                                <a:latin typeface="Cambria Math" panose="02040503050406030204" pitchFamily="18" charset="0"/>
                              </a:rPr>
                              <m:t>1</m:t>
                            </m:r>
                          </m:sub>
                          <m:sup>
                            <m:r>
                              <a:rPr lang="en-US" sz="1000" i="1">
                                <a:solidFill>
                                  <a:schemeClr val="tx1"/>
                                </a:solidFill>
                                <a:latin typeface="Cambria Math" panose="02040503050406030204" pitchFamily="18" charset="0"/>
                              </a:rPr>
                              <m:t>𝑖</m:t>
                            </m:r>
                          </m:sup>
                        </m:sSubSup>
                        <m:sSubSup>
                          <m:sSubSupPr>
                            <m:ctrlPr>
                              <a:rPr lang="en-US" sz="1000" i="1">
                                <a:solidFill>
                                  <a:schemeClr val="tx1"/>
                                </a:solidFill>
                                <a:latin typeface="Cambria Math" panose="02040503050406030204" pitchFamily="18" charset="0"/>
                              </a:rPr>
                            </m:ctrlPr>
                          </m:sSubSupPr>
                          <m:e>
                            <m:r>
                              <a:rPr lang="en-US" sz="1000" i="1">
                                <a:solidFill>
                                  <a:schemeClr val="tx1"/>
                                </a:solidFill>
                                <a:latin typeface="Cambria Math" panose="02040503050406030204" pitchFamily="18" charset="0"/>
                              </a:rPr>
                              <m:t>𝑥</m:t>
                            </m:r>
                          </m:e>
                          <m:sub>
                            <m:r>
                              <a:rPr lang="en-US" sz="1000" i="1">
                                <a:solidFill>
                                  <a:schemeClr val="tx1"/>
                                </a:solidFill>
                                <a:latin typeface="Cambria Math" panose="02040503050406030204" pitchFamily="18" charset="0"/>
                              </a:rPr>
                              <m:t>2</m:t>
                            </m:r>
                          </m:sub>
                          <m:sup>
                            <m:r>
                              <a:rPr lang="en-US" sz="1000" i="1">
                                <a:solidFill>
                                  <a:schemeClr val="tx1"/>
                                </a:solidFill>
                                <a:latin typeface="Cambria Math" panose="02040503050406030204" pitchFamily="18" charset="0"/>
                              </a:rPr>
                              <m:t>𝑖</m:t>
                            </m:r>
                          </m:sup>
                        </m:sSubSup>
                        <m:r>
                          <a:rPr lang="en-US" sz="1000" i="1">
                            <a:solidFill>
                              <a:schemeClr val="tx1"/>
                            </a:solidFill>
                            <a:latin typeface="Cambria Math" panose="02040503050406030204" pitchFamily="18" charset="0"/>
                          </a:rPr>
                          <m:t>,</m:t>
                        </m:r>
                        <m:sSubSup>
                          <m:sSubSupPr>
                            <m:ctrlPr>
                              <a:rPr lang="en-US" sz="1000" i="1">
                                <a:solidFill>
                                  <a:schemeClr val="tx1"/>
                                </a:solidFill>
                                <a:latin typeface="Cambria Math" panose="02040503050406030204" pitchFamily="18" charset="0"/>
                              </a:rPr>
                            </m:ctrlPr>
                          </m:sSubSupPr>
                          <m:e>
                            <m:r>
                              <a:rPr lang="en-US" sz="1000" i="1">
                                <a:solidFill>
                                  <a:schemeClr val="tx1"/>
                                </a:solidFill>
                                <a:latin typeface="Cambria Math" panose="02040503050406030204" pitchFamily="18" charset="0"/>
                              </a:rPr>
                              <m:t>𝑥</m:t>
                            </m:r>
                          </m:e>
                          <m:sub>
                            <m:r>
                              <a:rPr lang="en-US" sz="1000" i="1">
                                <a:solidFill>
                                  <a:schemeClr val="tx1"/>
                                </a:solidFill>
                                <a:latin typeface="Cambria Math" panose="02040503050406030204" pitchFamily="18" charset="0"/>
                              </a:rPr>
                              <m:t>1</m:t>
                            </m:r>
                          </m:sub>
                          <m:sup>
                            <m:r>
                              <a:rPr lang="en-US" sz="1000" i="1">
                                <a:solidFill>
                                  <a:schemeClr val="tx1"/>
                                </a:solidFill>
                                <a:latin typeface="Cambria Math" panose="02040503050406030204" pitchFamily="18" charset="0"/>
                              </a:rPr>
                              <m:t>𝑖</m:t>
                            </m:r>
                          </m:sup>
                        </m:sSubSup>
                        <m:sSubSup>
                          <m:sSubSupPr>
                            <m:ctrlPr>
                              <a:rPr lang="en-US" sz="1000" i="1">
                                <a:solidFill>
                                  <a:schemeClr val="tx1"/>
                                </a:solidFill>
                                <a:latin typeface="Cambria Math" panose="02040503050406030204" pitchFamily="18" charset="0"/>
                              </a:rPr>
                            </m:ctrlPr>
                          </m:sSubSupPr>
                          <m:e>
                            <m:r>
                              <a:rPr lang="en-US" sz="1000" i="1">
                                <a:solidFill>
                                  <a:schemeClr val="tx1"/>
                                </a:solidFill>
                                <a:latin typeface="Cambria Math" panose="02040503050406030204" pitchFamily="18" charset="0"/>
                              </a:rPr>
                              <m:t>𝑦</m:t>
                            </m:r>
                          </m:e>
                          <m:sub>
                            <m:r>
                              <a:rPr lang="en-US" sz="1000" i="1">
                                <a:solidFill>
                                  <a:schemeClr val="tx1"/>
                                </a:solidFill>
                                <a:latin typeface="Cambria Math" panose="02040503050406030204" pitchFamily="18" charset="0"/>
                              </a:rPr>
                              <m:t>2</m:t>
                            </m:r>
                          </m:sub>
                          <m:sup>
                            <m:r>
                              <a:rPr lang="en-US" sz="1000" i="1">
                                <a:solidFill>
                                  <a:schemeClr val="tx1"/>
                                </a:solidFill>
                                <a:latin typeface="Cambria Math" panose="02040503050406030204" pitchFamily="18" charset="0"/>
                              </a:rPr>
                              <m:t>𝑖</m:t>
                            </m:r>
                          </m:sup>
                        </m:sSubSup>
                        <m:r>
                          <a:rPr lang="en-US" sz="1000" i="1">
                            <a:solidFill>
                              <a:schemeClr val="tx1"/>
                            </a:solidFill>
                            <a:latin typeface="Cambria Math" panose="02040503050406030204" pitchFamily="18" charset="0"/>
                          </a:rPr>
                          <m:t>,</m:t>
                        </m:r>
                        <m:sSubSup>
                          <m:sSubSupPr>
                            <m:ctrlPr>
                              <a:rPr lang="en-US" sz="1000" i="1">
                                <a:solidFill>
                                  <a:schemeClr val="tx1"/>
                                </a:solidFill>
                                <a:latin typeface="Cambria Math" panose="02040503050406030204" pitchFamily="18" charset="0"/>
                              </a:rPr>
                            </m:ctrlPr>
                          </m:sSubSupPr>
                          <m:e>
                            <m:r>
                              <a:rPr lang="en-US" sz="1000" i="1">
                                <a:solidFill>
                                  <a:schemeClr val="tx1"/>
                                </a:solidFill>
                                <a:latin typeface="Cambria Math" panose="02040503050406030204" pitchFamily="18" charset="0"/>
                              </a:rPr>
                              <m:t>𝑥</m:t>
                            </m:r>
                          </m:e>
                          <m:sub>
                            <m:r>
                              <a:rPr lang="en-US" sz="1000" i="1">
                                <a:solidFill>
                                  <a:schemeClr val="tx1"/>
                                </a:solidFill>
                                <a:latin typeface="Cambria Math" panose="02040503050406030204" pitchFamily="18" charset="0"/>
                              </a:rPr>
                              <m:t>1</m:t>
                            </m:r>
                          </m:sub>
                          <m:sup>
                            <m:r>
                              <a:rPr lang="en-US" sz="1000" i="1">
                                <a:solidFill>
                                  <a:schemeClr val="tx1"/>
                                </a:solidFill>
                                <a:latin typeface="Cambria Math" panose="02040503050406030204" pitchFamily="18" charset="0"/>
                              </a:rPr>
                              <m:t>𝑖</m:t>
                            </m:r>
                          </m:sup>
                        </m:sSubSup>
                        <m:sSubSup>
                          <m:sSubSupPr>
                            <m:ctrlPr>
                              <a:rPr lang="en-US" sz="1000" i="1">
                                <a:solidFill>
                                  <a:schemeClr val="tx1"/>
                                </a:solidFill>
                                <a:latin typeface="Cambria Math" panose="02040503050406030204" pitchFamily="18" charset="0"/>
                              </a:rPr>
                            </m:ctrlPr>
                          </m:sSubSupPr>
                          <m:e>
                            <m:r>
                              <a:rPr lang="en-US" sz="1000" i="1">
                                <a:solidFill>
                                  <a:schemeClr val="tx1"/>
                                </a:solidFill>
                                <a:latin typeface="Cambria Math" panose="02040503050406030204" pitchFamily="18" charset="0"/>
                              </a:rPr>
                              <m:t>𝑧</m:t>
                            </m:r>
                          </m:e>
                          <m:sub>
                            <m:r>
                              <a:rPr lang="en-US" sz="1000" i="1">
                                <a:solidFill>
                                  <a:schemeClr val="tx1"/>
                                </a:solidFill>
                                <a:latin typeface="Cambria Math" panose="02040503050406030204" pitchFamily="18" charset="0"/>
                              </a:rPr>
                              <m:t>2</m:t>
                            </m:r>
                          </m:sub>
                          <m:sup>
                            <m:r>
                              <a:rPr lang="en-US" sz="1000" i="1">
                                <a:solidFill>
                                  <a:schemeClr val="tx1"/>
                                </a:solidFill>
                                <a:latin typeface="Cambria Math" panose="02040503050406030204" pitchFamily="18" charset="0"/>
                              </a:rPr>
                              <m:t>𝑖</m:t>
                            </m:r>
                          </m:sup>
                        </m:sSubSup>
                        <m:r>
                          <a:rPr lang="en-US" sz="1000" i="1">
                            <a:solidFill>
                              <a:schemeClr val="tx1"/>
                            </a:solidFill>
                            <a:latin typeface="Cambria Math" panose="02040503050406030204" pitchFamily="18" charset="0"/>
                          </a:rPr>
                          <m:t>,</m:t>
                        </m:r>
                        <m:sSubSup>
                          <m:sSubSupPr>
                            <m:ctrlPr>
                              <a:rPr lang="en-US" sz="1000" i="1">
                                <a:solidFill>
                                  <a:schemeClr val="tx1"/>
                                </a:solidFill>
                                <a:latin typeface="Cambria Math" panose="02040503050406030204" pitchFamily="18" charset="0"/>
                              </a:rPr>
                            </m:ctrlPr>
                          </m:sSubSupPr>
                          <m:e>
                            <m:r>
                              <a:rPr lang="en-US" sz="1000" i="1">
                                <a:solidFill>
                                  <a:schemeClr val="tx1"/>
                                </a:solidFill>
                                <a:latin typeface="Cambria Math" panose="02040503050406030204" pitchFamily="18" charset="0"/>
                              </a:rPr>
                              <m:t>𝑦</m:t>
                            </m:r>
                          </m:e>
                          <m:sub>
                            <m:r>
                              <a:rPr lang="en-US" sz="1000" i="1">
                                <a:solidFill>
                                  <a:schemeClr val="tx1"/>
                                </a:solidFill>
                                <a:latin typeface="Cambria Math" panose="02040503050406030204" pitchFamily="18" charset="0"/>
                              </a:rPr>
                              <m:t>1</m:t>
                            </m:r>
                          </m:sub>
                          <m:sup>
                            <m:r>
                              <a:rPr lang="en-US" sz="1000" i="1">
                                <a:solidFill>
                                  <a:schemeClr val="tx1"/>
                                </a:solidFill>
                                <a:latin typeface="Cambria Math" panose="02040503050406030204" pitchFamily="18" charset="0"/>
                              </a:rPr>
                              <m:t>𝑖</m:t>
                            </m:r>
                          </m:sup>
                        </m:sSubSup>
                        <m:sSubSup>
                          <m:sSubSupPr>
                            <m:ctrlPr>
                              <a:rPr lang="en-US" sz="1000" i="1">
                                <a:solidFill>
                                  <a:schemeClr val="tx1"/>
                                </a:solidFill>
                                <a:latin typeface="Cambria Math" panose="02040503050406030204" pitchFamily="18" charset="0"/>
                              </a:rPr>
                            </m:ctrlPr>
                          </m:sSubSupPr>
                          <m:e>
                            <m:r>
                              <a:rPr lang="en-US" sz="1000" i="1">
                                <a:solidFill>
                                  <a:schemeClr val="tx1"/>
                                </a:solidFill>
                                <a:latin typeface="Cambria Math" panose="02040503050406030204" pitchFamily="18" charset="0"/>
                              </a:rPr>
                              <m:t>𝑥</m:t>
                            </m:r>
                          </m:e>
                          <m:sub>
                            <m:r>
                              <a:rPr lang="en-US" sz="1000" i="1">
                                <a:solidFill>
                                  <a:schemeClr val="tx1"/>
                                </a:solidFill>
                                <a:latin typeface="Cambria Math" panose="02040503050406030204" pitchFamily="18" charset="0"/>
                              </a:rPr>
                              <m:t>2</m:t>
                            </m:r>
                          </m:sub>
                          <m:sup>
                            <m:r>
                              <a:rPr lang="en-US" sz="1000" i="1">
                                <a:solidFill>
                                  <a:schemeClr val="tx1"/>
                                </a:solidFill>
                                <a:latin typeface="Cambria Math" panose="02040503050406030204" pitchFamily="18" charset="0"/>
                              </a:rPr>
                              <m:t>𝑖</m:t>
                            </m:r>
                          </m:sup>
                        </m:sSubSup>
                        <m:r>
                          <a:rPr lang="en-US" sz="1000" i="1">
                            <a:solidFill>
                              <a:schemeClr val="tx1"/>
                            </a:solidFill>
                            <a:latin typeface="Cambria Math" panose="02040503050406030204" pitchFamily="18" charset="0"/>
                          </a:rPr>
                          <m:t>,</m:t>
                        </m:r>
                        <m:sSubSup>
                          <m:sSubSupPr>
                            <m:ctrlPr>
                              <a:rPr lang="en-US" sz="1000" i="1">
                                <a:solidFill>
                                  <a:schemeClr val="tx1"/>
                                </a:solidFill>
                                <a:latin typeface="Cambria Math" panose="02040503050406030204" pitchFamily="18" charset="0"/>
                              </a:rPr>
                            </m:ctrlPr>
                          </m:sSubSupPr>
                          <m:e>
                            <m:r>
                              <a:rPr lang="en-US" sz="1000" i="1">
                                <a:solidFill>
                                  <a:schemeClr val="tx1"/>
                                </a:solidFill>
                                <a:latin typeface="Cambria Math" panose="02040503050406030204" pitchFamily="18" charset="0"/>
                              </a:rPr>
                              <m:t>𝑦</m:t>
                            </m:r>
                          </m:e>
                          <m:sub>
                            <m:r>
                              <a:rPr lang="en-US" sz="1000" i="1">
                                <a:solidFill>
                                  <a:schemeClr val="tx1"/>
                                </a:solidFill>
                                <a:latin typeface="Cambria Math" panose="02040503050406030204" pitchFamily="18" charset="0"/>
                              </a:rPr>
                              <m:t>1</m:t>
                            </m:r>
                          </m:sub>
                          <m:sup>
                            <m:r>
                              <a:rPr lang="en-US" sz="1000" i="1">
                                <a:solidFill>
                                  <a:schemeClr val="tx1"/>
                                </a:solidFill>
                                <a:latin typeface="Cambria Math" panose="02040503050406030204" pitchFamily="18" charset="0"/>
                              </a:rPr>
                              <m:t>𝑖</m:t>
                            </m:r>
                          </m:sup>
                        </m:sSubSup>
                        <m:sSubSup>
                          <m:sSubSupPr>
                            <m:ctrlPr>
                              <a:rPr lang="en-US" sz="1000" i="1">
                                <a:solidFill>
                                  <a:schemeClr val="tx1"/>
                                </a:solidFill>
                                <a:latin typeface="Cambria Math" panose="02040503050406030204" pitchFamily="18" charset="0"/>
                              </a:rPr>
                            </m:ctrlPr>
                          </m:sSubSupPr>
                          <m:e>
                            <m:r>
                              <a:rPr lang="en-US" sz="1000" i="1">
                                <a:solidFill>
                                  <a:schemeClr val="tx1"/>
                                </a:solidFill>
                                <a:latin typeface="Cambria Math" panose="02040503050406030204" pitchFamily="18" charset="0"/>
                              </a:rPr>
                              <m:t>𝑦</m:t>
                            </m:r>
                          </m:e>
                          <m:sub>
                            <m:r>
                              <a:rPr lang="en-US" sz="1000" i="1">
                                <a:solidFill>
                                  <a:schemeClr val="tx1"/>
                                </a:solidFill>
                                <a:latin typeface="Cambria Math" panose="02040503050406030204" pitchFamily="18" charset="0"/>
                              </a:rPr>
                              <m:t>2</m:t>
                            </m:r>
                          </m:sub>
                          <m:sup>
                            <m:r>
                              <a:rPr lang="en-US" sz="1000" i="1">
                                <a:solidFill>
                                  <a:schemeClr val="tx1"/>
                                </a:solidFill>
                                <a:latin typeface="Cambria Math" panose="02040503050406030204" pitchFamily="18" charset="0"/>
                              </a:rPr>
                              <m:t>𝑖</m:t>
                            </m:r>
                          </m:sup>
                        </m:sSubSup>
                        <m:r>
                          <a:rPr lang="en-US" sz="1000" i="1">
                            <a:solidFill>
                              <a:schemeClr val="tx1"/>
                            </a:solidFill>
                            <a:latin typeface="Cambria Math" panose="02040503050406030204" pitchFamily="18" charset="0"/>
                          </a:rPr>
                          <m:t>,</m:t>
                        </m:r>
                        <m:sSubSup>
                          <m:sSubSupPr>
                            <m:ctrlPr>
                              <a:rPr lang="en-US" sz="1000" i="1">
                                <a:solidFill>
                                  <a:schemeClr val="tx1"/>
                                </a:solidFill>
                                <a:latin typeface="Cambria Math" panose="02040503050406030204" pitchFamily="18" charset="0"/>
                              </a:rPr>
                            </m:ctrlPr>
                          </m:sSubSupPr>
                          <m:e>
                            <m:r>
                              <a:rPr lang="en-US" sz="1000" i="1">
                                <a:solidFill>
                                  <a:schemeClr val="tx1"/>
                                </a:solidFill>
                                <a:latin typeface="Cambria Math" panose="02040503050406030204" pitchFamily="18" charset="0"/>
                              </a:rPr>
                              <m:t>𝑦</m:t>
                            </m:r>
                          </m:e>
                          <m:sub>
                            <m:r>
                              <a:rPr lang="en-US" sz="1000" i="1">
                                <a:solidFill>
                                  <a:schemeClr val="tx1"/>
                                </a:solidFill>
                                <a:latin typeface="Cambria Math" panose="02040503050406030204" pitchFamily="18" charset="0"/>
                              </a:rPr>
                              <m:t>1</m:t>
                            </m:r>
                          </m:sub>
                          <m:sup>
                            <m:r>
                              <a:rPr lang="en-US" sz="1000" i="1">
                                <a:solidFill>
                                  <a:schemeClr val="tx1"/>
                                </a:solidFill>
                                <a:latin typeface="Cambria Math" panose="02040503050406030204" pitchFamily="18" charset="0"/>
                              </a:rPr>
                              <m:t>𝑖</m:t>
                            </m:r>
                          </m:sup>
                        </m:sSubSup>
                        <m:sSubSup>
                          <m:sSubSupPr>
                            <m:ctrlPr>
                              <a:rPr lang="en-US" sz="1000" i="1">
                                <a:solidFill>
                                  <a:schemeClr val="tx1"/>
                                </a:solidFill>
                                <a:latin typeface="Cambria Math" panose="02040503050406030204" pitchFamily="18" charset="0"/>
                              </a:rPr>
                            </m:ctrlPr>
                          </m:sSubSupPr>
                          <m:e>
                            <m:r>
                              <a:rPr lang="en-US" sz="1000" i="1">
                                <a:solidFill>
                                  <a:schemeClr val="tx1"/>
                                </a:solidFill>
                                <a:latin typeface="Cambria Math" panose="02040503050406030204" pitchFamily="18" charset="0"/>
                              </a:rPr>
                              <m:t>𝑧</m:t>
                            </m:r>
                          </m:e>
                          <m:sub>
                            <m:r>
                              <a:rPr lang="en-US" sz="1000" i="1">
                                <a:solidFill>
                                  <a:schemeClr val="tx1"/>
                                </a:solidFill>
                                <a:latin typeface="Cambria Math" panose="02040503050406030204" pitchFamily="18" charset="0"/>
                              </a:rPr>
                              <m:t>2</m:t>
                            </m:r>
                          </m:sub>
                          <m:sup>
                            <m:r>
                              <a:rPr lang="en-US" sz="1000" i="1">
                                <a:solidFill>
                                  <a:schemeClr val="tx1"/>
                                </a:solidFill>
                                <a:latin typeface="Cambria Math" panose="02040503050406030204" pitchFamily="18" charset="0"/>
                              </a:rPr>
                              <m:t>𝑖</m:t>
                            </m:r>
                          </m:sup>
                        </m:sSubSup>
                        <m:r>
                          <a:rPr lang="en-US" sz="1000" i="1">
                            <a:solidFill>
                              <a:schemeClr val="tx1"/>
                            </a:solidFill>
                            <a:latin typeface="Cambria Math" panose="02040503050406030204" pitchFamily="18" charset="0"/>
                          </a:rPr>
                          <m:t>,</m:t>
                        </m:r>
                        <m:sSubSup>
                          <m:sSubSupPr>
                            <m:ctrlPr>
                              <a:rPr lang="en-US" sz="1000" i="1">
                                <a:solidFill>
                                  <a:schemeClr val="tx1"/>
                                </a:solidFill>
                                <a:latin typeface="Cambria Math" panose="02040503050406030204" pitchFamily="18" charset="0"/>
                              </a:rPr>
                            </m:ctrlPr>
                          </m:sSubSupPr>
                          <m:e>
                            <m:r>
                              <a:rPr lang="en-US" sz="1000" i="1">
                                <a:solidFill>
                                  <a:schemeClr val="tx1"/>
                                </a:solidFill>
                                <a:latin typeface="Cambria Math" panose="02040503050406030204" pitchFamily="18" charset="0"/>
                              </a:rPr>
                              <m:t>𝑧</m:t>
                            </m:r>
                          </m:e>
                          <m:sub>
                            <m:r>
                              <a:rPr lang="en-US" sz="1000" i="1">
                                <a:solidFill>
                                  <a:schemeClr val="tx1"/>
                                </a:solidFill>
                                <a:latin typeface="Cambria Math" panose="02040503050406030204" pitchFamily="18" charset="0"/>
                              </a:rPr>
                              <m:t>1</m:t>
                            </m:r>
                          </m:sub>
                          <m:sup>
                            <m:r>
                              <a:rPr lang="en-US" sz="1000" i="1">
                                <a:solidFill>
                                  <a:schemeClr val="tx1"/>
                                </a:solidFill>
                                <a:latin typeface="Cambria Math" panose="02040503050406030204" pitchFamily="18" charset="0"/>
                              </a:rPr>
                              <m:t>𝑖</m:t>
                            </m:r>
                          </m:sup>
                        </m:sSubSup>
                        <m:sSubSup>
                          <m:sSubSupPr>
                            <m:ctrlPr>
                              <a:rPr lang="en-US" sz="1000" i="1">
                                <a:solidFill>
                                  <a:schemeClr val="tx1"/>
                                </a:solidFill>
                                <a:latin typeface="Cambria Math" panose="02040503050406030204" pitchFamily="18" charset="0"/>
                              </a:rPr>
                            </m:ctrlPr>
                          </m:sSubSupPr>
                          <m:e>
                            <m:r>
                              <a:rPr lang="en-US" sz="1000" i="1">
                                <a:solidFill>
                                  <a:schemeClr val="tx1"/>
                                </a:solidFill>
                                <a:latin typeface="Cambria Math" panose="02040503050406030204" pitchFamily="18" charset="0"/>
                              </a:rPr>
                              <m:t>𝑥</m:t>
                            </m:r>
                          </m:e>
                          <m:sub>
                            <m:r>
                              <a:rPr lang="en-US" sz="1000" i="1">
                                <a:solidFill>
                                  <a:schemeClr val="tx1"/>
                                </a:solidFill>
                                <a:latin typeface="Cambria Math" panose="02040503050406030204" pitchFamily="18" charset="0"/>
                              </a:rPr>
                              <m:t>2</m:t>
                            </m:r>
                          </m:sub>
                          <m:sup>
                            <m:r>
                              <a:rPr lang="en-US" sz="1000" i="1">
                                <a:solidFill>
                                  <a:schemeClr val="tx1"/>
                                </a:solidFill>
                                <a:latin typeface="Cambria Math" panose="02040503050406030204" pitchFamily="18" charset="0"/>
                              </a:rPr>
                              <m:t>𝑖</m:t>
                            </m:r>
                          </m:sup>
                        </m:sSubSup>
                        <m:r>
                          <a:rPr lang="en-US" sz="1000" i="1">
                            <a:solidFill>
                              <a:schemeClr val="tx1"/>
                            </a:solidFill>
                            <a:latin typeface="Cambria Math" panose="02040503050406030204" pitchFamily="18" charset="0"/>
                          </a:rPr>
                          <m:t>,</m:t>
                        </m:r>
                        <m:sSubSup>
                          <m:sSubSupPr>
                            <m:ctrlPr>
                              <a:rPr lang="en-US" sz="1000" i="1">
                                <a:solidFill>
                                  <a:schemeClr val="tx1"/>
                                </a:solidFill>
                                <a:latin typeface="Cambria Math" panose="02040503050406030204" pitchFamily="18" charset="0"/>
                              </a:rPr>
                            </m:ctrlPr>
                          </m:sSubSupPr>
                          <m:e>
                            <m:r>
                              <a:rPr lang="en-US" sz="1000" i="1">
                                <a:solidFill>
                                  <a:schemeClr val="tx1"/>
                                </a:solidFill>
                                <a:latin typeface="Cambria Math" panose="02040503050406030204" pitchFamily="18" charset="0"/>
                              </a:rPr>
                              <m:t>𝑧</m:t>
                            </m:r>
                          </m:e>
                          <m:sub>
                            <m:r>
                              <a:rPr lang="en-US" sz="1000" i="1">
                                <a:solidFill>
                                  <a:schemeClr val="tx1"/>
                                </a:solidFill>
                                <a:latin typeface="Cambria Math" panose="02040503050406030204" pitchFamily="18" charset="0"/>
                              </a:rPr>
                              <m:t>1</m:t>
                            </m:r>
                          </m:sub>
                          <m:sup>
                            <m:r>
                              <a:rPr lang="en-US" sz="1000" i="1">
                                <a:solidFill>
                                  <a:schemeClr val="tx1"/>
                                </a:solidFill>
                                <a:latin typeface="Cambria Math" panose="02040503050406030204" pitchFamily="18" charset="0"/>
                              </a:rPr>
                              <m:t>𝑖</m:t>
                            </m:r>
                          </m:sup>
                        </m:sSubSup>
                        <m:sSubSup>
                          <m:sSubSupPr>
                            <m:ctrlPr>
                              <a:rPr lang="en-US" sz="1000" i="1">
                                <a:solidFill>
                                  <a:schemeClr val="tx1"/>
                                </a:solidFill>
                                <a:latin typeface="Cambria Math" panose="02040503050406030204" pitchFamily="18" charset="0"/>
                              </a:rPr>
                            </m:ctrlPr>
                          </m:sSubSupPr>
                          <m:e>
                            <m:r>
                              <a:rPr lang="en-US" sz="1000" i="1">
                                <a:solidFill>
                                  <a:schemeClr val="tx1"/>
                                </a:solidFill>
                                <a:latin typeface="Cambria Math" panose="02040503050406030204" pitchFamily="18" charset="0"/>
                              </a:rPr>
                              <m:t>𝑦</m:t>
                            </m:r>
                          </m:e>
                          <m:sub>
                            <m:r>
                              <a:rPr lang="en-US" sz="1000" i="1">
                                <a:solidFill>
                                  <a:schemeClr val="tx1"/>
                                </a:solidFill>
                                <a:latin typeface="Cambria Math" panose="02040503050406030204" pitchFamily="18" charset="0"/>
                              </a:rPr>
                              <m:t>2</m:t>
                            </m:r>
                          </m:sub>
                          <m:sup>
                            <m:r>
                              <a:rPr lang="en-US" sz="1000" i="1">
                                <a:solidFill>
                                  <a:schemeClr val="tx1"/>
                                </a:solidFill>
                                <a:latin typeface="Cambria Math" panose="02040503050406030204" pitchFamily="18" charset="0"/>
                              </a:rPr>
                              <m:t>𝑖</m:t>
                            </m:r>
                          </m:sup>
                        </m:sSubSup>
                        <m:r>
                          <a:rPr lang="en-US" sz="1000" i="1">
                            <a:solidFill>
                              <a:schemeClr val="tx1"/>
                            </a:solidFill>
                            <a:latin typeface="Cambria Math" panose="02040503050406030204" pitchFamily="18" charset="0"/>
                          </a:rPr>
                          <m:t>,</m:t>
                        </m:r>
                        <m:sSubSup>
                          <m:sSubSupPr>
                            <m:ctrlPr>
                              <a:rPr lang="en-US" sz="1000" i="1">
                                <a:solidFill>
                                  <a:schemeClr val="tx1"/>
                                </a:solidFill>
                                <a:latin typeface="Cambria Math" panose="02040503050406030204" pitchFamily="18" charset="0"/>
                              </a:rPr>
                            </m:ctrlPr>
                          </m:sSubSupPr>
                          <m:e>
                            <m:r>
                              <a:rPr lang="en-US" sz="1000" i="1">
                                <a:solidFill>
                                  <a:schemeClr val="tx1"/>
                                </a:solidFill>
                                <a:latin typeface="Cambria Math" panose="02040503050406030204" pitchFamily="18" charset="0"/>
                              </a:rPr>
                              <m:t>𝑧</m:t>
                            </m:r>
                          </m:e>
                          <m:sub>
                            <m:r>
                              <a:rPr lang="en-US" sz="1000" i="1">
                                <a:solidFill>
                                  <a:schemeClr val="tx1"/>
                                </a:solidFill>
                                <a:latin typeface="Cambria Math" panose="02040503050406030204" pitchFamily="18" charset="0"/>
                              </a:rPr>
                              <m:t>1</m:t>
                            </m:r>
                          </m:sub>
                          <m:sup>
                            <m:r>
                              <a:rPr lang="en-US" sz="1000" i="1">
                                <a:solidFill>
                                  <a:schemeClr val="tx1"/>
                                </a:solidFill>
                                <a:latin typeface="Cambria Math" panose="02040503050406030204" pitchFamily="18" charset="0"/>
                              </a:rPr>
                              <m:t>𝑖</m:t>
                            </m:r>
                          </m:sup>
                        </m:sSubSup>
                        <m:sSubSup>
                          <m:sSubSupPr>
                            <m:ctrlPr>
                              <a:rPr lang="en-US" sz="1000" i="1">
                                <a:solidFill>
                                  <a:schemeClr val="tx1"/>
                                </a:solidFill>
                                <a:latin typeface="Cambria Math" panose="02040503050406030204" pitchFamily="18" charset="0"/>
                              </a:rPr>
                            </m:ctrlPr>
                          </m:sSubSupPr>
                          <m:e>
                            <m:r>
                              <a:rPr lang="en-US" sz="1000" i="1">
                                <a:solidFill>
                                  <a:schemeClr val="tx1"/>
                                </a:solidFill>
                                <a:latin typeface="Cambria Math" panose="02040503050406030204" pitchFamily="18" charset="0"/>
                              </a:rPr>
                              <m:t>𝑧</m:t>
                            </m:r>
                          </m:e>
                          <m:sub>
                            <m:r>
                              <a:rPr lang="en-US" sz="1000" i="1">
                                <a:solidFill>
                                  <a:schemeClr val="tx1"/>
                                </a:solidFill>
                                <a:latin typeface="Cambria Math" panose="02040503050406030204" pitchFamily="18" charset="0"/>
                              </a:rPr>
                              <m:t>2</m:t>
                            </m:r>
                          </m:sub>
                          <m:sup>
                            <m:r>
                              <a:rPr lang="en-US" sz="1000" i="1">
                                <a:solidFill>
                                  <a:schemeClr val="tx1"/>
                                </a:solidFill>
                                <a:latin typeface="Cambria Math" panose="02040503050406030204" pitchFamily="18" charset="0"/>
                              </a:rPr>
                              <m:t>𝑖</m:t>
                            </m:r>
                          </m:sup>
                        </m:sSubSup>
                      </m:e>
                    </m:d>
                    <m:r>
                      <a:rPr lang="en-US" sz="1000" i="1">
                        <a:solidFill>
                          <a:schemeClr val="tx1"/>
                        </a:solidFill>
                        <a:latin typeface="Cambria Math" panose="02040503050406030204" pitchFamily="18" charset="0"/>
                      </a:rPr>
                      <m:t>∈</m:t>
                    </m:r>
                    <m:sSup>
                      <m:sSupPr>
                        <m:ctrlPr>
                          <a:rPr lang="en-US" sz="1000" i="1">
                            <a:solidFill>
                              <a:schemeClr val="tx1"/>
                            </a:solidFill>
                            <a:latin typeface="Cambria Math" panose="02040503050406030204" pitchFamily="18" charset="0"/>
                          </a:rPr>
                        </m:ctrlPr>
                      </m:sSupPr>
                      <m:e>
                        <m:r>
                          <a:rPr lang="en-US" sz="1000" i="1">
                            <a:solidFill>
                              <a:schemeClr val="tx1"/>
                            </a:solidFill>
                            <a:latin typeface="Cambria Math" panose="02040503050406030204" pitchFamily="18" charset="0"/>
                          </a:rPr>
                          <m:t>ℝ</m:t>
                        </m:r>
                      </m:e>
                      <m:sup>
                        <m:r>
                          <a:rPr lang="en-US" sz="1000" i="1">
                            <a:solidFill>
                              <a:schemeClr val="tx1"/>
                            </a:solidFill>
                            <a:latin typeface="Cambria Math" panose="02040503050406030204" pitchFamily="18" charset="0"/>
                          </a:rPr>
                          <m:t>9</m:t>
                        </m:r>
                      </m:sup>
                    </m:sSup>
                  </m:oMath>
                </a14:m>
                <a:r>
                  <a:rPr lang="en-US" sz="1000" dirty="0">
                    <a:solidFill>
                      <a:schemeClr val="tx1"/>
                    </a:solidFill>
                    <a:latin typeface="+mj-lt"/>
                  </a:rPr>
                  <a:t> is the Kronecker product.</a:t>
                </a:r>
              </a:p>
              <a:p>
                <a:r>
                  <a:rPr lang="en-US" sz="1000" dirty="0">
                    <a:solidFill>
                      <a:schemeClr val="tx1"/>
                    </a:solidFill>
                    <a:latin typeface="+mj-lt"/>
                  </a:rPr>
                  <a:t>Minimize by performing SVD to obtain </a:t>
                </a:r>
                <a14:m>
                  <m:oMath xmlns:m="http://schemas.openxmlformats.org/officeDocument/2006/math">
                    <m:r>
                      <a:rPr lang="en-US" sz="1000" b="0" i="1" smtClean="0">
                        <a:solidFill>
                          <a:schemeClr val="tx1"/>
                        </a:solidFill>
                        <a:latin typeface="Cambria Math" panose="02040503050406030204" pitchFamily="18" charset="0"/>
                      </a:rPr>
                      <m:t>𝐴</m:t>
                    </m:r>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𝑈</m:t>
                    </m:r>
                    <m:r>
                      <m:rPr>
                        <m:sty m:val="p"/>
                      </m:rPr>
                      <a:rPr lang="en-US" sz="1000" b="0" i="0" smtClean="0">
                        <a:solidFill>
                          <a:schemeClr val="tx1"/>
                        </a:solidFill>
                        <a:latin typeface="Cambria Math" panose="02040503050406030204" pitchFamily="18" charset="0"/>
                      </a:rPr>
                      <m:t>Σ</m:t>
                    </m:r>
                    <m:sSup>
                      <m:sSupPr>
                        <m:ctrlPr>
                          <a:rPr lang="en-US" sz="1000" b="0" i="1" smtClean="0">
                            <a:solidFill>
                              <a:schemeClr val="tx1"/>
                            </a:solidFill>
                            <a:latin typeface="Cambria Math" panose="02040503050406030204" pitchFamily="18" charset="0"/>
                          </a:rPr>
                        </m:ctrlPr>
                      </m:sSupPr>
                      <m:e>
                        <m:r>
                          <a:rPr lang="en-US" sz="1000" b="0" i="1" smtClean="0">
                            <a:solidFill>
                              <a:schemeClr val="tx1"/>
                            </a:solidFill>
                            <a:latin typeface="Cambria Math" panose="02040503050406030204" pitchFamily="18" charset="0"/>
                          </a:rPr>
                          <m:t>𝑉</m:t>
                        </m:r>
                      </m:e>
                      <m:sup>
                        <m:r>
                          <a:rPr lang="en-US" sz="1000" b="0" i="1" smtClean="0">
                            <a:solidFill>
                              <a:schemeClr val="tx1"/>
                            </a:solidFill>
                            <a:latin typeface="Cambria Math" panose="02040503050406030204" pitchFamily="18" charset="0"/>
                          </a:rPr>
                          <m:t>𝑇</m:t>
                        </m:r>
                      </m:sup>
                    </m:sSup>
                  </m:oMath>
                </a14:m>
                <a:r>
                  <a:rPr lang="en-US" sz="1000" dirty="0">
                    <a:solidFill>
                      <a:schemeClr val="tx1"/>
                    </a:solidFill>
                    <a:latin typeface="+mj-lt"/>
                  </a:rPr>
                  <a:t>, selecting the 9</a:t>
                </a:r>
                <a:r>
                  <a:rPr lang="en-US" sz="1000" baseline="30000" dirty="0">
                    <a:solidFill>
                      <a:schemeClr val="tx1"/>
                    </a:solidFill>
                    <a:latin typeface="+mj-lt"/>
                  </a:rPr>
                  <a:t>th</a:t>
                </a:r>
                <a:r>
                  <a:rPr lang="en-US" sz="1000" dirty="0">
                    <a:solidFill>
                      <a:schemeClr val="tx1"/>
                    </a:solidFill>
                    <a:latin typeface="+mj-lt"/>
                  </a:rPr>
                  <a:t> column of </a:t>
                </a:r>
                <a14:m>
                  <m:oMath xmlns:m="http://schemas.openxmlformats.org/officeDocument/2006/math">
                    <m:r>
                      <a:rPr lang="en-US" sz="1000" b="0" i="1" smtClean="0">
                        <a:solidFill>
                          <a:schemeClr val="tx1"/>
                        </a:solidFill>
                        <a:latin typeface="Cambria Math" panose="02040503050406030204" pitchFamily="18" charset="0"/>
                      </a:rPr>
                      <m:t>𝑉</m:t>
                    </m:r>
                  </m:oMath>
                </a14:m>
                <a:r>
                  <a:rPr lang="en-US" sz="1000" dirty="0">
                    <a:solidFill>
                      <a:schemeClr val="tx1"/>
                    </a:solidFill>
                    <a:latin typeface="+mj-lt"/>
                  </a:rPr>
                  <a:t> and unstacking to obtain </a:t>
                </a:r>
                <a14:m>
                  <m:oMath xmlns:m="http://schemas.openxmlformats.org/officeDocument/2006/math">
                    <m:r>
                      <a:rPr lang="en-US" sz="1000" b="0" i="1" smtClean="0">
                        <a:solidFill>
                          <a:schemeClr val="tx1"/>
                        </a:solidFill>
                        <a:latin typeface="Cambria Math" panose="02040503050406030204" pitchFamily="18" charset="0"/>
                      </a:rPr>
                      <m:t>𝐸</m:t>
                    </m:r>
                  </m:oMath>
                </a14:m>
                <a:endParaRPr lang="en-US" sz="1000" dirty="0">
                  <a:solidFill>
                    <a:schemeClr val="tx1"/>
                  </a:solidFill>
                  <a:latin typeface="+mj-lt"/>
                </a:endParaRPr>
              </a:p>
              <a:p>
                <a:pPr lvl="1"/>
                <a:r>
                  <a:rPr lang="en-US" sz="1000" dirty="0">
                    <a:solidFill>
                      <a:schemeClr val="tx1"/>
                    </a:solidFill>
                    <a:latin typeface="+mj-lt"/>
                  </a:rPr>
                  <a:t>Recall that solution lies in the </a:t>
                </a:r>
                <a:r>
                  <a:rPr lang="en-US" sz="1000" dirty="0" err="1">
                    <a:solidFill>
                      <a:schemeClr val="tx1"/>
                    </a:solidFill>
                    <a:latin typeface="+mj-lt"/>
                  </a:rPr>
                  <a:t>nullspace</a:t>
                </a:r>
                <a:r>
                  <a:rPr lang="en-US" sz="1000" dirty="0">
                    <a:solidFill>
                      <a:schemeClr val="tx1"/>
                    </a:solidFill>
                    <a:latin typeface="+mj-lt"/>
                  </a:rPr>
                  <a:t> of A; columns of </a:t>
                </a:r>
                <a14:m>
                  <m:oMath xmlns:m="http://schemas.openxmlformats.org/officeDocument/2006/math">
                    <m:r>
                      <a:rPr lang="en-US" sz="1000" b="0" i="1" smtClean="0">
                        <a:solidFill>
                          <a:schemeClr val="tx1"/>
                        </a:solidFill>
                        <a:latin typeface="Cambria Math" panose="02040503050406030204" pitchFamily="18" charset="0"/>
                      </a:rPr>
                      <m:t>𝑉</m:t>
                    </m:r>
                  </m:oMath>
                </a14:m>
                <a:r>
                  <a:rPr lang="en-US" sz="1000" dirty="0">
                    <a:solidFill>
                      <a:schemeClr val="tx1"/>
                    </a:solidFill>
                    <a:latin typeface="+mj-lt"/>
                  </a:rPr>
                  <a:t> corresponding to zero singular values form a basis for the </a:t>
                </a:r>
                <a:r>
                  <a:rPr lang="en-US" sz="1000" dirty="0" err="1">
                    <a:solidFill>
                      <a:schemeClr val="tx1"/>
                    </a:solidFill>
                    <a:latin typeface="+mj-lt"/>
                  </a:rPr>
                  <a:t>nullspace</a:t>
                </a:r>
                <a:r>
                  <a:rPr lang="en-US" sz="1000" dirty="0">
                    <a:solidFill>
                      <a:schemeClr val="tx1"/>
                    </a:solidFill>
                    <a:latin typeface="+mj-lt"/>
                  </a:rPr>
                  <a:t> of </a:t>
                </a:r>
                <a14:m>
                  <m:oMath xmlns:m="http://schemas.openxmlformats.org/officeDocument/2006/math">
                    <m:r>
                      <a:rPr lang="en-US" sz="1000" b="0" i="1" smtClean="0">
                        <a:solidFill>
                          <a:schemeClr val="tx1"/>
                        </a:solidFill>
                        <a:latin typeface="Cambria Math" panose="02040503050406030204" pitchFamily="18" charset="0"/>
                      </a:rPr>
                      <m:t>𝐴</m:t>
                    </m:r>
                  </m:oMath>
                </a14:m>
                <a:endParaRPr lang="en-US" sz="1000" dirty="0">
                  <a:solidFill>
                    <a:schemeClr val="tx1"/>
                  </a:solidFill>
                  <a:latin typeface="+mj-lt"/>
                </a:endParaRPr>
              </a:p>
              <a:p>
                <a:pPr lvl="1"/>
                <a:r>
                  <a:rPr lang="en-US" sz="1000" dirty="0">
                    <a:solidFill>
                      <a:schemeClr val="tx1"/>
                    </a:solidFill>
                    <a:latin typeface="+mj-lt"/>
                  </a:rPr>
                  <a:t>In practice we might not get an exact zero singular value, but we can choose the smallest as an approximation</a:t>
                </a:r>
              </a:p>
              <a:p>
                <a:r>
                  <a:rPr lang="en-US" sz="1000" dirty="0">
                    <a:solidFill>
                      <a:schemeClr val="tx1"/>
                    </a:solidFill>
                    <a:latin typeface="+mj-lt"/>
                  </a:rPr>
                  <a:t>The </a:t>
                </a:r>
                <a14:m>
                  <m:oMath xmlns:m="http://schemas.openxmlformats.org/officeDocument/2006/math">
                    <m:r>
                      <a:rPr lang="en-US" sz="1000" b="0" i="1" smtClean="0">
                        <a:solidFill>
                          <a:schemeClr val="tx1"/>
                        </a:solidFill>
                        <a:latin typeface="Cambria Math" panose="02040503050406030204" pitchFamily="18" charset="0"/>
                      </a:rPr>
                      <m:t>𝐸</m:t>
                    </m:r>
                  </m:oMath>
                </a14:m>
                <a:r>
                  <a:rPr lang="en-US" sz="1000" dirty="0">
                    <a:solidFill>
                      <a:schemeClr val="tx1"/>
                    </a:solidFill>
                    <a:latin typeface="+mj-lt"/>
                  </a:rPr>
                  <a:t> obtained is not guaranteed to have rank 2 &amp; be an essential matrix, so we project it onto the essential space</a:t>
                </a:r>
              </a:p>
              <a:p>
                <a:pPr lvl="1"/>
                <a:r>
                  <a:rPr lang="en-US" sz="1000" dirty="0">
                    <a:solidFill>
                      <a:schemeClr val="tx1"/>
                    </a:solidFill>
                    <a:latin typeface="+mj-lt"/>
                  </a:rPr>
                  <a:t>This is by  computing </a:t>
                </a:r>
                <a14:m>
                  <m:oMath xmlns:m="http://schemas.openxmlformats.org/officeDocument/2006/math">
                    <m:r>
                      <m:rPr>
                        <m:sty m:val="p"/>
                      </m:rPr>
                      <a:rPr lang="en-US" sz="10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E</m:t>
                    </m:r>
                    <m:r>
                      <a:rPr lang="en-US" sz="1000" i="1"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r>
                      <a:rPr lang="en-US" sz="1000" i="1"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𝑈</m:t>
                    </m:r>
                    <m:r>
                      <a:rPr lang="en-US" sz="1000" i="1"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r>
                      <a:rPr lang="en-US" sz="1000" i="1"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𝑑𝑖𝑎𝑔</m:t>
                    </m:r>
                    <m:d>
                      <m:dPr>
                        <m:begChr m:val="{"/>
                        <m:endChr m:val="}"/>
                        <m:ctrlPr>
                          <a:rPr lang="en-US" sz="1000" i="1">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en-US" sz="1000" i="1">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a:rPr lang="en-US" sz="1000" i="1">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𝜎</m:t>
                            </m:r>
                          </m:e>
                          <m:sub>
                            <m:r>
                              <a:rPr lang="en-US" sz="1000" i="1">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1</m:t>
                            </m:r>
                          </m:sub>
                        </m:sSub>
                        <m:r>
                          <a:rPr lang="en-US" sz="1000" i="1">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US" sz="1000" i="1">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a:rPr lang="en-US" sz="1000" i="1">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𝜎</m:t>
                            </m:r>
                          </m:e>
                          <m:sub>
                            <m:r>
                              <a:rPr lang="en-US" sz="1000" i="1">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2</m:t>
                            </m:r>
                          </m:sub>
                        </m:sSub>
                        <m:r>
                          <a:rPr lang="en-US" sz="1000" i="1">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US" sz="1000" i="1">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a:rPr lang="en-US" sz="1000" i="1">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𝜎</m:t>
                            </m:r>
                          </m:e>
                          <m:sub>
                            <m:r>
                              <a:rPr lang="en-US" sz="1000" i="1">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3</m:t>
                            </m:r>
                          </m:sub>
                        </m:sSub>
                      </m:e>
                    </m:d>
                    <m:r>
                      <a:rPr lang="en-US" sz="1000" i="1">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sSup>
                      <m:sSupPr>
                        <m:ctrlPr>
                          <a:rPr lang="en-US" sz="1000" i="1">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pPr>
                      <m:e>
                        <m:r>
                          <a:rPr lang="en-US" sz="1000" i="1">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𝑉</m:t>
                        </m:r>
                      </m:e>
                      <m:sup>
                        <m:r>
                          <a:rPr lang="en-US" sz="1000" i="1">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𝑇</m:t>
                        </m:r>
                      </m:sup>
                    </m:sSup>
                  </m:oMath>
                </a14:m>
                <a:r>
                  <a:rPr lang="en-US" sz="1000" dirty="0">
                    <a:solidFill>
                      <a:schemeClr val="tx1"/>
                    </a:solidFill>
                    <a:effectLst/>
                    <a:latin typeface="+mj-lt"/>
                    <a:ea typeface="Times New Roman" panose="02020603050405020304" pitchFamily="18" charset="0"/>
                    <a:cs typeface="Times New Roman" panose="02020603050405020304" pitchFamily="18" charset="0"/>
                  </a:rPr>
                  <a:t> and replacing with </a:t>
                </a:r>
                <a14:m>
                  <m:oMath xmlns:m="http://schemas.openxmlformats.org/officeDocument/2006/math">
                    <m:r>
                      <a:rPr lang="en-US" sz="1000" i="1">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𝑈</m:t>
                    </m:r>
                    <m:r>
                      <a:rPr lang="en-US" sz="1000" i="1">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r>
                      <a:rPr lang="en-US" sz="1000" i="1">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𝑑𝑖𝑎𝑔</m:t>
                    </m:r>
                    <m:d>
                      <m:dPr>
                        <m:begChr m:val="{"/>
                        <m:endChr m:val="}"/>
                        <m:ctrlPr>
                          <a:rPr lang="en-US" sz="1000" i="1">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dPr>
                      <m:e>
                        <m:r>
                          <a:rPr lang="en-US" sz="1000" i="1">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1,1,0</m:t>
                        </m:r>
                      </m:e>
                    </m:d>
                    <m:r>
                      <a:rPr lang="en-US" sz="1000" i="1">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sSup>
                      <m:sSupPr>
                        <m:ctrlPr>
                          <a:rPr lang="en-US" sz="1000" i="1">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pPr>
                      <m:e>
                        <m:r>
                          <a:rPr lang="en-US" sz="1000" i="1">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𝑉</m:t>
                        </m:r>
                      </m:e>
                      <m:sup>
                        <m:r>
                          <a:rPr lang="en-US" sz="1000" i="1">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𝑇</m:t>
                        </m:r>
                      </m:sup>
                    </m:sSup>
                  </m:oMath>
                </a14:m>
                <a:r>
                  <a:rPr lang="en-US" sz="1000" dirty="0">
                    <a:solidFill>
                      <a:schemeClr val="tx1"/>
                    </a:solidFill>
                    <a:effectLst/>
                    <a:latin typeface="+mj-lt"/>
                    <a:ea typeface="Times New Roman" panose="02020603050405020304" pitchFamily="18" charset="0"/>
                    <a:cs typeface="Times New Roman" panose="02020603050405020304" pitchFamily="18" charset="0"/>
                  </a:rPr>
                  <a:t>  </a:t>
                </a:r>
                <a:endParaRPr lang="en-US" sz="1000" dirty="0">
                  <a:solidFill>
                    <a:schemeClr val="tx1"/>
                  </a:solidFill>
                  <a:latin typeface="+mj-lt"/>
                </a:endParaRPr>
              </a:p>
              <a:p>
                <a:pPr lvl="1"/>
                <a:r>
                  <a:rPr lang="en-US" sz="1000" dirty="0">
                    <a:solidFill>
                      <a:schemeClr val="tx1"/>
                    </a:solidFill>
                    <a:latin typeface="+mj-lt"/>
                  </a:rPr>
                  <a:t>Essential matrices always have rank 2 since it is the result of a skew symmetric matrix (rank 2) and a rotation matrix (full rank)</a:t>
                </a:r>
              </a:p>
              <a:p>
                <a:r>
                  <a:rPr lang="en-US" sz="1000" dirty="0">
                    <a:solidFill>
                      <a:schemeClr val="tx1"/>
                    </a:solidFill>
                    <a:latin typeface="+mj-lt"/>
                  </a:rPr>
                  <a:t>RANSAC can be used to choose the best E (most inliers)</a:t>
                </a:r>
              </a:p>
              <a:p>
                <a:pPr lvl="1"/>
                <a:r>
                  <a:rPr lang="en-US" sz="1000" dirty="0">
                    <a:solidFill>
                      <a:schemeClr val="tx1"/>
                    </a:solidFill>
                    <a:latin typeface="+mj-lt"/>
                  </a:rPr>
                  <a:t>Randomly sample minimal subsets of </a:t>
                </a:r>
                <a14:m>
                  <m:oMath xmlns:m="http://schemas.openxmlformats.org/officeDocument/2006/math">
                    <m:r>
                      <a:rPr lang="en-US" sz="1000" b="0" i="1" smtClean="0">
                        <a:solidFill>
                          <a:schemeClr val="tx1"/>
                        </a:solidFill>
                        <a:latin typeface="Cambria Math" panose="02040503050406030204" pitchFamily="18" charset="0"/>
                      </a:rPr>
                      <m:t>𝑛</m:t>
                    </m:r>
                    <m:r>
                      <a:rPr lang="en-US" sz="1000" b="0" i="1" smtClean="0">
                        <a:solidFill>
                          <a:schemeClr val="tx1"/>
                        </a:solidFill>
                        <a:latin typeface="Cambria Math" panose="02040503050406030204" pitchFamily="18" charset="0"/>
                      </a:rPr>
                      <m:t>=8</m:t>
                    </m:r>
                  </m:oMath>
                </a14:m>
                <a:endParaRPr lang="en-US" sz="1000" dirty="0">
                  <a:solidFill>
                    <a:schemeClr val="tx1"/>
                  </a:solidFill>
                  <a:latin typeface="+mj-lt"/>
                </a:endParaRPr>
              </a:p>
              <a:p>
                <a:pPr lvl="1"/>
                <a:r>
                  <a:rPr lang="en-US" sz="1000" dirty="0">
                    <a:solidFill>
                      <a:schemeClr val="tx1"/>
                    </a:solidFill>
                    <a:latin typeface="+mj-lt"/>
                  </a:rPr>
                  <a:t>Compute </a:t>
                </a:r>
                <a14:m>
                  <m:oMath xmlns:m="http://schemas.openxmlformats.org/officeDocument/2006/math">
                    <m:r>
                      <a:rPr lang="en-US" sz="1000" b="0" i="1" smtClean="0">
                        <a:solidFill>
                          <a:schemeClr val="tx1"/>
                        </a:solidFill>
                        <a:latin typeface="Cambria Math" panose="02040503050406030204" pitchFamily="18" charset="0"/>
                      </a:rPr>
                      <m:t>𝐸</m:t>
                    </m:r>
                  </m:oMath>
                </a14:m>
                <a:endParaRPr lang="en-US" sz="1000" dirty="0">
                  <a:solidFill>
                    <a:schemeClr val="tx1"/>
                  </a:solidFill>
                  <a:latin typeface="+mj-lt"/>
                </a:endParaRPr>
              </a:p>
              <a:p>
                <a:pPr lvl="1"/>
                <a:r>
                  <a:rPr lang="en-US" sz="1000" dirty="0">
                    <a:solidFill>
                      <a:schemeClr val="tx1"/>
                    </a:solidFill>
                    <a:latin typeface="+mj-lt"/>
                  </a:rPr>
                  <a:t>Count number of inliers by checking how close the other points are to solving the </a:t>
                </a:r>
                <a:r>
                  <a:rPr lang="en-US" sz="1000" dirty="0" err="1">
                    <a:solidFill>
                      <a:schemeClr val="tx1"/>
                    </a:solidFill>
                    <a:latin typeface="+mj-lt"/>
                  </a:rPr>
                  <a:t>epipolar</a:t>
                </a:r>
                <a:r>
                  <a:rPr lang="en-US" sz="1000" dirty="0">
                    <a:solidFill>
                      <a:schemeClr val="tx1"/>
                    </a:solidFill>
                    <a:latin typeface="+mj-lt"/>
                  </a:rPr>
                  <a:t> constraint</a:t>
                </a:r>
              </a:p>
              <a:p>
                <a:endParaRPr lang="en-US" sz="1000" dirty="0">
                  <a:solidFill>
                    <a:schemeClr val="tx1"/>
                  </a:solidFill>
                  <a:latin typeface="+mj-lt"/>
                </a:endParaRPr>
              </a:p>
              <a:p>
                <a:pPr lvl="1"/>
                <a:endParaRPr lang="en-US" sz="1000" dirty="0">
                  <a:solidFill>
                    <a:schemeClr val="tx1"/>
                  </a:solidFill>
                  <a:latin typeface="+mj-lt"/>
                </a:endParaRPr>
              </a:p>
              <a:p>
                <a:pPr lvl="1"/>
                <a:endParaRPr lang="en-US" sz="1000" dirty="0">
                  <a:solidFill>
                    <a:schemeClr val="tx1"/>
                  </a:solidFill>
                  <a:latin typeface="+mj-lt"/>
                </a:endParaRPr>
              </a:p>
              <a:p>
                <a:pPr lvl="1"/>
                <a:endParaRPr lang="en-US" sz="1000" dirty="0">
                  <a:solidFill>
                    <a:schemeClr val="tx1"/>
                  </a:solidFill>
                  <a:latin typeface="+mj-lt"/>
                </a:endParaRPr>
              </a:p>
              <a:p>
                <a:pPr lvl="1"/>
                <a:endParaRPr lang="en-US" sz="1000" dirty="0">
                  <a:solidFill>
                    <a:schemeClr val="tx1"/>
                  </a:solidFill>
                  <a:latin typeface="+mj-lt"/>
                </a:endParaRPr>
              </a:p>
              <a:p>
                <a:pPr lvl="1"/>
                <a:endParaRPr lang="en-US" sz="1000" dirty="0">
                  <a:solidFill>
                    <a:schemeClr val="tx1"/>
                  </a:solidFill>
                  <a:latin typeface="+mj-lt"/>
                </a:endParaRPr>
              </a:p>
              <a:p>
                <a:endParaRPr lang="en-US" sz="1000" dirty="0">
                  <a:solidFill>
                    <a:schemeClr val="tx1"/>
                  </a:solidFill>
                  <a:latin typeface="+mj-lt"/>
                </a:endParaRPr>
              </a:p>
              <a:p>
                <a:endParaRPr lang="en-US" sz="1000" dirty="0">
                  <a:solidFill>
                    <a:schemeClr val="tx1"/>
                  </a:solidFill>
                  <a:latin typeface="+mj-lt"/>
                </a:endParaRPr>
              </a:p>
            </p:txBody>
          </p:sp>
        </mc:Choice>
        <mc:Fallback xmlns="">
          <p:sp>
            <p:nvSpPr>
              <p:cNvPr id="6" name="Text Placeholder 4">
                <a:extLst>
                  <a:ext uri="{FF2B5EF4-FFF2-40B4-BE49-F238E27FC236}">
                    <a16:creationId xmlns:a16="http://schemas.microsoft.com/office/drawing/2014/main" id="{4E0AD0C0-F15F-94D0-81FB-54DB377119DF}"/>
                  </a:ext>
                </a:extLst>
              </p:cNvPr>
              <p:cNvSpPr txBox="1">
                <a:spLocks noRot="1" noChangeAspect="1" noMove="1" noResize="1" noEditPoints="1" noAdjustHandles="1" noChangeArrowheads="1" noChangeShapeType="1" noTextEdit="1"/>
              </p:cNvSpPr>
              <p:nvPr/>
            </p:nvSpPr>
            <p:spPr>
              <a:xfrm>
                <a:off x="-131524" y="284903"/>
                <a:ext cx="9275524" cy="2495876"/>
              </a:xfrm>
              <a:prstGeom prst="rect">
                <a:avLst/>
              </a:prstGeom>
              <a:blipFill>
                <a:blip r:embed="rId3"/>
                <a:stretch>
                  <a:fillRect t="-1711" b="-244"/>
                </a:stretch>
              </a:blipFill>
              <a:ln>
                <a:noFill/>
              </a:ln>
            </p:spPr>
            <p:txBody>
              <a:bodyPr/>
              <a:lstStyle/>
              <a:p>
                <a:r>
                  <a:rPr lang="en-US">
                    <a:noFill/>
                  </a:rPr>
                  <a:t> </a:t>
                </a:r>
              </a:p>
            </p:txBody>
          </p:sp>
        </mc:Fallback>
      </mc:AlternateContent>
      <p:pic>
        <p:nvPicPr>
          <p:cNvPr id="7" name="Picture 6">
            <a:extLst>
              <a:ext uri="{FF2B5EF4-FFF2-40B4-BE49-F238E27FC236}">
                <a16:creationId xmlns:a16="http://schemas.microsoft.com/office/drawing/2014/main" id="{A9D1BC52-65E7-617B-BB73-A7FD7199FC65}"/>
              </a:ext>
            </a:extLst>
          </p:cNvPr>
          <p:cNvPicPr>
            <a:picLocks noChangeAspect="1"/>
          </p:cNvPicPr>
          <p:nvPr/>
        </p:nvPicPr>
        <p:blipFill>
          <a:blip r:embed="rId4"/>
          <a:stretch>
            <a:fillRect/>
          </a:stretch>
        </p:blipFill>
        <p:spPr>
          <a:xfrm>
            <a:off x="62630" y="2727997"/>
            <a:ext cx="6976997" cy="1456927"/>
          </a:xfrm>
          <a:prstGeom prst="rect">
            <a:avLst/>
          </a:prstGeom>
        </p:spPr>
      </p:pic>
    </p:spTree>
    <p:extLst>
      <p:ext uri="{BB962C8B-B14F-4D97-AF65-F5344CB8AC3E}">
        <p14:creationId xmlns:p14="http://schemas.microsoft.com/office/powerpoint/2010/main" val="92833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1746B209-93F3-2243-2BEF-8AB380244A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ABA307-06B2-11ED-14DC-A41A2F198906}"/>
              </a:ext>
            </a:extLst>
          </p:cNvPr>
          <p:cNvSpPr>
            <a:spLocks noGrp="1"/>
          </p:cNvSpPr>
          <p:nvPr>
            <p:ph type="title"/>
          </p:nvPr>
        </p:nvSpPr>
        <p:spPr>
          <a:xfrm>
            <a:off x="-1" y="-48482"/>
            <a:ext cx="9055101" cy="559260"/>
          </a:xfrm>
        </p:spPr>
        <p:txBody>
          <a:bodyPr>
            <a:normAutofit fontScale="90000"/>
          </a:bodyPr>
          <a:lstStyle/>
          <a:p>
            <a:r>
              <a:rPr lang="en-US" sz="1400" b="1" u="sng" dirty="0"/>
              <a:t>How does the fundamental differ from the essential matrix? How can you recover the rotation &amp; translation from the fundamental matrix?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54B1000-6C62-DDEE-0567-A1F5135993AB}"/>
                  </a:ext>
                </a:extLst>
              </p:cNvPr>
              <p:cNvSpPr>
                <a:spLocks noGrp="1"/>
              </p:cNvSpPr>
              <p:nvPr>
                <p:ph idx="1"/>
              </p:nvPr>
            </p:nvSpPr>
            <p:spPr>
              <a:xfrm>
                <a:off x="100585" y="436531"/>
                <a:ext cx="8954516" cy="3263504"/>
              </a:xfrm>
            </p:spPr>
            <p:txBody>
              <a:bodyPr>
                <a:normAutofit/>
              </a:bodyPr>
              <a:lstStyle/>
              <a:p>
                <a:r>
                  <a:rPr lang="en-US" sz="1200" dirty="0"/>
                  <a:t>The </a:t>
                </a:r>
                <a:r>
                  <a:rPr lang="en-US" sz="1200" b="1" dirty="0"/>
                  <a:t>fundamental matrix </a:t>
                </a:r>
                <a14:m>
                  <m:oMath xmlns:m="http://schemas.openxmlformats.org/officeDocument/2006/math">
                    <m:r>
                      <a:rPr lang="en-US" sz="1200" b="0" i="1" smtClean="0">
                        <a:latin typeface="Cambria Math" panose="02040503050406030204" pitchFamily="18" charset="0"/>
                      </a:rPr>
                      <m:t>𝐹</m:t>
                    </m:r>
                  </m:oMath>
                </a14:m>
                <a:r>
                  <a:rPr lang="en-US" sz="1200" dirty="0"/>
                  <a:t> relates Epipolar constraints without knowing calibration: </a:t>
                </a:r>
                <a14:m>
                  <m:oMath xmlns:m="http://schemas.openxmlformats.org/officeDocument/2006/math">
                    <m:sSubSup>
                      <m:sSubSupPr>
                        <m:ctrlPr>
                          <a:rPr lang="en-US" sz="1200" b="1" i="1" smtClean="0">
                            <a:latin typeface="Cambria Math" panose="02040503050406030204" pitchFamily="18" charset="0"/>
                          </a:rPr>
                        </m:ctrlPr>
                      </m:sSubSupPr>
                      <m:e>
                        <m:r>
                          <a:rPr lang="en-US" sz="1200" b="1" i="1" smtClean="0">
                            <a:latin typeface="Cambria Math" panose="02040503050406030204" pitchFamily="18" charset="0"/>
                          </a:rPr>
                          <m:t>𝒙</m:t>
                        </m:r>
                      </m:e>
                      <m:sub>
                        <m:r>
                          <a:rPr lang="en-US" sz="1200" b="1" i="1" smtClean="0">
                            <a:latin typeface="Cambria Math" panose="02040503050406030204" pitchFamily="18" charset="0"/>
                          </a:rPr>
                          <m:t>𝟐</m:t>
                        </m:r>
                      </m:sub>
                      <m:sup>
                        <m:r>
                          <a:rPr lang="en-US" sz="1200" b="1" i="1" smtClean="0">
                            <a:latin typeface="Cambria Math" panose="02040503050406030204" pitchFamily="18" charset="0"/>
                          </a:rPr>
                          <m:t>𝑻</m:t>
                        </m:r>
                      </m:sup>
                    </m:sSubSup>
                    <m:r>
                      <a:rPr lang="en-US" sz="1200" b="1" i="1" smtClean="0">
                        <a:latin typeface="Cambria Math" panose="02040503050406030204" pitchFamily="18" charset="0"/>
                      </a:rPr>
                      <m:t>𝑭</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𝒙</m:t>
                        </m:r>
                      </m:e>
                      <m:sub>
                        <m:r>
                          <a:rPr lang="en-US" sz="1200" b="1" i="1" smtClean="0">
                            <a:latin typeface="Cambria Math" panose="02040503050406030204" pitchFamily="18" charset="0"/>
                          </a:rPr>
                          <m:t>𝟏</m:t>
                        </m:r>
                      </m:sub>
                    </m:sSub>
                    <m:r>
                      <a:rPr lang="en-US" sz="1200" b="1" i="1" smtClean="0">
                        <a:latin typeface="Cambria Math" panose="02040503050406030204" pitchFamily="18" charset="0"/>
                      </a:rPr>
                      <m:t>=</m:t>
                    </m:r>
                    <m:r>
                      <a:rPr lang="en-US" sz="1200" b="1" i="1" smtClean="0">
                        <a:latin typeface="Cambria Math" panose="02040503050406030204" pitchFamily="18" charset="0"/>
                      </a:rPr>
                      <m:t>𝟎</m:t>
                    </m:r>
                  </m:oMath>
                </a14:m>
                <a:endParaRPr lang="en-US" sz="1200" b="1" dirty="0"/>
              </a:p>
              <a:p>
                <a:pPr lvl="1"/>
                <a:r>
                  <a:rPr lang="en-US" sz="1200" dirty="0"/>
                  <a:t>Here,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a14:m>
                <a:r>
                  <a:rPr lang="en-US" sz="1200" dirty="0"/>
                  <a:t> are in pixel coordinates; intrinsics not applied</a:t>
                </a:r>
              </a:p>
              <a:p>
                <a:pPr lvl="1"/>
                <a:r>
                  <a:rPr lang="en-US" sz="1200" dirty="0"/>
                  <a:t>Has the same geometric intuitions as </a:t>
                </a:r>
                <a14:m>
                  <m:oMath xmlns:m="http://schemas.openxmlformats.org/officeDocument/2006/math">
                    <m:sSubSup>
                      <m:sSubSupPr>
                        <m:ctrlPr>
                          <a:rPr lang="en-US" sz="1200" i="1">
                            <a:latin typeface="Cambria Math" panose="02040503050406030204" pitchFamily="18" charset="0"/>
                          </a:rPr>
                        </m:ctrlPr>
                      </m:sSubSupPr>
                      <m:e>
                        <m:r>
                          <a:rPr lang="en-US" sz="1200" i="1">
                            <a:latin typeface="Cambria Math" panose="02040503050406030204" pitchFamily="18" charset="0"/>
                          </a:rPr>
                          <m:t>𝑥</m:t>
                        </m:r>
                      </m:e>
                      <m:sub>
                        <m:r>
                          <a:rPr lang="en-US" sz="1200" i="1">
                            <a:latin typeface="Cambria Math" panose="02040503050406030204" pitchFamily="18" charset="0"/>
                          </a:rPr>
                          <m:t>2</m:t>
                        </m:r>
                      </m:sub>
                      <m:sup>
                        <m:r>
                          <a:rPr lang="en-US" sz="1200" i="1">
                            <a:latin typeface="Cambria Math" panose="02040503050406030204" pitchFamily="18" charset="0"/>
                          </a:rPr>
                          <m:t>𝑇</m:t>
                        </m:r>
                      </m:sup>
                    </m:sSubSup>
                    <m:r>
                      <a:rPr lang="en-US" sz="1200" i="1">
                        <a:latin typeface="Cambria Math" panose="02040503050406030204" pitchFamily="18" charset="0"/>
                      </a:rPr>
                      <m:t>𝐸</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1</m:t>
                        </m:r>
                      </m:sub>
                    </m:sSub>
                    <m:r>
                      <a:rPr lang="en-US" sz="1200" i="1">
                        <a:latin typeface="Cambria Math" panose="02040503050406030204" pitchFamily="18" charset="0"/>
                      </a:rPr>
                      <m:t>=0</m:t>
                    </m:r>
                  </m:oMath>
                </a14:m>
                <a:r>
                  <a:rPr lang="en-US" sz="1200" dirty="0"/>
                  <a:t>; it’s just that </a:t>
                </a:r>
                <a14:m>
                  <m:oMath xmlns:m="http://schemas.openxmlformats.org/officeDocument/2006/math">
                    <m:r>
                      <a:rPr lang="en-US" sz="1200" i="1">
                        <a:latin typeface="Cambria Math" panose="02040503050406030204" pitchFamily="18" charset="0"/>
                      </a:rPr>
                      <m:t>𝐹</m:t>
                    </m:r>
                  </m:oMath>
                </a14:m>
                <a:r>
                  <a:rPr lang="en-US" sz="1200" dirty="0"/>
                  <a:t> here also encodes intrinsics information</a:t>
                </a:r>
              </a:p>
              <a:p>
                <a:pPr lvl="1"/>
                <a:r>
                  <a:rPr lang="en-US" sz="1200" dirty="0"/>
                  <a:t>Can be estimated the same way using the 8 point algorithm</a:t>
                </a:r>
              </a:p>
              <a:p>
                <a:r>
                  <a:rPr lang="en-US" sz="1200" dirty="0"/>
                  <a:t>If you assume constraints on intrinsics (zero skew, square pixel, known principal point,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𝐾</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𝐾</m:t>
                        </m:r>
                      </m:e>
                      <m:sub>
                        <m:r>
                          <a:rPr lang="en-US" sz="1200" b="0" i="1" smtClean="0">
                            <a:latin typeface="Cambria Math" panose="02040503050406030204" pitchFamily="18" charset="0"/>
                          </a:rPr>
                          <m:t>2</m:t>
                        </m:r>
                      </m:sub>
                    </m:sSub>
                  </m:oMath>
                </a14:m>
                <a:r>
                  <a:rPr lang="en-US" sz="1200" dirty="0"/>
                  <a:t>), you can estimate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𝐾</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𝐾</m:t>
                        </m:r>
                      </m:e>
                      <m:sub>
                        <m:r>
                          <a:rPr lang="en-US" sz="1200" b="0" i="1" smtClean="0">
                            <a:latin typeface="Cambria Math" panose="02040503050406030204" pitchFamily="18" charset="0"/>
                          </a:rPr>
                          <m:t>2</m:t>
                        </m:r>
                      </m:sub>
                    </m:sSub>
                  </m:oMath>
                </a14:m>
                <a:r>
                  <a:rPr lang="en-US" sz="1200" dirty="0"/>
                  <a:t> from </a:t>
                </a:r>
                <a14:m>
                  <m:oMath xmlns:m="http://schemas.openxmlformats.org/officeDocument/2006/math">
                    <m:r>
                      <a:rPr lang="en-US" sz="1200" b="0" i="1" smtClean="0">
                        <a:latin typeface="Cambria Math" panose="02040503050406030204" pitchFamily="18" charset="0"/>
                      </a:rPr>
                      <m:t>𝐹</m:t>
                    </m:r>
                  </m:oMath>
                </a14:m>
                <a:r>
                  <a:rPr lang="en-US" sz="1200" dirty="0"/>
                  <a:t> using the </a:t>
                </a:r>
                <a:r>
                  <a:rPr lang="en-US" sz="1200" b="1" dirty="0"/>
                  <a:t>Kruppa equations</a:t>
                </a:r>
              </a:p>
              <a:p>
                <a:r>
                  <a:rPr lang="en-US" sz="1200" b="0" dirty="0"/>
                  <a:t>Once you know the intrinsics, the essential matrix can be recovered </a:t>
                </a:r>
                <a:r>
                  <a:rPr lang="en-US" sz="1200" dirty="0"/>
                  <a:t>by </a:t>
                </a:r>
                <a14:m>
                  <m:oMath xmlns:m="http://schemas.openxmlformats.org/officeDocument/2006/math">
                    <m:r>
                      <a:rPr lang="en-US" sz="1200" b="1" i="1" smtClean="0">
                        <a:latin typeface="Cambria Math" panose="02040503050406030204" pitchFamily="18" charset="0"/>
                      </a:rPr>
                      <m:t>𝑬</m:t>
                    </m:r>
                    <m:r>
                      <a:rPr lang="en-US" sz="1200" b="1" i="1" smtClean="0">
                        <a:latin typeface="Cambria Math" panose="02040503050406030204" pitchFamily="18" charset="0"/>
                      </a:rPr>
                      <m:t>=</m:t>
                    </m:r>
                    <m:sSubSup>
                      <m:sSubSupPr>
                        <m:ctrlPr>
                          <a:rPr lang="en-US" sz="1200" b="1" i="1" smtClean="0">
                            <a:latin typeface="Cambria Math" panose="02040503050406030204" pitchFamily="18" charset="0"/>
                          </a:rPr>
                        </m:ctrlPr>
                      </m:sSubSupPr>
                      <m:e>
                        <m:r>
                          <a:rPr lang="en-US" sz="1200" b="1" i="1" smtClean="0">
                            <a:latin typeface="Cambria Math" panose="02040503050406030204" pitchFamily="18" charset="0"/>
                          </a:rPr>
                          <m:t>𝑲</m:t>
                        </m:r>
                      </m:e>
                      <m:sub>
                        <m:r>
                          <a:rPr lang="en-US" sz="1200" b="1" i="1" smtClean="0">
                            <a:latin typeface="Cambria Math" panose="02040503050406030204" pitchFamily="18" charset="0"/>
                          </a:rPr>
                          <m:t>𝟐</m:t>
                        </m:r>
                      </m:sub>
                      <m:sup>
                        <m:r>
                          <a:rPr lang="en-US" sz="1200" b="1" i="1" smtClean="0">
                            <a:latin typeface="Cambria Math" panose="02040503050406030204" pitchFamily="18" charset="0"/>
                          </a:rPr>
                          <m:t>𝑻</m:t>
                        </m:r>
                      </m:sup>
                    </m:sSubSup>
                    <m:r>
                      <a:rPr lang="en-US" sz="1200" b="1" i="1" smtClean="0">
                        <a:latin typeface="Cambria Math" panose="02040503050406030204" pitchFamily="18" charset="0"/>
                      </a:rPr>
                      <m:t>𝑭𝑲</m:t>
                    </m:r>
                  </m:oMath>
                </a14:m>
                <a:r>
                  <a:rPr lang="en-US" sz="1200" b="1" dirty="0"/>
                  <a:t> </a:t>
                </a:r>
                <a:r>
                  <a:rPr lang="en-US" sz="1200" dirty="0"/>
                  <a:t>and then you can recover the rotation &amp; translation using the same process</a:t>
                </a:r>
              </a:p>
              <a:p>
                <a:endParaRPr lang="en-US" sz="1200" dirty="0"/>
              </a:p>
              <a:p>
                <a:endParaRPr lang="en-US" sz="1200" dirty="0"/>
              </a:p>
            </p:txBody>
          </p:sp>
        </mc:Choice>
        <mc:Fallback>
          <p:sp>
            <p:nvSpPr>
              <p:cNvPr id="3" name="Content Placeholder 2">
                <a:extLst>
                  <a:ext uri="{FF2B5EF4-FFF2-40B4-BE49-F238E27FC236}">
                    <a16:creationId xmlns:a16="http://schemas.microsoft.com/office/drawing/2014/main" id="{854B1000-6C62-DDEE-0567-A1F5135993AB}"/>
                  </a:ext>
                </a:extLst>
              </p:cNvPr>
              <p:cNvSpPr>
                <a:spLocks noGrp="1" noRot="1" noChangeAspect="1" noMove="1" noResize="1" noEditPoints="1" noAdjustHandles="1" noChangeArrowheads="1" noChangeShapeType="1" noTextEdit="1"/>
              </p:cNvSpPr>
              <p:nvPr>
                <p:ph idx="1"/>
              </p:nvPr>
            </p:nvSpPr>
            <p:spPr>
              <a:xfrm>
                <a:off x="100585" y="436531"/>
                <a:ext cx="8954516" cy="3263504"/>
              </a:xfrm>
              <a:blipFill>
                <a:blip r:embed="rId2"/>
                <a:stretch>
                  <a:fillRect t="-561"/>
                </a:stretch>
              </a:blipFill>
            </p:spPr>
            <p:txBody>
              <a:bodyPr/>
              <a:lstStyle/>
              <a:p>
                <a:r>
                  <a:rPr lang="en-US">
                    <a:noFill/>
                  </a:rPr>
                  <a:t> </a:t>
                </a:r>
              </a:p>
            </p:txBody>
          </p:sp>
        </mc:Fallback>
      </mc:AlternateContent>
    </p:spTree>
    <p:extLst>
      <p:ext uri="{BB962C8B-B14F-4D97-AF65-F5344CB8AC3E}">
        <p14:creationId xmlns:p14="http://schemas.microsoft.com/office/powerpoint/2010/main" val="1930949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167"/>
        <p:cNvGrpSpPr/>
        <p:nvPr/>
      </p:nvGrpSpPr>
      <p:grpSpPr>
        <a:xfrm>
          <a:off x="0" y="0"/>
          <a:ext cx="0" cy="0"/>
          <a:chOff x="0" y="0"/>
          <a:chExt cx="0" cy="0"/>
        </a:xfrm>
      </p:grpSpPr>
      <p:sp>
        <p:nvSpPr>
          <p:cNvPr id="168" name="Google Shape;168;p22"/>
          <p:cNvSpPr txBox="1"/>
          <p:nvPr/>
        </p:nvSpPr>
        <p:spPr>
          <a:xfrm>
            <a:off x="2240752" y="221225"/>
            <a:ext cx="4505100" cy="2493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b="1"/>
              <a:t>Deep Learning Fundamentals</a:t>
            </a:r>
            <a:endParaRPr sz="5000" b="1"/>
          </a:p>
        </p:txBody>
      </p:sp>
      <p:sp>
        <p:nvSpPr>
          <p:cNvPr id="169" name="Google Shape;16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73"/>
        <p:cNvGrpSpPr/>
        <p:nvPr/>
      </p:nvGrpSpPr>
      <p:grpSpPr>
        <a:xfrm>
          <a:off x="0" y="0"/>
          <a:ext cx="0" cy="0"/>
          <a:chOff x="0" y="0"/>
          <a:chExt cx="0" cy="0"/>
        </a:xfrm>
      </p:grpSpPr>
      <p:sp>
        <p:nvSpPr>
          <p:cNvPr id="174" name="Google Shape;174;p23"/>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In general, how do neural networks operate?</a:t>
            </a:r>
            <a:endParaRPr b="1" u="sng"/>
          </a:p>
        </p:txBody>
      </p:sp>
      <p:sp>
        <p:nvSpPr>
          <p:cNvPr id="175" name="Google Shape;175;p23"/>
          <p:cNvSpPr txBox="1"/>
          <p:nvPr/>
        </p:nvSpPr>
        <p:spPr>
          <a:xfrm>
            <a:off x="-33122" y="132785"/>
            <a:ext cx="8765100" cy="8958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000"/>
              </a:spcBef>
              <a:spcAft>
                <a:spcPts val="0"/>
              </a:spcAft>
              <a:buSzPts val="1400"/>
              <a:buChar char="●"/>
            </a:pPr>
            <a:r>
              <a:rPr lang="en"/>
              <a:t>Parametrized models which we optimize using a task-specific objective function, over a training dataset</a:t>
            </a:r>
            <a:endParaRPr/>
          </a:p>
          <a:p>
            <a:pPr marL="457200" lvl="0" indent="-317500" algn="l" rtl="0">
              <a:lnSpc>
                <a:spcPct val="115000"/>
              </a:lnSpc>
              <a:spcBef>
                <a:spcPts val="0"/>
              </a:spcBef>
              <a:spcAft>
                <a:spcPts val="0"/>
              </a:spcAft>
              <a:buSzPts val="1400"/>
              <a:buChar char="●"/>
            </a:pPr>
            <a:r>
              <a:rPr lang="en"/>
              <a:t>One perspective: takes inputs, transforms them into a useful internal feature representation which is linearly separable(i.e. feature extractor), and applies a linear (e.g. softmax) classifier at the end.</a:t>
            </a:r>
            <a:endParaRPr/>
          </a:p>
        </p:txBody>
      </p:sp>
      <p:sp>
        <p:nvSpPr>
          <p:cNvPr id="176" name="Google Shape;17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pic>
        <p:nvPicPr>
          <p:cNvPr id="177" name="Google Shape;177;p23" descr="Screen-Shot-2019-05-27-at-11.39.48-AM"/>
          <p:cNvPicPr preferRelativeResize="0"/>
          <p:nvPr/>
        </p:nvPicPr>
        <p:blipFill>
          <a:blip r:embed="rId3">
            <a:alphaModFix/>
          </a:blip>
          <a:stretch>
            <a:fillRect/>
          </a:stretch>
        </p:blipFill>
        <p:spPr>
          <a:xfrm>
            <a:off x="152400" y="1180979"/>
            <a:ext cx="3488751" cy="1825950"/>
          </a:xfrm>
          <a:prstGeom prst="rect">
            <a:avLst/>
          </a:prstGeom>
          <a:noFill/>
          <a:ln>
            <a:noFill/>
          </a:ln>
        </p:spPr>
      </p:pic>
      <p:pic>
        <p:nvPicPr>
          <p:cNvPr id="178" name="Google Shape;178;p23" descr="netvis"/>
          <p:cNvPicPr preferRelativeResize="0"/>
          <p:nvPr/>
        </p:nvPicPr>
        <p:blipFill>
          <a:blip r:embed="rId4">
            <a:alphaModFix/>
          </a:blip>
          <a:stretch>
            <a:fillRect/>
          </a:stretch>
        </p:blipFill>
        <p:spPr>
          <a:xfrm>
            <a:off x="3860125" y="1101929"/>
            <a:ext cx="4953521" cy="1831771"/>
          </a:xfrm>
          <a:prstGeom prst="rect">
            <a:avLst/>
          </a:prstGeom>
          <a:noFill/>
          <a:ln>
            <a:noFill/>
          </a:ln>
        </p:spPr>
      </p:pic>
      <p:pic>
        <p:nvPicPr>
          <p:cNvPr id="179" name="Google Shape;179;p23"/>
          <p:cNvPicPr preferRelativeResize="0"/>
          <p:nvPr/>
        </p:nvPicPr>
        <p:blipFill>
          <a:blip r:embed="rId5">
            <a:alphaModFix/>
          </a:blip>
          <a:stretch>
            <a:fillRect/>
          </a:stretch>
        </p:blipFill>
        <p:spPr>
          <a:xfrm>
            <a:off x="-4" y="5002129"/>
            <a:ext cx="153523" cy="144673"/>
          </a:xfrm>
          <a:prstGeom prst="rect">
            <a:avLst/>
          </a:prstGeom>
          <a:noFill/>
          <a:ln>
            <a:noFill/>
          </a:ln>
        </p:spPr>
      </p:pic>
      <p:sp>
        <p:nvSpPr>
          <p:cNvPr id="2" name="TextBox 1">
            <a:extLst>
              <a:ext uri="{FF2B5EF4-FFF2-40B4-BE49-F238E27FC236}">
                <a16:creationId xmlns:a16="http://schemas.microsoft.com/office/drawing/2014/main" id="{2C40B4DD-3693-B321-2CBD-98E76ED63420}"/>
              </a:ext>
            </a:extLst>
          </p:cNvPr>
          <p:cNvSpPr txBox="1"/>
          <p:nvPr/>
        </p:nvSpPr>
        <p:spPr>
          <a:xfrm>
            <a:off x="7997302" y="5002129"/>
            <a:ext cx="1205779" cy="184666"/>
          </a:xfrm>
          <a:prstGeom prst="rect">
            <a:avLst/>
          </a:prstGeom>
          <a:noFill/>
        </p:spPr>
        <p:txBody>
          <a:bodyPr wrap="none" rtlCol="0">
            <a:spAutoFit/>
          </a:bodyPr>
          <a:lstStyle/>
          <a:p>
            <a:r>
              <a:rPr lang="en-US" sz="600" i="1" dirty="0"/>
              <a:t>Deep Learning Fundamentals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1000"/>
                                        <p:tgtEl>
                                          <p:spTgt spid="175"/>
                                        </p:tgtEl>
                                      </p:cBhvr>
                                    </p:animEffect>
                                  </p:childTnLst>
                                </p:cTn>
                              </p:par>
                              <p:par>
                                <p:cTn id="8" presetID="10" presetClass="entr" presetSubtype="0" fill="hold" nodeType="withEffect">
                                  <p:stCondLst>
                                    <p:cond delay="0"/>
                                  </p:stCondLst>
                                  <p:childTnLst>
                                    <p:set>
                                      <p:cBhvr>
                                        <p:cTn id="9" dur="1" fill="hold">
                                          <p:stCondLst>
                                            <p:cond delay="0"/>
                                          </p:stCondLst>
                                        </p:cTn>
                                        <p:tgtEl>
                                          <p:spTgt spid="176"/>
                                        </p:tgtEl>
                                        <p:attrNameLst>
                                          <p:attrName>style.visibility</p:attrName>
                                        </p:attrNameLst>
                                      </p:cBhvr>
                                      <p:to>
                                        <p:strVal val="visible"/>
                                      </p:to>
                                    </p:set>
                                    <p:animEffect transition="in" filter="fade">
                                      <p:cBhvr>
                                        <p:cTn id="10" dur="1000"/>
                                        <p:tgtEl>
                                          <p:spTgt spid="176"/>
                                        </p:tgtEl>
                                      </p:cBhvr>
                                    </p:animEffect>
                                  </p:childTnLst>
                                </p:cTn>
                              </p:par>
                              <p:par>
                                <p:cTn id="11" presetID="10" presetClass="entr" presetSubtype="0" fill="hold" nodeType="withEffect">
                                  <p:stCondLst>
                                    <p:cond delay="0"/>
                                  </p:stCondLst>
                                  <p:childTnLst>
                                    <p:set>
                                      <p:cBhvr>
                                        <p:cTn id="12" dur="1" fill="hold">
                                          <p:stCondLst>
                                            <p:cond delay="0"/>
                                          </p:stCondLst>
                                        </p:cTn>
                                        <p:tgtEl>
                                          <p:spTgt spid="177"/>
                                        </p:tgtEl>
                                        <p:attrNameLst>
                                          <p:attrName>style.visibility</p:attrName>
                                        </p:attrNameLst>
                                      </p:cBhvr>
                                      <p:to>
                                        <p:strVal val="visible"/>
                                      </p:to>
                                    </p:set>
                                    <p:animEffect transition="in" filter="fade">
                                      <p:cBhvr>
                                        <p:cTn id="13" dur="1000"/>
                                        <p:tgtEl>
                                          <p:spTgt spid="177"/>
                                        </p:tgtEl>
                                      </p:cBhvr>
                                    </p:animEffect>
                                  </p:childTnLst>
                                </p:cTn>
                              </p:par>
                              <p:par>
                                <p:cTn id="14" presetID="10" presetClass="entr" presetSubtype="0" fill="hold" nodeType="withEffect">
                                  <p:stCondLst>
                                    <p:cond delay="0"/>
                                  </p:stCondLst>
                                  <p:childTnLst>
                                    <p:set>
                                      <p:cBhvr>
                                        <p:cTn id="15" dur="1" fill="hold">
                                          <p:stCondLst>
                                            <p:cond delay="0"/>
                                          </p:stCondLst>
                                        </p:cTn>
                                        <p:tgtEl>
                                          <p:spTgt spid="178"/>
                                        </p:tgtEl>
                                        <p:attrNameLst>
                                          <p:attrName>style.visibility</p:attrName>
                                        </p:attrNameLst>
                                      </p:cBhvr>
                                      <p:to>
                                        <p:strVal val="visible"/>
                                      </p:to>
                                    </p:set>
                                    <p:animEffect transition="in" filter="fade">
                                      <p:cBhvr>
                                        <p:cTn id="16" dur="10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p:nvPr/>
        </p:nvSpPr>
        <p:spPr>
          <a:xfrm>
            <a:off x="-56613" y="-115297"/>
            <a:ext cx="899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How many neurons &amp; parameters does the below neural network have? Explain the Matrix multiplication view, graphical view, algebraic view, and biological view.</a:t>
            </a:r>
            <a:endParaRPr b="1" u="sng"/>
          </a:p>
        </p:txBody>
      </p:sp>
      <p:sp>
        <p:nvSpPr>
          <p:cNvPr id="185" name="Google Shape;185;p24"/>
          <p:cNvSpPr txBox="1"/>
          <p:nvPr/>
        </p:nvSpPr>
        <p:spPr>
          <a:xfrm>
            <a:off x="-132825" y="333750"/>
            <a:ext cx="6621600" cy="13053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1000"/>
              </a:spcBef>
              <a:spcAft>
                <a:spcPts val="0"/>
              </a:spcAft>
              <a:buSzPts val="1300"/>
              <a:buChar char="●"/>
            </a:pPr>
            <a:r>
              <a:rPr lang="en" sz="1300"/>
              <a:t>Neurons: 9, not including inputs</a:t>
            </a:r>
            <a:endParaRPr sz="1300"/>
          </a:p>
          <a:p>
            <a:pPr marL="457200" lvl="0" indent="-311150" algn="l" rtl="0">
              <a:lnSpc>
                <a:spcPct val="115000"/>
              </a:lnSpc>
              <a:spcBef>
                <a:spcPts val="0"/>
              </a:spcBef>
              <a:spcAft>
                <a:spcPts val="0"/>
              </a:spcAft>
              <a:buSzPts val="1300"/>
              <a:buChar char="●"/>
            </a:pPr>
            <a:r>
              <a:rPr lang="en" sz="1300"/>
              <a:t>[3 x 4] + [4 x 4] + [4 x 1] = 12 + 16 + 4 = 32 weights and 4 + 4 + 1 = 9 biases, for a total of 41 learnable parameters.</a:t>
            </a:r>
            <a:endParaRPr sz="1300"/>
          </a:p>
          <a:p>
            <a:pPr marL="457200" lvl="0" indent="-311150" algn="l" rtl="0">
              <a:lnSpc>
                <a:spcPct val="115000"/>
              </a:lnSpc>
              <a:spcBef>
                <a:spcPts val="0"/>
              </a:spcBef>
              <a:spcAft>
                <a:spcPts val="0"/>
              </a:spcAft>
              <a:buSzPts val="1300"/>
              <a:buChar char="●"/>
            </a:pPr>
            <a:r>
              <a:rPr lang="en" sz="1300"/>
              <a:t>The 3 sets of arrows all represent an n*k matrix, where n is the number of neurons in the left layer and k is the number of neurons in the right layer.</a:t>
            </a:r>
            <a:endParaRPr sz="1300"/>
          </a:p>
        </p:txBody>
      </p:sp>
      <p:sp>
        <p:nvSpPr>
          <p:cNvPr id="186" name="Google Shape;186;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pic>
        <p:nvPicPr>
          <p:cNvPr id="187" name="Google Shape;187;p24"/>
          <p:cNvPicPr preferRelativeResize="0"/>
          <p:nvPr/>
        </p:nvPicPr>
        <p:blipFill>
          <a:blip r:embed="rId3">
            <a:alphaModFix/>
          </a:blip>
          <a:stretch>
            <a:fillRect/>
          </a:stretch>
        </p:blipFill>
        <p:spPr>
          <a:xfrm>
            <a:off x="6547150" y="300625"/>
            <a:ext cx="2474000" cy="1248325"/>
          </a:xfrm>
          <a:prstGeom prst="rect">
            <a:avLst/>
          </a:prstGeom>
          <a:noFill/>
          <a:ln>
            <a:noFill/>
          </a:ln>
        </p:spPr>
      </p:pic>
      <p:pic>
        <p:nvPicPr>
          <p:cNvPr id="188" name="Google Shape;188;p24"/>
          <p:cNvPicPr preferRelativeResize="0"/>
          <p:nvPr/>
        </p:nvPicPr>
        <p:blipFill>
          <a:blip r:embed="rId4">
            <a:alphaModFix/>
          </a:blip>
          <a:stretch>
            <a:fillRect/>
          </a:stretch>
        </p:blipFill>
        <p:spPr>
          <a:xfrm>
            <a:off x="6059325" y="2817925"/>
            <a:ext cx="3114399" cy="1896000"/>
          </a:xfrm>
          <a:prstGeom prst="rect">
            <a:avLst/>
          </a:prstGeom>
          <a:noFill/>
          <a:ln>
            <a:noFill/>
          </a:ln>
        </p:spPr>
      </p:pic>
      <p:pic>
        <p:nvPicPr>
          <p:cNvPr id="189" name="Google Shape;189;p24"/>
          <p:cNvPicPr preferRelativeResize="0"/>
          <p:nvPr/>
        </p:nvPicPr>
        <p:blipFill>
          <a:blip r:embed="rId5">
            <a:alphaModFix/>
          </a:blip>
          <a:stretch>
            <a:fillRect/>
          </a:stretch>
        </p:blipFill>
        <p:spPr>
          <a:xfrm>
            <a:off x="107175" y="2044850"/>
            <a:ext cx="5884152" cy="2876775"/>
          </a:xfrm>
          <a:prstGeom prst="rect">
            <a:avLst/>
          </a:prstGeom>
          <a:noFill/>
          <a:ln>
            <a:noFill/>
          </a:ln>
        </p:spPr>
      </p:pic>
      <p:pic>
        <p:nvPicPr>
          <p:cNvPr id="190" name="Google Shape;190;p24"/>
          <p:cNvPicPr preferRelativeResize="0"/>
          <p:nvPr/>
        </p:nvPicPr>
        <p:blipFill>
          <a:blip r:embed="rId6">
            <a:alphaModFix/>
          </a:blip>
          <a:stretch>
            <a:fillRect/>
          </a:stretch>
        </p:blipFill>
        <p:spPr>
          <a:xfrm>
            <a:off x="-4" y="5002129"/>
            <a:ext cx="153523" cy="144673"/>
          </a:xfrm>
          <a:prstGeom prst="rect">
            <a:avLst/>
          </a:prstGeom>
          <a:noFill/>
          <a:ln>
            <a:noFill/>
          </a:ln>
        </p:spPr>
      </p:pic>
      <p:sp>
        <p:nvSpPr>
          <p:cNvPr id="2" name="TextBox 1">
            <a:extLst>
              <a:ext uri="{FF2B5EF4-FFF2-40B4-BE49-F238E27FC236}">
                <a16:creationId xmlns:a16="http://schemas.microsoft.com/office/drawing/2014/main" id="{47493F02-897B-5EE5-18F9-618BB5BE53DC}"/>
              </a:ext>
            </a:extLst>
          </p:cNvPr>
          <p:cNvSpPr txBox="1"/>
          <p:nvPr/>
        </p:nvSpPr>
        <p:spPr>
          <a:xfrm>
            <a:off x="7997302" y="5002129"/>
            <a:ext cx="1205779" cy="184666"/>
          </a:xfrm>
          <a:prstGeom prst="rect">
            <a:avLst/>
          </a:prstGeom>
          <a:noFill/>
        </p:spPr>
        <p:txBody>
          <a:bodyPr wrap="none" rtlCol="0">
            <a:spAutoFit/>
          </a:bodyPr>
          <a:lstStyle/>
          <a:p>
            <a:r>
              <a:rPr lang="en-US" sz="600" i="1" dirty="0"/>
              <a:t>Deep Learning Fundamentals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1000"/>
                                        <p:tgtEl>
                                          <p:spTgt spid="185"/>
                                        </p:tgtEl>
                                      </p:cBhvr>
                                    </p:animEffect>
                                  </p:childTnLst>
                                </p:cTn>
                              </p:par>
                              <p:par>
                                <p:cTn id="8" presetID="10" presetClass="entr" presetSubtype="0" fill="hold" nodeType="withEffect">
                                  <p:stCondLst>
                                    <p:cond delay="0"/>
                                  </p:stCondLst>
                                  <p:childTnLst>
                                    <p:set>
                                      <p:cBhvr>
                                        <p:cTn id="9" dur="1" fill="hold">
                                          <p:stCondLst>
                                            <p:cond delay="0"/>
                                          </p:stCondLst>
                                        </p:cTn>
                                        <p:tgtEl>
                                          <p:spTgt spid="186"/>
                                        </p:tgtEl>
                                        <p:attrNameLst>
                                          <p:attrName>style.visibility</p:attrName>
                                        </p:attrNameLst>
                                      </p:cBhvr>
                                      <p:to>
                                        <p:strVal val="visible"/>
                                      </p:to>
                                    </p:set>
                                    <p:animEffect transition="in" filter="fade">
                                      <p:cBhvr>
                                        <p:cTn id="10" dur="1000"/>
                                        <p:tgtEl>
                                          <p:spTgt spid="186"/>
                                        </p:tgtEl>
                                      </p:cBhvr>
                                    </p:animEffect>
                                  </p:childTnLst>
                                </p:cTn>
                              </p:par>
                              <p:par>
                                <p:cTn id="11" presetID="10" presetClass="entr" presetSubtype="0" fill="hold" nodeType="withEffect">
                                  <p:stCondLst>
                                    <p:cond delay="0"/>
                                  </p:stCondLst>
                                  <p:childTnLst>
                                    <p:set>
                                      <p:cBhvr>
                                        <p:cTn id="12" dur="1" fill="hold">
                                          <p:stCondLst>
                                            <p:cond delay="0"/>
                                          </p:stCondLst>
                                        </p:cTn>
                                        <p:tgtEl>
                                          <p:spTgt spid="188"/>
                                        </p:tgtEl>
                                        <p:attrNameLst>
                                          <p:attrName>style.visibility</p:attrName>
                                        </p:attrNameLst>
                                      </p:cBhvr>
                                      <p:to>
                                        <p:strVal val="visible"/>
                                      </p:to>
                                    </p:set>
                                    <p:animEffect transition="in" filter="fade">
                                      <p:cBhvr>
                                        <p:cTn id="13" dur="1000"/>
                                        <p:tgtEl>
                                          <p:spTgt spid="188"/>
                                        </p:tgtEl>
                                      </p:cBhvr>
                                    </p:animEffect>
                                  </p:childTnLst>
                                </p:cTn>
                              </p:par>
                              <p:par>
                                <p:cTn id="14" presetID="10" presetClass="entr" presetSubtype="0" fill="hold" nodeType="withEffect">
                                  <p:stCondLst>
                                    <p:cond delay="0"/>
                                  </p:stCondLst>
                                  <p:childTnLst>
                                    <p:set>
                                      <p:cBhvr>
                                        <p:cTn id="15" dur="1" fill="hold">
                                          <p:stCondLst>
                                            <p:cond delay="0"/>
                                          </p:stCondLst>
                                        </p:cTn>
                                        <p:tgtEl>
                                          <p:spTgt spid="189"/>
                                        </p:tgtEl>
                                        <p:attrNameLst>
                                          <p:attrName>style.visibility</p:attrName>
                                        </p:attrNameLst>
                                      </p:cBhvr>
                                      <p:to>
                                        <p:strVal val="visible"/>
                                      </p:to>
                                    </p:set>
                                    <p:animEffect transition="in" filter="fade">
                                      <p:cBhvr>
                                        <p:cTn id="16" dur="10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5"/>
          <p:cNvSpPr txBox="1"/>
          <p:nvPr/>
        </p:nvSpPr>
        <p:spPr>
          <a:xfrm>
            <a:off x="-56613" y="-115297"/>
            <a:ext cx="8997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u="sng"/>
              <a:t>What is the output depth, padding, stride, and filter size of a conv layer?</a:t>
            </a:r>
            <a:endParaRPr sz="1200" b="1" u="sng"/>
          </a:p>
        </p:txBody>
      </p:sp>
      <p:sp>
        <p:nvSpPr>
          <p:cNvPr id="196" name="Google Shape;196;p25"/>
          <p:cNvSpPr txBox="1"/>
          <p:nvPr/>
        </p:nvSpPr>
        <p:spPr>
          <a:xfrm>
            <a:off x="3" y="492935"/>
            <a:ext cx="8765100" cy="15222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SzPts val="1100"/>
              <a:buChar char="●"/>
            </a:pPr>
            <a:r>
              <a:rPr lang="en" sz="1100" b="1"/>
              <a:t>Output depth</a:t>
            </a:r>
            <a:r>
              <a:rPr lang="en" sz="1100"/>
              <a:t> (O): equal to the number of filters used in the convolutional layer.</a:t>
            </a:r>
            <a:endParaRPr sz="1100"/>
          </a:p>
          <a:p>
            <a:pPr marL="457200" lvl="0" indent="-298450" algn="l" rtl="0">
              <a:lnSpc>
                <a:spcPct val="115000"/>
              </a:lnSpc>
              <a:spcBef>
                <a:spcPts val="0"/>
              </a:spcBef>
              <a:spcAft>
                <a:spcPts val="0"/>
              </a:spcAft>
              <a:buSzPts val="1100"/>
              <a:buChar char="●"/>
            </a:pPr>
            <a:r>
              <a:rPr lang="en" sz="1100" b="1"/>
              <a:t>Padding </a:t>
            </a:r>
            <a:r>
              <a:rPr lang="en" sz="1100"/>
              <a:t>(P): The amount of zero padding before convolutions, which can help maintain the spatial size of the input/output volumes.</a:t>
            </a:r>
            <a:endParaRPr sz="1100"/>
          </a:p>
          <a:p>
            <a:pPr marL="457200" lvl="0" indent="-298450" algn="l" rtl="0">
              <a:lnSpc>
                <a:spcPct val="115000"/>
              </a:lnSpc>
              <a:spcBef>
                <a:spcPts val="0"/>
              </a:spcBef>
              <a:spcAft>
                <a:spcPts val="0"/>
              </a:spcAft>
              <a:buSzPts val="1100"/>
              <a:buChar char="●"/>
            </a:pPr>
            <a:r>
              <a:rPr lang="en" sz="1100" b="1"/>
              <a:t>Stride </a:t>
            </a:r>
            <a:r>
              <a:rPr lang="en" sz="1100"/>
              <a:t>(S): The number of positions we move as we slide the filter around. For example, if this is 2, then the output volume is halved spatially (given sufficient padding)</a:t>
            </a:r>
            <a:endParaRPr sz="1100"/>
          </a:p>
          <a:p>
            <a:pPr marL="457200" lvl="0" indent="-298450" algn="l" rtl="0">
              <a:lnSpc>
                <a:spcPct val="115000"/>
              </a:lnSpc>
              <a:spcBef>
                <a:spcPts val="0"/>
              </a:spcBef>
              <a:spcAft>
                <a:spcPts val="0"/>
              </a:spcAft>
              <a:buSzPts val="1100"/>
              <a:buChar char="●"/>
            </a:pPr>
            <a:r>
              <a:rPr lang="en" sz="1100" b="1"/>
              <a:t>Filter Size</a:t>
            </a:r>
            <a:r>
              <a:rPr lang="en" sz="1100"/>
              <a:t> (F): Determines how large the receptive field is</a:t>
            </a:r>
            <a:endParaRPr sz="1100"/>
          </a:p>
          <a:p>
            <a:pPr marL="914400" lvl="1" indent="-298450" algn="l" rtl="0">
              <a:lnSpc>
                <a:spcPct val="115000"/>
              </a:lnSpc>
              <a:spcBef>
                <a:spcPts val="0"/>
              </a:spcBef>
              <a:spcAft>
                <a:spcPts val="0"/>
              </a:spcAft>
              <a:buSzPts val="1100"/>
              <a:buChar char="○"/>
            </a:pPr>
            <a:r>
              <a:rPr lang="en" sz="1100"/>
              <a:t>Also called the </a:t>
            </a:r>
            <a:r>
              <a:rPr lang="en" sz="1100" b="1"/>
              <a:t>kernel size</a:t>
            </a:r>
            <a:endParaRPr sz="1100">
              <a:solidFill>
                <a:schemeClr val="dk1"/>
              </a:solidFill>
            </a:endParaRPr>
          </a:p>
        </p:txBody>
      </p:sp>
      <p:sp>
        <p:nvSpPr>
          <p:cNvPr id="197" name="Google Shape;197;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pic>
        <p:nvPicPr>
          <p:cNvPr id="198" name="Google Shape;198;p25"/>
          <p:cNvPicPr preferRelativeResize="0"/>
          <p:nvPr/>
        </p:nvPicPr>
        <p:blipFill>
          <a:blip r:embed="rId3">
            <a:alphaModFix/>
          </a:blip>
          <a:stretch>
            <a:fillRect/>
          </a:stretch>
        </p:blipFill>
        <p:spPr>
          <a:xfrm>
            <a:off x="152400" y="3291879"/>
            <a:ext cx="3796650" cy="1676000"/>
          </a:xfrm>
          <a:prstGeom prst="rect">
            <a:avLst/>
          </a:prstGeom>
          <a:noFill/>
          <a:ln>
            <a:noFill/>
          </a:ln>
        </p:spPr>
      </p:pic>
      <p:pic>
        <p:nvPicPr>
          <p:cNvPr id="199" name="Google Shape;199;p25"/>
          <p:cNvPicPr preferRelativeResize="0"/>
          <p:nvPr/>
        </p:nvPicPr>
        <p:blipFill>
          <a:blip r:embed="rId4">
            <a:alphaModFix/>
          </a:blip>
          <a:stretch>
            <a:fillRect/>
          </a:stretch>
        </p:blipFill>
        <p:spPr>
          <a:xfrm>
            <a:off x="-4" y="5002129"/>
            <a:ext cx="153523" cy="144673"/>
          </a:xfrm>
          <a:prstGeom prst="rect">
            <a:avLst/>
          </a:prstGeom>
          <a:noFill/>
          <a:ln>
            <a:noFill/>
          </a:ln>
        </p:spPr>
      </p:pic>
      <p:sp>
        <p:nvSpPr>
          <p:cNvPr id="2" name="TextBox 1">
            <a:extLst>
              <a:ext uri="{FF2B5EF4-FFF2-40B4-BE49-F238E27FC236}">
                <a16:creationId xmlns:a16="http://schemas.microsoft.com/office/drawing/2014/main" id="{D317D82B-3656-B2F5-A70C-B79D2D8A2814}"/>
              </a:ext>
            </a:extLst>
          </p:cNvPr>
          <p:cNvSpPr txBox="1"/>
          <p:nvPr/>
        </p:nvSpPr>
        <p:spPr>
          <a:xfrm>
            <a:off x="7997302" y="5002129"/>
            <a:ext cx="1205779" cy="184666"/>
          </a:xfrm>
          <a:prstGeom prst="rect">
            <a:avLst/>
          </a:prstGeom>
          <a:noFill/>
        </p:spPr>
        <p:txBody>
          <a:bodyPr wrap="none" rtlCol="0">
            <a:spAutoFit/>
          </a:bodyPr>
          <a:lstStyle/>
          <a:p>
            <a:r>
              <a:rPr lang="en-US" sz="600" i="1" dirty="0"/>
              <a:t>Deep Learning Fundamentals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1000"/>
                                        <p:tgtEl>
                                          <p:spTgt spid="196"/>
                                        </p:tgtEl>
                                      </p:cBhvr>
                                    </p:animEffect>
                                  </p:childTnLst>
                                </p:cTn>
                              </p:par>
                              <p:par>
                                <p:cTn id="8" presetID="10" presetClass="entr" presetSubtype="0" fill="hold" nodeType="withEffect">
                                  <p:stCondLst>
                                    <p:cond delay="0"/>
                                  </p:stCondLst>
                                  <p:childTnLst>
                                    <p:set>
                                      <p:cBhvr>
                                        <p:cTn id="9" dur="1" fill="hold">
                                          <p:stCondLst>
                                            <p:cond delay="0"/>
                                          </p:stCondLst>
                                        </p:cTn>
                                        <p:tgtEl>
                                          <p:spTgt spid="197"/>
                                        </p:tgtEl>
                                        <p:attrNameLst>
                                          <p:attrName>style.visibility</p:attrName>
                                        </p:attrNameLst>
                                      </p:cBhvr>
                                      <p:to>
                                        <p:strVal val="visible"/>
                                      </p:to>
                                    </p:set>
                                    <p:animEffect transition="in" filter="fade">
                                      <p:cBhvr>
                                        <p:cTn id="10" dur="1000"/>
                                        <p:tgtEl>
                                          <p:spTgt spid="197"/>
                                        </p:tgtEl>
                                      </p:cBhvr>
                                    </p:animEffect>
                                  </p:childTnLst>
                                </p:cTn>
                              </p:par>
                              <p:par>
                                <p:cTn id="11" presetID="10" presetClass="entr" presetSubtype="0" fill="hold"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fade">
                                      <p:cBhvr>
                                        <p:cTn id="13" dur="10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6"/>
          <p:cNvSpPr txBox="1"/>
          <p:nvPr/>
        </p:nvSpPr>
        <p:spPr>
          <a:xfrm>
            <a:off x="-56613" y="-115297"/>
            <a:ext cx="8997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b="1" u="sng">
                <a:solidFill>
                  <a:schemeClr val="dk1"/>
                </a:solidFill>
              </a:rPr>
              <a:t>What makes convnets translationally invariant? What is the “receptive field”? </a:t>
            </a:r>
            <a:endParaRPr sz="1200" b="1" u="sng">
              <a:solidFill>
                <a:schemeClr val="dk1"/>
              </a:solidFill>
            </a:endParaRPr>
          </a:p>
          <a:p>
            <a:pPr marL="0" lvl="0" indent="0" algn="l" rtl="0">
              <a:spcBef>
                <a:spcPts val="0"/>
              </a:spcBef>
              <a:spcAft>
                <a:spcPts val="0"/>
              </a:spcAft>
              <a:buNone/>
            </a:pPr>
            <a:endParaRPr sz="1200" b="1" u="sng"/>
          </a:p>
        </p:txBody>
      </p:sp>
      <p:sp>
        <p:nvSpPr>
          <p:cNvPr id="205" name="Google Shape;205;p26"/>
          <p:cNvSpPr txBox="1"/>
          <p:nvPr/>
        </p:nvSpPr>
        <p:spPr>
          <a:xfrm>
            <a:off x="3" y="492935"/>
            <a:ext cx="8765100" cy="3540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SzPts val="1100"/>
              <a:buChar char="●"/>
            </a:pPr>
            <a:r>
              <a:rPr lang="en" sz="1100">
                <a:solidFill>
                  <a:schemeClr val="dk1"/>
                </a:solidFill>
              </a:rPr>
              <a:t>Translational invariance occurs because each filter learns parameters which are the same spatially, and slid across the image.</a:t>
            </a:r>
            <a:endParaRPr sz="1100">
              <a:solidFill>
                <a:schemeClr val="dk1"/>
              </a:solidFill>
            </a:endParaRPr>
          </a:p>
        </p:txBody>
      </p:sp>
      <p:sp>
        <p:nvSpPr>
          <p:cNvPr id="206" name="Google Shape;206;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grpSp>
        <p:nvGrpSpPr>
          <p:cNvPr id="207" name="Google Shape;207;p26"/>
          <p:cNvGrpSpPr/>
          <p:nvPr/>
        </p:nvGrpSpPr>
        <p:grpSpPr>
          <a:xfrm>
            <a:off x="341275" y="1753950"/>
            <a:ext cx="7725600" cy="2274300"/>
            <a:chOff x="268150" y="2816775"/>
            <a:chExt cx="7725600" cy="2274300"/>
          </a:xfrm>
        </p:grpSpPr>
        <p:pic>
          <p:nvPicPr>
            <p:cNvPr id="208" name="Google Shape;208;p26"/>
            <p:cNvPicPr preferRelativeResize="0"/>
            <p:nvPr/>
          </p:nvPicPr>
          <p:blipFill>
            <a:blip r:embed="rId3">
              <a:alphaModFix/>
            </a:blip>
            <a:stretch>
              <a:fillRect/>
            </a:stretch>
          </p:blipFill>
          <p:spPr>
            <a:xfrm>
              <a:off x="300400" y="2927701"/>
              <a:ext cx="7455549" cy="1969400"/>
            </a:xfrm>
            <a:prstGeom prst="rect">
              <a:avLst/>
            </a:prstGeom>
            <a:noFill/>
            <a:ln>
              <a:noFill/>
            </a:ln>
          </p:spPr>
        </p:pic>
        <p:pic>
          <p:nvPicPr>
            <p:cNvPr id="209" name="Google Shape;209;p26"/>
            <p:cNvPicPr preferRelativeResize="0"/>
            <p:nvPr/>
          </p:nvPicPr>
          <p:blipFill>
            <a:blip r:embed="rId4">
              <a:alphaModFix/>
            </a:blip>
            <a:stretch>
              <a:fillRect/>
            </a:stretch>
          </p:blipFill>
          <p:spPr>
            <a:xfrm>
              <a:off x="5362250" y="3464945"/>
              <a:ext cx="2547501" cy="1157951"/>
            </a:xfrm>
            <a:prstGeom prst="rect">
              <a:avLst/>
            </a:prstGeom>
            <a:noFill/>
            <a:ln>
              <a:noFill/>
            </a:ln>
          </p:spPr>
        </p:pic>
        <p:sp>
          <p:nvSpPr>
            <p:cNvPr id="210" name="Google Shape;210;p26"/>
            <p:cNvSpPr/>
            <p:nvPr/>
          </p:nvSpPr>
          <p:spPr>
            <a:xfrm>
              <a:off x="268150" y="2816775"/>
              <a:ext cx="7725600" cy="2274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 name="Google Shape;211;p26"/>
          <p:cNvPicPr preferRelativeResize="0"/>
          <p:nvPr/>
        </p:nvPicPr>
        <p:blipFill>
          <a:blip r:embed="rId5">
            <a:alphaModFix/>
          </a:blip>
          <a:stretch>
            <a:fillRect/>
          </a:stretch>
        </p:blipFill>
        <p:spPr>
          <a:xfrm>
            <a:off x="-4" y="5002129"/>
            <a:ext cx="153523" cy="144673"/>
          </a:xfrm>
          <a:prstGeom prst="rect">
            <a:avLst/>
          </a:prstGeom>
          <a:noFill/>
          <a:ln>
            <a:noFill/>
          </a:ln>
        </p:spPr>
      </p:pic>
      <p:sp>
        <p:nvSpPr>
          <p:cNvPr id="2" name="TextBox 1">
            <a:extLst>
              <a:ext uri="{FF2B5EF4-FFF2-40B4-BE49-F238E27FC236}">
                <a16:creationId xmlns:a16="http://schemas.microsoft.com/office/drawing/2014/main" id="{D0414FBD-2885-556F-2DC6-A020EFD91D91}"/>
              </a:ext>
            </a:extLst>
          </p:cNvPr>
          <p:cNvSpPr txBox="1"/>
          <p:nvPr/>
        </p:nvSpPr>
        <p:spPr>
          <a:xfrm>
            <a:off x="7997302" y="5002129"/>
            <a:ext cx="1205779" cy="184666"/>
          </a:xfrm>
          <a:prstGeom prst="rect">
            <a:avLst/>
          </a:prstGeom>
          <a:noFill/>
        </p:spPr>
        <p:txBody>
          <a:bodyPr wrap="none" rtlCol="0">
            <a:spAutoFit/>
          </a:bodyPr>
          <a:lstStyle/>
          <a:p>
            <a:r>
              <a:rPr lang="en-US" sz="600" i="1" dirty="0"/>
              <a:t>Deep Learning Fundamentals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fade">
                                      <p:cBhvr>
                                        <p:cTn id="7" dur="1000"/>
                                        <p:tgtEl>
                                          <p:spTgt spid="205"/>
                                        </p:tgtEl>
                                      </p:cBhvr>
                                    </p:animEffect>
                                  </p:childTnLst>
                                </p:cTn>
                              </p:par>
                              <p:par>
                                <p:cTn id="8" presetID="10" presetClass="entr" presetSubtype="0" fill="hold" nodeType="withEffect">
                                  <p:stCondLst>
                                    <p:cond delay="0"/>
                                  </p:stCondLst>
                                  <p:childTnLst>
                                    <p:set>
                                      <p:cBhvr>
                                        <p:cTn id="9" dur="1" fill="hold">
                                          <p:stCondLst>
                                            <p:cond delay="0"/>
                                          </p:stCondLst>
                                        </p:cTn>
                                        <p:tgtEl>
                                          <p:spTgt spid="206"/>
                                        </p:tgtEl>
                                        <p:attrNameLst>
                                          <p:attrName>style.visibility</p:attrName>
                                        </p:attrNameLst>
                                      </p:cBhvr>
                                      <p:to>
                                        <p:strVal val="visible"/>
                                      </p:to>
                                    </p:set>
                                    <p:animEffect transition="in" filter="fade">
                                      <p:cBhvr>
                                        <p:cTn id="10" dur="1000"/>
                                        <p:tgtEl>
                                          <p:spTgt spid="206"/>
                                        </p:tgtEl>
                                      </p:cBhvr>
                                    </p:animEffect>
                                  </p:childTnLst>
                                </p:cTn>
                              </p:par>
                              <p:par>
                                <p:cTn id="11" presetID="10" presetClass="entr" presetSubtype="0" fill="hold" nodeType="withEffect">
                                  <p:stCondLst>
                                    <p:cond delay="0"/>
                                  </p:stCondLst>
                                  <p:childTnLst>
                                    <p:set>
                                      <p:cBhvr>
                                        <p:cTn id="12" dur="1" fill="hold">
                                          <p:stCondLst>
                                            <p:cond delay="0"/>
                                          </p:stCondLst>
                                        </p:cTn>
                                        <p:tgtEl>
                                          <p:spTgt spid="207"/>
                                        </p:tgtEl>
                                        <p:attrNameLst>
                                          <p:attrName>style.visibility</p:attrName>
                                        </p:attrNameLst>
                                      </p:cBhvr>
                                      <p:to>
                                        <p:strVal val="visible"/>
                                      </p:to>
                                    </p:set>
                                    <p:animEffect transition="in" filter="fade">
                                      <p:cBhvr>
                                        <p:cTn id="13" dur="10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215"/>
        <p:cNvGrpSpPr/>
        <p:nvPr/>
      </p:nvGrpSpPr>
      <p:grpSpPr>
        <a:xfrm>
          <a:off x="0" y="0"/>
          <a:ext cx="0" cy="0"/>
          <a:chOff x="0" y="0"/>
          <a:chExt cx="0" cy="0"/>
        </a:xfrm>
      </p:grpSpPr>
      <p:pic>
        <p:nvPicPr>
          <p:cNvPr id="216" name="Google Shape;216;p27"/>
          <p:cNvPicPr preferRelativeResize="0"/>
          <p:nvPr/>
        </p:nvPicPr>
        <p:blipFill rotWithShape="1">
          <a:blip r:embed="rId3">
            <a:alphaModFix/>
          </a:blip>
          <a:srcRect t="12878" b="5093"/>
          <a:stretch/>
        </p:blipFill>
        <p:spPr>
          <a:xfrm>
            <a:off x="138975" y="1787100"/>
            <a:ext cx="7274124" cy="3356400"/>
          </a:xfrm>
          <a:prstGeom prst="rect">
            <a:avLst/>
          </a:prstGeom>
          <a:noFill/>
          <a:ln>
            <a:noFill/>
          </a:ln>
        </p:spPr>
      </p:pic>
      <p:grpSp>
        <p:nvGrpSpPr>
          <p:cNvPr id="217" name="Google Shape;217;p27"/>
          <p:cNvGrpSpPr/>
          <p:nvPr/>
        </p:nvGrpSpPr>
        <p:grpSpPr>
          <a:xfrm>
            <a:off x="1440725" y="2571750"/>
            <a:ext cx="5972375" cy="1757925"/>
            <a:chOff x="1440725" y="2571750"/>
            <a:chExt cx="5972375" cy="1757925"/>
          </a:xfrm>
        </p:grpSpPr>
        <p:sp>
          <p:nvSpPr>
            <p:cNvPr id="218" name="Google Shape;218;p27"/>
            <p:cNvSpPr/>
            <p:nvPr/>
          </p:nvSpPr>
          <p:spPr>
            <a:xfrm>
              <a:off x="6688000" y="2571750"/>
              <a:ext cx="725100" cy="295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a:off x="5290475" y="2622425"/>
              <a:ext cx="477600" cy="295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4080713" y="2622425"/>
              <a:ext cx="477600" cy="295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2870950" y="2695700"/>
              <a:ext cx="477600" cy="295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1440725" y="2695700"/>
              <a:ext cx="548700" cy="295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4110625" y="4106775"/>
              <a:ext cx="477600" cy="22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1511825" y="4033075"/>
              <a:ext cx="477600" cy="22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2811225" y="4106775"/>
              <a:ext cx="477600" cy="22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27"/>
          <p:cNvSpPr txBox="1"/>
          <p:nvPr/>
        </p:nvSpPr>
        <p:spPr>
          <a:xfrm>
            <a:off x="-56613" y="-115297"/>
            <a:ext cx="8997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u="sng"/>
              <a:t>How do you calculate output volume size of a conv layer given input size W, padding P, stride S, filter (kernel) size F, and O filters? How do you maintain the spatial size for filter sizes 3 and 5?</a:t>
            </a:r>
            <a:endParaRPr sz="1200" b="1" u="sng"/>
          </a:p>
          <a:p>
            <a:pPr marL="0" lvl="0" indent="0" algn="l" rtl="0">
              <a:spcBef>
                <a:spcPts val="0"/>
              </a:spcBef>
              <a:spcAft>
                <a:spcPts val="0"/>
              </a:spcAft>
              <a:buNone/>
            </a:pPr>
            <a:r>
              <a:rPr lang="en" sz="1200" b="1" u="sng"/>
              <a:t>What about a pooling layer of input size W, filter size F and stride S?</a:t>
            </a:r>
            <a:endParaRPr sz="1200" b="1" u="sng"/>
          </a:p>
        </p:txBody>
      </p:sp>
      <p:sp>
        <p:nvSpPr>
          <p:cNvPr id="227" name="Google Shape;227;p27"/>
          <p:cNvSpPr txBox="1"/>
          <p:nvPr/>
        </p:nvSpPr>
        <p:spPr>
          <a:xfrm>
            <a:off x="3" y="662585"/>
            <a:ext cx="8765100" cy="11328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000"/>
              </a:spcBef>
              <a:spcAft>
                <a:spcPts val="0"/>
              </a:spcAft>
              <a:buSzPts val="1100"/>
              <a:buChar char="●"/>
            </a:pPr>
            <a:r>
              <a:rPr lang="en" sz="1100"/>
              <a:t>Conv layer:</a:t>
            </a:r>
            <a:r>
              <a:rPr lang="en" sz="1100">
                <a:solidFill>
                  <a:schemeClr val="dk1"/>
                </a:solidFill>
              </a:rPr>
              <a:t> Output spatial size will be D = ((W+2P-F)/S) + 1; output feature map size will be O x D x D </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Pooling layer: ((W-F)/S)+1; output depth stays the same</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To maintain spatial sizes:</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For F=3, use P=1</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For F=5, use P=2</a:t>
            </a:r>
            <a:endParaRPr sz="1100">
              <a:solidFill>
                <a:schemeClr val="dk1"/>
              </a:solidFill>
            </a:endParaRPr>
          </a:p>
        </p:txBody>
      </p:sp>
      <p:sp>
        <p:nvSpPr>
          <p:cNvPr id="228" name="Google Shape;22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pic>
        <p:nvPicPr>
          <p:cNvPr id="229" name="Google Shape;229;p27"/>
          <p:cNvPicPr preferRelativeResize="0"/>
          <p:nvPr/>
        </p:nvPicPr>
        <p:blipFill>
          <a:blip r:embed="rId4">
            <a:alphaModFix/>
          </a:blip>
          <a:stretch>
            <a:fillRect/>
          </a:stretch>
        </p:blipFill>
        <p:spPr>
          <a:xfrm>
            <a:off x="-4" y="5002129"/>
            <a:ext cx="153523" cy="144673"/>
          </a:xfrm>
          <a:prstGeom prst="rect">
            <a:avLst/>
          </a:prstGeom>
          <a:noFill/>
          <a:ln>
            <a:noFill/>
          </a:ln>
        </p:spPr>
      </p:pic>
      <p:sp>
        <p:nvSpPr>
          <p:cNvPr id="2" name="TextBox 1">
            <a:extLst>
              <a:ext uri="{FF2B5EF4-FFF2-40B4-BE49-F238E27FC236}">
                <a16:creationId xmlns:a16="http://schemas.microsoft.com/office/drawing/2014/main" id="{9EFD95F4-CDD5-E0B9-F311-177D6EBC02C8}"/>
              </a:ext>
            </a:extLst>
          </p:cNvPr>
          <p:cNvSpPr txBox="1"/>
          <p:nvPr/>
        </p:nvSpPr>
        <p:spPr>
          <a:xfrm>
            <a:off x="7997302" y="5002129"/>
            <a:ext cx="1205779" cy="184666"/>
          </a:xfrm>
          <a:prstGeom prst="rect">
            <a:avLst/>
          </a:prstGeom>
          <a:noFill/>
        </p:spPr>
        <p:txBody>
          <a:bodyPr wrap="none" rtlCol="0">
            <a:spAutoFit/>
          </a:bodyPr>
          <a:lstStyle/>
          <a:p>
            <a:r>
              <a:rPr lang="en-US" sz="600" i="1" dirty="0"/>
              <a:t>Deep Learning Fundamentals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1000"/>
                                        <p:tgtEl>
                                          <p:spTgt spid="227"/>
                                        </p:tgtEl>
                                      </p:cBhvr>
                                    </p:animEffect>
                                  </p:childTnLst>
                                </p:cTn>
                              </p:par>
                              <p:par>
                                <p:cTn id="8" presetID="10" presetClass="exit" presetSubtype="0" fill="hold" nodeType="withEffect">
                                  <p:stCondLst>
                                    <p:cond delay="0"/>
                                  </p:stCondLst>
                                  <p:childTnLst>
                                    <p:animEffect transition="out" filter="fade">
                                      <p:cBhvr>
                                        <p:cTn id="9" dur="1000"/>
                                        <p:tgtEl>
                                          <p:spTgt spid="217"/>
                                        </p:tgtEl>
                                      </p:cBhvr>
                                    </p:animEffect>
                                    <p:set>
                                      <p:cBhvr>
                                        <p:cTn id="10" dur="1" fill="hold">
                                          <p:stCondLst>
                                            <p:cond delay="1000"/>
                                          </p:stCondLst>
                                        </p:cTn>
                                        <p:tgtEl>
                                          <p:spTgt spid="217"/>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228"/>
                                        </p:tgtEl>
                                        <p:attrNameLst>
                                          <p:attrName>style.visibility</p:attrName>
                                        </p:attrNameLst>
                                      </p:cBhvr>
                                      <p:to>
                                        <p:strVal val="visible"/>
                                      </p:to>
                                    </p:set>
                                    <p:animEffect transition="in" filter="fade">
                                      <p:cBhvr>
                                        <p:cTn id="13" dur="10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233"/>
        <p:cNvGrpSpPr/>
        <p:nvPr/>
      </p:nvGrpSpPr>
      <p:grpSpPr>
        <a:xfrm>
          <a:off x="0" y="0"/>
          <a:ext cx="0" cy="0"/>
          <a:chOff x="0" y="0"/>
          <a:chExt cx="0" cy="0"/>
        </a:xfrm>
      </p:grpSpPr>
      <p:sp>
        <p:nvSpPr>
          <p:cNvPr id="234" name="Google Shape;234;p28"/>
          <p:cNvSpPr txBox="1">
            <a:spLocks noGrp="1"/>
          </p:cNvSpPr>
          <p:nvPr>
            <p:ph type="title"/>
          </p:nvPr>
        </p:nvSpPr>
        <p:spPr>
          <a:xfrm>
            <a:off x="-22315" y="-111830"/>
            <a:ext cx="9144000"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120" b="1"/>
              <a:t>Explain regular, pointwise/1x1, transpose/up/de/fractionally strided, atrous/dilated, and depthwise separable convolutions.</a:t>
            </a:r>
            <a:endParaRPr sz="1120" b="1"/>
          </a:p>
        </p:txBody>
      </p:sp>
      <p:graphicFrame>
        <p:nvGraphicFramePr>
          <p:cNvPr id="235" name="Google Shape;235;p28"/>
          <p:cNvGraphicFramePr/>
          <p:nvPr>
            <p:extLst>
              <p:ext uri="{D42A27DB-BD31-4B8C-83A1-F6EECF244321}">
                <p14:modId xmlns:p14="http://schemas.microsoft.com/office/powerpoint/2010/main" val="3788823279"/>
              </p:ext>
            </p:extLst>
          </p:nvPr>
        </p:nvGraphicFramePr>
        <p:xfrm>
          <a:off x="53825" y="150425"/>
          <a:ext cx="8991125" cy="4759575"/>
        </p:xfrm>
        <a:graphic>
          <a:graphicData uri="http://schemas.openxmlformats.org/drawingml/2006/table">
            <a:tbl>
              <a:tblPr>
                <a:noFill/>
                <a:tableStyleId>{6FB20899-DC4A-49F8-9E7E-4A342A726107}</a:tableStyleId>
              </a:tblPr>
              <a:tblGrid>
                <a:gridCol w="1798225">
                  <a:extLst>
                    <a:ext uri="{9D8B030D-6E8A-4147-A177-3AD203B41FA5}">
                      <a16:colId xmlns:a16="http://schemas.microsoft.com/office/drawing/2014/main" val="20000"/>
                    </a:ext>
                  </a:extLst>
                </a:gridCol>
                <a:gridCol w="1798225">
                  <a:extLst>
                    <a:ext uri="{9D8B030D-6E8A-4147-A177-3AD203B41FA5}">
                      <a16:colId xmlns:a16="http://schemas.microsoft.com/office/drawing/2014/main" val="20001"/>
                    </a:ext>
                  </a:extLst>
                </a:gridCol>
                <a:gridCol w="1798225">
                  <a:extLst>
                    <a:ext uri="{9D8B030D-6E8A-4147-A177-3AD203B41FA5}">
                      <a16:colId xmlns:a16="http://schemas.microsoft.com/office/drawing/2014/main" val="20002"/>
                    </a:ext>
                  </a:extLst>
                </a:gridCol>
                <a:gridCol w="1798225">
                  <a:extLst>
                    <a:ext uri="{9D8B030D-6E8A-4147-A177-3AD203B41FA5}">
                      <a16:colId xmlns:a16="http://schemas.microsoft.com/office/drawing/2014/main" val="20003"/>
                    </a:ext>
                  </a:extLst>
                </a:gridCol>
                <a:gridCol w="1798225">
                  <a:extLst>
                    <a:ext uri="{9D8B030D-6E8A-4147-A177-3AD203B41FA5}">
                      <a16:colId xmlns:a16="http://schemas.microsoft.com/office/drawing/2014/main" val="20004"/>
                    </a:ext>
                  </a:extLst>
                </a:gridCol>
              </a:tblGrid>
              <a:tr h="4759575">
                <a:tc>
                  <a:txBody>
                    <a:bodyPr/>
                    <a:lstStyle/>
                    <a:p>
                      <a:pPr marL="0" lvl="0" indent="0" algn="ctr" rtl="0">
                        <a:spcBef>
                          <a:spcPts val="0"/>
                        </a:spcBef>
                        <a:spcAft>
                          <a:spcPts val="0"/>
                        </a:spcAft>
                        <a:buNone/>
                      </a:pPr>
                      <a:r>
                        <a:rPr lang="en" sz="1100" b="1"/>
                        <a:t>Regular Convolutions</a:t>
                      </a:r>
                      <a:endParaRPr sz="1100" b="1"/>
                    </a:p>
                    <a:p>
                      <a:pPr marL="0" lvl="0" indent="0" algn="l" rtl="0">
                        <a:spcBef>
                          <a:spcPts val="0"/>
                        </a:spcBef>
                        <a:spcAft>
                          <a:spcPts val="0"/>
                        </a:spcAft>
                        <a:buNone/>
                      </a:pPr>
                      <a:endParaRPr sz="1100"/>
                    </a:p>
                    <a:p>
                      <a:pPr marL="171450" lvl="0" indent="-127000" algn="l" rtl="0">
                        <a:spcBef>
                          <a:spcPts val="0"/>
                        </a:spcBef>
                        <a:spcAft>
                          <a:spcPts val="0"/>
                        </a:spcAft>
                        <a:buSzPts val="1100"/>
                        <a:buChar char="●"/>
                      </a:pPr>
                      <a:r>
                        <a:rPr lang="en" sz="1100"/>
                        <a:t>Example of a kernel/filter: n x n x c, where c is input feature map’s channel size</a:t>
                      </a:r>
                      <a:endParaRPr sz="1100"/>
                    </a:p>
                    <a:p>
                      <a:pPr marL="171450" lvl="0" indent="-127000" algn="l" rtl="0">
                        <a:spcBef>
                          <a:spcPts val="0"/>
                        </a:spcBef>
                        <a:spcAft>
                          <a:spcPts val="0"/>
                        </a:spcAft>
                        <a:buSzPts val="1100"/>
                        <a:buChar char="●"/>
                      </a:pPr>
                      <a:r>
                        <a:rPr lang="en" sz="1100"/>
                        <a:t>Dot products are computed, sliding across input feature map</a:t>
                      </a:r>
                      <a:endParaRPr sz="1100"/>
                    </a:p>
                    <a:p>
                      <a:pPr marL="171450" lvl="0" indent="-127000" algn="l" rtl="0">
                        <a:spcBef>
                          <a:spcPts val="0"/>
                        </a:spcBef>
                        <a:spcAft>
                          <a:spcPts val="0"/>
                        </a:spcAft>
                        <a:buSzPts val="1100"/>
                        <a:buChar char="●"/>
                      </a:pPr>
                      <a:r>
                        <a:rPr lang="en" sz="1100"/>
                        <a:t>Each filter outputs 1 channel. For example, if we want our output to have 256 channels, we need 256 filters </a:t>
                      </a:r>
                      <a:endParaRPr sz="1100"/>
                    </a:p>
                  </a:txBody>
                  <a:tcPr marL="9125" marR="9125" marT="9125" marB="91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b="1"/>
                        <a:t>1x1 Convolutions</a:t>
                      </a:r>
                      <a:endParaRPr sz="1100" b="1"/>
                    </a:p>
                    <a:p>
                      <a:pPr marL="0" lvl="0" indent="0" algn="l" rtl="0">
                        <a:spcBef>
                          <a:spcPts val="0"/>
                        </a:spcBef>
                        <a:spcAft>
                          <a:spcPts val="0"/>
                        </a:spcAft>
                        <a:buNone/>
                      </a:pPr>
                      <a:endParaRPr sz="1100"/>
                    </a:p>
                    <a:p>
                      <a:pPr marL="285750" lvl="0" indent="-184150" algn="l" rtl="0">
                        <a:spcBef>
                          <a:spcPts val="0"/>
                        </a:spcBef>
                        <a:spcAft>
                          <a:spcPts val="0"/>
                        </a:spcAft>
                        <a:buSzPts val="1100"/>
                        <a:buChar char="●"/>
                      </a:pPr>
                      <a:r>
                        <a:rPr lang="en" sz="1100"/>
                        <a:t>Same as regular conv, but 1 x 1 x c filters. This keeps the spatial dimensions, but changes the channels</a:t>
                      </a:r>
                      <a:endParaRPr sz="1100"/>
                    </a:p>
                    <a:p>
                      <a:pPr marL="285750" lvl="0" indent="-184150" algn="l" rtl="0">
                        <a:spcBef>
                          <a:spcPts val="0"/>
                        </a:spcBef>
                        <a:spcAft>
                          <a:spcPts val="0"/>
                        </a:spcAft>
                        <a:buSzPts val="1100"/>
                        <a:buChar char="●"/>
                      </a:pPr>
                      <a:r>
                        <a:rPr lang="en" sz="1100"/>
                        <a:t>Useful for dim. reduction, and introducing nonlinearities</a:t>
                      </a:r>
                      <a:endParaRPr sz="1100"/>
                    </a:p>
                    <a:p>
                      <a:pPr marL="285750" lvl="0" indent="-184150" algn="l" rtl="0">
                        <a:spcBef>
                          <a:spcPts val="0"/>
                        </a:spcBef>
                        <a:spcAft>
                          <a:spcPts val="0"/>
                        </a:spcAft>
                        <a:buSzPts val="1100"/>
                        <a:buChar char="●"/>
                      </a:pPr>
                      <a:r>
                        <a:rPr lang="en" sz="1100"/>
                        <a:t>Output array from each filter after convolving with input can be thought of as a weighted sum of the input feature map’s channels</a:t>
                      </a:r>
                      <a:endParaRPr sz="1100"/>
                    </a:p>
                  </a:txBody>
                  <a:tcPr marL="9125" marR="9125" marT="9125" marB="91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b="1"/>
                        <a:t>De/Up/Transpose/fractionally strided Conv.</a:t>
                      </a:r>
                      <a:endParaRPr sz="800"/>
                    </a:p>
                    <a:p>
                      <a:pPr marL="285750" lvl="0" indent="-184150" algn="l" rtl="0">
                        <a:spcBef>
                          <a:spcPts val="0"/>
                        </a:spcBef>
                        <a:spcAft>
                          <a:spcPts val="0"/>
                        </a:spcAft>
                        <a:buSzPts val="1100"/>
                        <a:buChar char="●"/>
                      </a:pPr>
                      <a:r>
                        <a:rPr lang="en" sz="1100"/>
                        <a:t>Instead of sliding kernel over input &amp; dot prod, input gives weight for filter and we sum where we overlap.</a:t>
                      </a:r>
                      <a:endParaRPr sz="1100"/>
                    </a:p>
                  </a:txBody>
                  <a:tcPr marL="9125" marR="9125" marT="9125" marB="91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b="1"/>
                        <a:t>Atrous/Dilated Conv.</a:t>
                      </a:r>
                      <a:endParaRPr sz="1100" b="1"/>
                    </a:p>
                    <a:p>
                      <a:pPr marL="0" lvl="0" indent="0" algn="l" rtl="0">
                        <a:spcBef>
                          <a:spcPts val="0"/>
                        </a:spcBef>
                        <a:spcAft>
                          <a:spcPts val="0"/>
                        </a:spcAft>
                        <a:buNone/>
                      </a:pPr>
                      <a:endParaRPr sz="1100"/>
                    </a:p>
                    <a:p>
                      <a:pPr marL="171450" lvl="0" indent="-127000" algn="l" rtl="0">
                        <a:spcBef>
                          <a:spcPts val="0"/>
                        </a:spcBef>
                        <a:spcAft>
                          <a:spcPts val="0"/>
                        </a:spcAft>
                        <a:buSzPts val="1100"/>
                        <a:buChar char="●"/>
                      </a:pPr>
                      <a:r>
                        <a:rPr lang="en" sz="1100"/>
                        <a:t>Adds gaps in the filter when convolving, increasing the field of view even with the same number of parameters.</a:t>
                      </a:r>
                      <a:endParaRPr sz="1100"/>
                    </a:p>
                    <a:p>
                      <a:pPr marL="171450" lvl="0" indent="-127000" algn="l" rtl="0">
                        <a:spcBef>
                          <a:spcPts val="0"/>
                        </a:spcBef>
                        <a:spcAft>
                          <a:spcPts val="0"/>
                        </a:spcAft>
                        <a:buSzPts val="1100"/>
                        <a:buChar char="●"/>
                      </a:pPr>
                      <a:r>
                        <a:rPr lang="en" sz="1100"/>
                        <a:t>However, this does not spatially upsample</a:t>
                      </a:r>
                      <a:endParaRPr sz="1100"/>
                    </a:p>
                    <a:p>
                      <a:pPr marL="0" lvl="0" indent="0" algn="l" rtl="0">
                        <a:spcBef>
                          <a:spcPts val="0"/>
                        </a:spcBef>
                        <a:spcAft>
                          <a:spcPts val="0"/>
                        </a:spcAft>
                        <a:buNone/>
                      </a:pPr>
                      <a:endParaRPr sz="1100"/>
                    </a:p>
                  </a:txBody>
                  <a:tcPr marL="9125" marR="9125" marT="9125" marB="91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dirty="0"/>
                        <a:t>Depthwise Separable Conv.</a:t>
                      </a:r>
                      <a:endParaRPr sz="1000" b="1" dirty="0"/>
                    </a:p>
                    <a:p>
                      <a:pPr marL="0" lvl="0" indent="0" algn="ctr" rtl="0">
                        <a:spcBef>
                          <a:spcPts val="0"/>
                        </a:spcBef>
                        <a:spcAft>
                          <a:spcPts val="0"/>
                        </a:spcAft>
                        <a:buNone/>
                      </a:pPr>
                      <a:r>
                        <a:rPr lang="en" sz="1100" b="1" dirty="0"/>
                        <a:t>(From MobileNet)</a:t>
                      </a:r>
                      <a:endParaRPr sz="1100" b="1" dirty="0"/>
                    </a:p>
                    <a:p>
                      <a:pPr marL="0" lvl="0" indent="0" algn="l" rtl="0">
                        <a:spcBef>
                          <a:spcPts val="0"/>
                        </a:spcBef>
                        <a:spcAft>
                          <a:spcPts val="0"/>
                        </a:spcAft>
                        <a:buNone/>
                      </a:pPr>
                      <a:endParaRPr sz="1000" dirty="0"/>
                    </a:p>
                    <a:p>
                      <a:pPr marL="0" lvl="0" indent="0" algn="l" rtl="0">
                        <a:spcBef>
                          <a:spcPts val="0"/>
                        </a:spcBef>
                        <a:spcAft>
                          <a:spcPts val="0"/>
                        </a:spcAft>
                        <a:buNone/>
                      </a:pPr>
                      <a:r>
                        <a:rPr lang="en" sz="900" dirty="0"/>
                        <a:t>For efficiency, this operation decomposes the regular convolution into two stages:</a:t>
                      </a:r>
                      <a:endParaRPr sz="900" dirty="0"/>
                    </a:p>
                    <a:p>
                      <a:pPr marL="0" lvl="0" indent="0" algn="l" rtl="0">
                        <a:spcBef>
                          <a:spcPts val="0"/>
                        </a:spcBef>
                        <a:spcAft>
                          <a:spcPts val="0"/>
                        </a:spcAft>
                        <a:buNone/>
                      </a:pPr>
                      <a:endParaRPr sz="900" dirty="0"/>
                    </a:p>
                    <a:p>
                      <a:pPr marL="171450" lvl="0" indent="-114300" algn="l" rtl="0">
                        <a:spcBef>
                          <a:spcPts val="0"/>
                        </a:spcBef>
                        <a:spcAft>
                          <a:spcPts val="0"/>
                        </a:spcAft>
                        <a:buSzPts val="900"/>
                        <a:buAutoNum type="arabicParenR"/>
                      </a:pPr>
                      <a:r>
                        <a:rPr lang="en" sz="900" dirty="0"/>
                        <a:t>A depthwise convolution operation, </a:t>
                      </a:r>
                      <a:r>
                        <a:rPr lang="en" sz="900" b="1" dirty="0"/>
                        <a:t>preserving the depth C of the input</a:t>
                      </a:r>
                      <a:r>
                        <a:rPr lang="en" sz="900" dirty="0"/>
                        <a:t>. C many “groups” (</a:t>
                      </a:r>
                      <a:r>
                        <a:rPr lang="en" sz="900" u="sng" dirty="0">
                          <a:solidFill>
                            <a:schemeClr val="hlink"/>
                          </a:solidFill>
                          <a:hlinkClick r:id="rId3"/>
                        </a:rPr>
                        <a:t>pytorch terminology</a:t>
                      </a:r>
                      <a:r>
                        <a:rPr lang="en" sz="900" dirty="0"/>
                        <a:t>) of n x n x 1 channel-specific kernels are used, each separately applied to each channel of the input to get C channels.</a:t>
                      </a:r>
                      <a:endParaRPr sz="900" dirty="0"/>
                    </a:p>
                    <a:p>
                      <a:pPr marL="171450" lvl="0" indent="-114300" algn="l" rtl="0">
                        <a:spcBef>
                          <a:spcPts val="0"/>
                        </a:spcBef>
                        <a:spcAft>
                          <a:spcPts val="0"/>
                        </a:spcAft>
                        <a:buSzPts val="900"/>
                        <a:buAutoNum type="arabicParenR"/>
                      </a:pPr>
                      <a:r>
                        <a:rPr lang="en" sz="900" dirty="0"/>
                        <a:t>1 x 1 pointwise convolutions are used, to get desired depth.</a:t>
                      </a:r>
                      <a:endParaRPr sz="900" dirty="0"/>
                    </a:p>
                  </a:txBody>
                  <a:tcPr marL="9125" marR="9125" marT="9125" marB="91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236" name="Google Shape;236;p28"/>
          <p:cNvPicPr preferRelativeResize="0"/>
          <p:nvPr/>
        </p:nvPicPr>
        <p:blipFill>
          <a:blip r:embed="rId4">
            <a:alphaModFix/>
          </a:blip>
          <a:stretch>
            <a:fillRect/>
          </a:stretch>
        </p:blipFill>
        <p:spPr>
          <a:xfrm>
            <a:off x="3696800" y="1460900"/>
            <a:ext cx="1730350" cy="792257"/>
          </a:xfrm>
          <a:prstGeom prst="rect">
            <a:avLst/>
          </a:prstGeom>
          <a:noFill/>
          <a:ln>
            <a:noFill/>
          </a:ln>
        </p:spPr>
      </p:pic>
      <p:pic>
        <p:nvPicPr>
          <p:cNvPr id="237" name="Google Shape;237;p28"/>
          <p:cNvPicPr preferRelativeResize="0"/>
          <p:nvPr/>
        </p:nvPicPr>
        <p:blipFill>
          <a:blip r:embed="rId5">
            <a:alphaModFix/>
          </a:blip>
          <a:stretch>
            <a:fillRect/>
          </a:stretch>
        </p:blipFill>
        <p:spPr>
          <a:xfrm>
            <a:off x="137775" y="2597300"/>
            <a:ext cx="1639961" cy="1864200"/>
          </a:xfrm>
          <a:prstGeom prst="rect">
            <a:avLst/>
          </a:prstGeom>
          <a:noFill/>
          <a:ln>
            <a:noFill/>
          </a:ln>
        </p:spPr>
      </p:pic>
      <p:pic>
        <p:nvPicPr>
          <p:cNvPr id="238" name="Google Shape;238;p28"/>
          <p:cNvPicPr preferRelativeResize="0"/>
          <p:nvPr/>
        </p:nvPicPr>
        <p:blipFill>
          <a:blip r:embed="rId6">
            <a:alphaModFix/>
          </a:blip>
          <a:stretch>
            <a:fillRect/>
          </a:stretch>
        </p:blipFill>
        <p:spPr>
          <a:xfrm>
            <a:off x="5529150" y="2982175"/>
            <a:ext cx="1639950" cy="1581834"/>
          </a:xfrm>
          <a:prstGeom prst="rect">
            <a:avLst/>
          </a:prstGeom>
          <a:noFill/>
          <a:ln>
            <a:noFill/>
          </a:ln>
        </p:spPr>
      </p:pic>
      <p:pic>
        <p:nvPicPr>
          <p:cNvPr id="239" name="Google Shape;239;p28"/>
          <p:cNvPicPr preferRelativeResize="0"/>
          <p:nvPr/>
        </p:nvPicPr>
        <p:blipFill>
          <a:blip r:embed="rId7">
            <a:alphaModFix/>
          </a:blip>
          <a:stretch>
            <a:fillRect/>
          </a:stretch>
        </p:blipFill>
        <p:spPr>
          <a:xfrm>
            <a:off x="3807280" y="3142818"/>
            <a:ext cx="1554650" cy="1767175"/>
          </a:xfrm>
          <a:prstGeom prst="rect">
            <a:avLst/>
          </a:prstGeom>
          <a:noFill/>
          <a:ln>
            <a:noFill/>
          </a:ln>
        </p:spPr>
      </p:pic>
      <p:pic>
        <p:nvPicPr>
          <p:cNvPr id="240" name="Google Shape;240;p28"/>
          <p:cNvPicPr preferRelativeResize="0"/>
          <p:nvPr/>
        </p:nvPicPr>
        <p:blipFill>
          <a:blip r:embed="rId8">
            <a:alphaModFix/>
          </a:blip>
          <a:stretch>
            <a:fillRect/>
          </a:stretch>
        </p:blipFill>
        <p:spPr>
          <a:xfrm>
            <a:off x="1909736" y="3227371"/>
            <a:ext cx="1730338" cy="1336630"/>
          </a:xfrm>
          <a:prstGeom prst="rect">
            <a:avLst/>
          </a:prstGeom>
          <a:noFill/>
          <a:ln>
            <a:noFill/>
          </a:ln>
        </p:spPr>
      </p:pic>
      <p:grpSp>
        <p:nvGrpSpPr>
          <p:cNvPr id="241" name="Google Shape;241;p28"/>
          <p:cNvGrpSpPr/>
          <p:nvPr/>
        </p:nvGrpSpPr>
        <p:grpSpPr>
          <a:xfrm>
            <a:off x="7268224" y="3739600"/>
            <a:ext cx="2061601" cy="1220400"/>
            <a:chOff x="7268224" y="3739600"/>
            <a:chExt cx="2061601" cy="1220400"/>
          </a:xfrm>
        </p:grpSpPr>
        <p:pic>
          <p:nvPicPr>
            <p:cNvPr id="242" name="Google Shape;242;p28"/>
            <p:cNvPicPr preferRelativeResize="0"/>
            <p:nvPr/>
          </p:nvPicPr>
          <p:blipFill>
            <a:blip r:embed="rId9">
              <a:alphaModFix/>
            </a:blip>
            <a:stretch>
              <a:fillRect/>
            </a:stretch>
          </p:blipFill>
          <p:spPr>
            <a:xfrm>
              <a:off x="7321075" y="4219075"/>
              <a:ext cx="1639950" cy="566521"/>
            </a:xfrm>
            <a:prstGeom prst="rect">
              <a:avLst/>
            </a:prstGeom>
            <a:noFill/>
            <a:ln>
              <a:noFill/>
            </a:ln>
          </p:spPr>
        </p:pic>
        <p:pic>
          <p:nvPicPr>
            <p:cNvPr id="243" name="Google Shape;243;p28"/>
            <p:cNvPicPr preferRelativeResize="0"/>
            <p:nvPr/>
          </p:nvPicPr>
          <p:blipFill>
            <a:blip r:embed="rId10">
              <a:alphaModFix/>
            </a:blip>
            <a:stretch>
              <a:fillRect/>
            </a:stretch>
          </p:blipFill>
          <p:spPr>
            <a:xfrm>
              <a:off x="7268224" y="3739600"/>
              <a:ext cx="1730349" cy="508606"/>
            </a:xfrm>
            <a:prstGeom prst="rect">
              <a:avLst/>
            </a:prstGeom>
            <a:noFill/>
            <a:ln>
              <a:noFill/>
            </a:ln>
          </p:spPr>
        </p:pic>
        <p:sp>
          <p:nvSpPr>
            <p:cNvPr id="244" name="Google Shape;244;p28"/>
            <p:cNvSpPr txBox="1"/>
            <p:nvPr/>
          </p:nvSpPr>
          <p:spPr>
            <a:xfrm>
              <a:off x="7268225" y="4683100"/>
              <a:ext cx="2061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b="1" i="1"/>
                <a:t>Normal (top) vs depthwise (bottom) conv</a:t>
              </a:r>
              <a:endParaRPr sz="600" b="1" i="1"/>
            </a:p>
          </p:txBody>
        </p:sp>
      </p:grpSp>
      <p:sp>
        <p:nvSpPr>
          <p:cNvPr id="245" name="Google Shape;245;p28"/>
          <p:cNvSpPr txBox="1">
            <a:spLocks noGrp="1"/>
          </p:cNvSpPr>
          <p:nvPr>
            <p:ph type="sldNum" idx="12"/>
          </p:nvPr>
        </p:nvSpPr>
        <p:spPr>
          <a:xfrm>
            <a:off x="8701058" y="48156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pic>
        <p:nvPicPr>
          <p:cNvPr id="246" name="Google Shape;246;p28"/>
          <p:cNvPicPr preferRelativeResize="0"/>
          <p:nvPr/>
        </p:nvPicPr>
        <p:blipFill>
          <a:blip r:embed="rId11">
            <a:alphaModFix/>
          </a:blip>
          <a:stretch>
            <a:fillRect/>
          </a:stretch>
        </p:blipFill>
        <p:spPr>
          <a:xfrm>
            <a:off x="7275875" y="2700495"/>
            <a:ext cx="1730350" cy="1114880"/>
          </a:xfrm>
          <a:prstGeom prst="rect">
            <a:avLst/>
          </a:prstGeom>
          <a:noFill/>
          <a:ln>
            <a:noFill/>
          </a:ln>
        </p:spPr>
      </p:pic>
      <p:pic>
        <p:nvPicPr>
          <p:cNvPr id="247" name="Google Shape;247;p28"/>
          <p:cNvPicPr preferRelativeResize="0"/>
          <p:nvPr/>
        </p:nvPicPr>
        <p:blipFill>
          <a:blip r:embed="rId12">
            <a:alphaModFix/>
          </a:blip>
          <a:stretch>
            <a:fillRect/>
          </a:stretch>
        </p:blipFill>
        <p:spPr>
          <a:xfrm>
            <a:off x="-4" y="5002129"/>
            <a:ext cx="153523" cy="144673"/>
          </a:xfrm>
          <a:prstGeom prst="rect">
            <a:avLst/>
          </a:prstGeom>
          <a:noFill/>
          <a:ln>
            <a:noFill/>
          </a:ln>
        </p:spPr>
      </p:pic>
      <p:pic>
        <p:nvPicPr>
          <p:cNvPr id="248" name="Google Shape;248;p28"/>
          <p:cNvPicPr preferRelativeResize="0"/>
          <p:nvPr/>
        </p:nvPicPr>
        <p:blipFill>
          <a:blip r:embed="rId13">
            <a:alphaModFix/>
          </a:blip>
          <a:stretch>
            <a:fillRect/>
          </a:stretch>
        </p:blipFill>
        <p:spPr>
          <a:xfrm rot="-4">
            <a:off x="3663929" y="2294427"/>
            <a:ext cx="1741481" cy="703798"/>
          </a:xfrm>
          <a:prstGeom prst="rect">
            <a:avLst/>
          </a:prstGeom>
          <a:noFill/>
          <a:ln>
            <a:noFill/>
          </a:ln>
        </p:spPr>
      </p:pic>
      <p:sp>
        <p:nvSpPr>
          <p:cNvPr id="2" name="TextBox 1">
            <a:extLst>
              <a:ext uri="{FF2B5EF4-FFF2-40B4-BE49-F238E27FC236}">
                <a16:creationId xmlns:a16="http://schemas.microsoft.com/office/drawing/2014/main" id="{157119C0-89FB-2CEC-E1B2-CD095DCCF044}"/>
              </a:ext>
            </a:extLst>
          </p:cNvPr>
          <p:cNvSpPr txBox="1"/>
          <p:nvPr/>
        </p:nvSpPr>
        <p:spPr>
          <a:xfrm>
            <a:off x="7997302" y="5002129"/>
            <a:ext cx="1205779" cy="184666"/>
          </a:xfrm>
          <a:prstGeom prst="rect">
            <a:avLst/>
          </a:prstGeom>
          <a:noFill/>
        </p:spPr>
        <p:txBody>
          <a:bodyPr wrap="none" rtlCol="0">
            <a:spAutoFit/>
          </a:bodyPr>
          <a:lstStyle/>
          <a:p>
            <a:r>
              <a:rPr lang="en-US" sz="600" i="1" dirty="0"/>
              <a:t>Deep Learning Fundamentals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1000"/>
                                        <p:tgtEl>
                                          <p:spTgt spid="235"/>
                                        </p:tgtEl>
                                      </p:cBhvr>
                                    </p:animEffect>
                                  </p:childTnLst>
                                </p:cTn>
                              </p:par>
                              <p:par>
                                <p:cTn id="8" presetID="10" presetClass="entr" presetSubtype="0" fill="hold" nodeType="withEffect">
                                  <p:stCondLst>
                                    <p:cond delay="0"/>
                                  </p:stCondLst>
                                  <p:childTnLst>
                                    <p:set>
                                      <p:cBhvr>
                                        <p:cTn id="9" dur="1" fill="hold">
                                          <p:stCondLst>
                                            <p:cond delay="0"/>
                                          </p:stCondLst>
                                        </p:cTn>
                                        <p:tgtEl>
                                          <p:spTgt spid="236"/>
                                        </p:tgtEl>
                                        <p:attrNameLst>
                                          <p:attrName>style.visibility</p:attrName>
                                        </p:attrNameLst>
                                      </p:cBhvr>
                                      <p:to>
                                        <p:strVal val="visible"/>
                                      </p:to>
                                    </p:set>
                                    <p:animEffect transition="in" filter="fade">
                                      <p:cBhvr>
                                        <p:cTn id="10" dur="1000"/>
                                        <p:tgtEl>
                                          <p:spTgt spid="236"/>
                                        </p:tgtEl>
                                      </p:cBhvr>
                                    </p:animEffect>
                                  </p:childTnLst>
                                </p:cTn>
                              </p:par>
                              <p:par>
                                <p:cTn id="11" presetID="10" presetClass="entr" presetSubtype="0" fill="hold" nodeType="withEffect">
                                  <p:stCondLst>
                                    <p:cond delay="0"/>
                                  </p:stCondLst>
                                  <p:childTnLst>
                                    <p:set>
                                      <p:cBhvr>
                                        <p:cTn id="12" dur="1" fill="hold">
                                          <p:stCondLst>
                                            <p:cond delay="0"/>
                                          </p:stCondLst>
                                        </p:cTn>
                                        <p:tgtEl>
                                          <p:spTgt spid="237"/>
                                        </p:tgtEl>
                                        <p:attrNameLst>
                                          <p:attrName>style.visibility</p:attrName>
                                        </p:attrNameLst>
                                      </p:cBhvr>
                                      <p:to>
                                        <p:strVal val="visible"/>
                                      </p:to>
                                    </p:set>
                                    <p:animEffect transition="in" filter="fade">
                                      <p:cBhvr>
                                        <p:cTn id="13" dur="1000"/>
                                        <p:tgtEl>
                                          <p:spTgt spid="237"/>
                                        </p:tgtEl>
                                      </p:cBhvr>
                                    </p:animEffect>
                                  </p:childTnLst>
                                </p:cTn>
                              </p:par>
                              <p:par>
                                <p:cTn id="14" presetID="10" presetClass="entr" presetSubtype="0" fill="hold" nodeType="withEffect">
                                  <p:stCondLst>
                                    <p:cond delay="0"/>
                                  </p:stCondLst>
                                  <p:childTnLst>
                                    <p:set>
                                      <p:cBhvr>
                                        <p:cTn id="15" dur="1" fill="hold">
                                          <p:stCondLst>
                                            <p:cond delay="0"/>
                                          </p:stCondLst>
                                        </p:cTn>
                                        <p:tgtEl>
                                          <p:spTgt spid="238"/>
                                        </p:tgtEl>
                                        <p:attrNameLst>
                                          <p:attrName>style.visibility</p:attrName>
                                        </p:attrNameLst>
                                      </p:cBhvr>
                                      <p:to>
                                        <p:strVal val="visible"/>
                                      </p:to>
                                    </p:set>
                                    <p:animEffect transition="in" filter="fade">
                                      <p:cBhvr>
                                        <p:cTn id="16" dur="1000"/>
                                        <p:tgtEl>
                                          <p:spTgt spid="238"/>
                                        </p:tgtEl>
                                      </p:cBhvr>
                                    </p:animEffect>
                                  </p:childTnLst>
                                </p:cTn>
                              </p:par>
                              <p:par>
                                <p:cTn id="17" presetID="10" presetClass="entr" presetSubtype="0" fill="hold" nodeType="withEffect">
                                  <p:stCondLst>
                                    <p:cond delay="0"/>
                                  </p:stCondLst>
                                  <p:childTnLst>
                                    <p:set>
                                      <p:cBhvr>
                                        <p:cTn id="18" dur="1" fill="hold">
                                          <p:stCondLst>
                                            <p:cond delay="0"/>
                                          </p:stCondLst>
                                        </p:cTn>
                                        <p:tgtEl>
                                          <p:spTgt spid="239"/>
                                        </p:tgtEl>
                                        <p:attrNameLst>
                                          <p:attrName>style.visibility</p:attrName>
                                        </p:attrNameLst>
                                      </p:cBhvr>
                                      <p:to>
                                        <p:strVal val="visible"/>
                                      </p:to>
                                    </p:set>
                                    <p:animEffect transition="in" filter="fade">
                                      <p:cBhvr>
                                        <p:cTn id="19" dur="1000"/>
                                        <p:tgtEl>
                                          <p:spTgt spid="239"/>
                                        </p:tgtEl>
                                      </p:cBhvr>
                                    </p:animEffect>
                                  </p:childTnLst>
                                </p:cTn>
                              </p:par>
                              <p:par>
                                <p:cTn id="20" presetID="10" presetClass="entr" presetSubtype="0" fill="hold" nodeType="withEffect">
                                  <p:stCondLst>
                                    <p:cond delay="0"/>
                                  </p:stCondLst>
                                  <p:childTnLst>
                                    <p:set>
                                      <p:cBhvr>
                                        <p:cTn id="21" dur="1" fill="hold">
                                          <p:stCondLst>
                                            <p:cond delay="0"/>
                                          </p:stCondLst>
                                        </p:cTn>
                                        <p:tgtEl>
                                          <p:spTgt spid="240"/>
                                        </p:tgtEl>
                                        <p:attrNameLst>
                                          <p:attrName>style.visibility</p:attrName>
                                        </p:attrNameLst>
                                      </p:cBhvr>
                                      <p:to>
                                        <p:strVal val="visible"/>
                                      </p:to>
                                    </p:set>
                                    <p:animEffect transition="in" filter="fade">
                                      <p:cBhvr>
                                        <p:cTn id="22" dur="1000"/>
                                        <p:tgtEl>
                                          <p:spTgt spid="240"/>
                                        </p:tgtEl>
                                      </p:cBhvr>
                                    </p:animEffect>
                                  </p:childTnLst>
                                </p:cTn>
                              </p:par>
                              <p:par>
                                <p:cTn id="23" presetID="10" presetClass="entr" presetSubtype="0" fill="hold" nodeType="withEffect">
                                  <p:stCondLst>
                                    <p:cond delay="0"/>
                                  </p:stCondLst>
                                  <p:childTnLst>
                                    <p:set>
                                      <p:cBhvr>
                                        <p:cTn id="24" dur="1" fill="hold">
                                          <p:stCondLst>
                                            <p:cond delay="0"/>
                                          </p:stCondLst>
                                        </p:cTn>
                                        <p:tgtEl>
                                          <p:spTgt spid="241"/>
                                        </p:tgtEl>
                                        <p:attrNameLst>
                                          <p:attrName>style.visibility</p:attrName>
                                        </p:attrNameLst>
                                      </p:cBhvr>
                                      <p:to>
                                        <p:strVal val="visible"/>
                                      </p:to>
                                    </p:set>
                                    <p:animEffect transition="in" filter="fade">
                                      <p:cBhvr>
                                        <p:cTn id="25" dur="1000"/>
                                        <p:tgtEl>
                                          <p:spTgt spid="241"/>
                                        </p:tgtEl>
                                      </p:cBhvr>
                                    </p:animEffect>
                                  </p:childTnLst>
                                </p:cTn>
                              </p:par>
                              <p:par>
                                <p:cTn id="26" presetID="10" presetClass="entr" presetSubtype="0" fill="hold" nodeType="withEffect">
                                  <p:stCondLst>
                                    <p:cond delay="0"/>
                                  </p:stCondLst>
                                  <p:childTnLst>
                                    <p:set>
                                      <p:cBhvr>
                                        <p:cTn id="27" dur="1" fill="hold">
                                          <p:stCondLst>
                                            <p:cond delay="0"/>
                                          </p:stCondLst>
                                        </p:cTn>
                                        <p:tgtEl>
                                          <p:spTgt spid="245"/>
                                        </p:tgtEl>
                                        <p:attrNameLst>
                                          <p:attrName>style.visibility</p:attrName>
                                        </p:attrNameLst>
                                      </p:cBhvr>
                                      <p:to>
                                        <p:strVal val="visible"/>
                                      </p:to>
                                    </p:set>
                                    <p:animEffect transition="in" filter="fade">
                                      <p:cBhvr>
                                        <p:cTn id="28" dur="1000"/>
                                        <p:tgtEl>
                                          <p:spTgt spid="245"/>
                                        </p:tgtEl>
                                      </p:cBhvr>
                                    </p:animEffect>
                                  </p:childTnLst>
                                </p:cTn>
                              </p:par>
                              <p:par>
                                <p:cTn id="29" presetID="10" presetClass="entr" presetSubtype="0" fill="hold" nodeType="withEffect">
                                  <p:stCondLst>
                                    <p:cond delay="0"/>
                                  </p:stCondLst>
                                  <p:childTnLst>
                                    <p:set>
                                      <p:cBhvr>
                                        <p:cTn id="30" dur="1" fill="hold">
                                          <p:stCondLst>
                                            <p:cond delay="0"/>
                                          </p:stCondLst>
                                        </p:cTn>
                                        <p:tgtEl>
                                          <p:spTgt spid="246"/>
                                        </p:tgtEl>
                                        <p:attrNameLst>
                                          <p:attrName>style.visibility</p:attrName>
                                        </p:attrNameLst>
                                      </p:cBhvr>
                                      <p:to>
                                        <p:strVal val="visible"/>
                                      </p:to>
                                    </p:set>
                                    <p:animEffect transition="in" filter="fade">
                                      <p:cBhvr>
                                        <p:cTn id="31" dur="1000"/>
                                        <p:tgtEl>
                                          <p:spTgt spid="246"/>
                                        </p:tgtEl>
                                      </p:cBhvr>
                                    </p:animEffect>
                                  </p:childTnLst>
                                </p:cTn>
                              </p:par>
                              <p:par>
                                <p:cTn id="32" presetID="1" presetClass="entr" presetSubtype="0" fill="hold" nodeType="withEffect">
                                  <p:stCondLst>
                                    <p:cond delay="0"/>
                                  </p:stCondLst>
                                  <p:childTnLst>
                                    <p:set>
                                      <p:cBhvr>
                                        <p:cTn id="33"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79A08ED8-74B6-2D14-1AAA-D27F7DCEA630}"/>
            </a:ext>
          </a:extLst>
        </p:cNvPr>
        <p:cNvGrpSpPr/>
        <p:nvPr/>
      </p:nvGrpSpPr>
      <p:grpSpPr>
        <a:xfrm>
          <a:off x="0" y="0"/>
          <a:ext cx="0" cy="0"/>
          <a:chOff x="0" y="0"/>
          <a:chExt cx="0" cy="0"/>
        </a:xfrm>
      </p:grpSpPr>
      <p:sp>
        <p:nvSpPr>
          <p:cNvPr id="759" name="Google Shape;759;p79">
            <a:extLst>
              <a:ext uri="{FF2B5EF4-FFF2-40B4-BE49-F238E27FC236}">
                <a16:creationId xmlns:a16="http://schemas.microsoft.com/office/drawing/2014/main" id="{1AB1E68E-D259-6152-2C01-B99D1BAC3701}"/>
              </a:ext>
            </a:extLst>
          </p:cNvPr>
          <p:cNvSpPr txBox="1"/>
          <p:nvPr/>
        </p:nvSpPr>
        <p:spPr>
          <a:xfrm>
            <a:off x="-56613" y="-115297"/>
            <a:ext cx="89979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Derive the number of multiplications needed for depthwise separable vs regular convolutions, given an H x W input volume, a K x K filter, M channels in, and N channels out.</a:t>
            </a:r>
            <a:endParaRPr b="1" u="sng" dirty="0"/>
          </a:p>
        </p:txBody>
      </p:sp>
      <p:sp>
        <p:nvSpPr>
          <p:cNvPr id="761" name="Google Shape;761;p79">
            <a:extLst>
              <a:ext uri="{FF2B5EF4-FFF2-40B4-BE49-F238E27FC236}">
                <a16:creationId xmlns:a16="http://schemas.microsoft.com/office/drawing/2014/main" id="{8C08F878-062D-9D0A-CA6C-4BCB1198902D}"/>
              </a:ext>
            </a:extLst>
          </p:cNvPr>
          <p:cNvSpPr txBox="1">
            <a:spLocks noGrp="1"/>
          </p:cNvSpPr>
          <p:nvPr>
            <p:ph type="sldNum" idx="12"/>
          </p:nvPr>
        </p:nvSpPr>
        <p:spPr>
          <a:xfrm>
            <a:off x="8472458" y="4663217"/>
            <a:ext cx="548700" cy="393600"/>
          </a:xfrm>
        </p:spPr>
        <p:txBody>
          <a:bodyPr spcFirstLastPara="1" wrap="square" lIns="91425" tIns="91425" rIns="91425" bIns="91425" anchor="ctr" anchorCtr="0">
            <a:normAutofit/>
          </a:bodyPr>
          <a:lstStyle/>
          <a:p>
            <a:pPr lvl="0"/>
            <a:fld id="{00000000-1234-1234-1234-123412341234}" type="slidenum">
              <a:rPr lang="en"/>
              <a:pPr lvl="0"/>
              <a:t>19</a:t>
            </a:fld>
            <a:endParaRPr lang="en"/>
          </a:p>
        </p:txBody>
      </p:sp>
      <mc:AlternateContent xmlns:mc="http://schemas.openxmlformats.org/markup-compatibility/2006" xmlns:a14="http://schemas.microsoft.com/office/drawing/2010/main">
        <mc:Choice Requires="a14">
          <p:sp>
            <p:nvSpPr>
              <p:cNvPr id="2" name="Text Placeholder 4">
                <a:extLst>
                  <a:ext uri="{FF2B5EF4-FFF2-40B4-BE49-F238E27FC236}">
                    <a16:creationId xmlns:a16="http://schemas.microsoft.com/office/drawing/2014/main" id="{63C60322-DE60-6F67-849E-F2338CF24717}"/>
                  </a:ext>
                </a:extLst>
              </p:cNvPr>
              <p:cNvSpPr txBox="1">
                <a:spLocks/>
              </p:cNvSpPr>
              <p:nvPr/>
            </p:nvSpPr>
            <p:spPr>
              <a:xfrm>
                <a:off x="415447" y="1040703"/>
                <a:ext cx="5872619" cy="101959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14:m>
                  <m:oMathPara xmlns:m="http://schemas.openxmlformats.org/officeDocument/2006/math">
                    <m:oMathParaPr>
                      <m:jc m:val="centerGroup"/>
                    </m:oMathParaPr>
                    <m:oMath xmlns:m="http://schemas.openxmlformats.org/officeDocument/2006/math">
                      <m:f>
                        <m:fPr>
                          <m:ctrlPr>
                            <a:rPr lang="en-US" sz="1100" b="0" i="1" smtClean="0">
                              <a:solidFill>
                                <a:schemeClr val="tx1"/>
                              </a:solidFill>
                              <a:latin typeface="Cambria Math" panose="02040503050406030204" pitchFamily="18" charset="0"/>
                            </a:rPr>
                          </m:ctrlPr>
                        </m:fPr>
                        <m:num>
                          <m:r>
                            <a:rPr lang="en-US" sz="1100" b="0" i="1" smtClean="0">
                              <a:solidFill>
                                <a:schemeClr val="tx1"/>
                              </a:solidFill>
                              <a:latin typeface="Cambria Math" panose="02040503050406030204" pitchFamily="18" charset="0"/>
                            </a:rPr>
                            <m:t>𝑑𝑒𝑝𝑡h𝑤𝑖𝑠𝑒</m:t>
                          </m:r>
                        </m:num>
                        <m:den>
                          <m:r>
                            <a:rPr lang="en-US" sz="1100" b="0" i="1" smtClean="0">
                              <a:solidFill>
                                <a:schemeClr val="tx1"/>
                              </a:solidFill>
                              <a:latin typeface="Cambria Math" panose="02040503050406030204" pitchFamily="18" charset="0"/>
                            </a:rPr>
                            <m:t>𝑟𝑒𝑔𝑢𝑙𝑎𝑟</m:t>
                          </m:r>
                          <m:r>
                            <a:rPr lang="en-US" sz="1100" b="0" i="1" smtClean="0">
                              <a:solidFill>
                                <a:schemeClr val="tx1"/>
                              </a:solidFill>
                              <a:latin typeface="Cambria Math" panose="02040503050406030204" pitchFamily="18" charset="0"/>
                            </a:rPr>
                            <m:t> </m:t>
                          </m:r>
                        </m:den>
                      </m:f>
                      <m:r>
                        <a:rPr lang="en-US" sz="1100" b="0" i="1" smtClean="0">
                          <a:solidFill>
                            <a:schemeClr val="tx1"/>
                          </a:solidFill>
                          <a:latin typeface="Cambria Math" panose="02040503050406030204" pitchFamily="18" charset="0"/>
                        </a:rPr>
                        <m:t>=</m:t>
                      </m:r>
                      <m:f>
                        <m:fPr>
                          <m:ctrlPr>
                            <a:rPr lang="en-US" sz="1100" b="0" i="1" smtClean="0">
                              <a:solidFill>
                                <a:schemeClr val="tx1"/>
                              </a:solidFill>
                              <a:latin typeface="Cambria Math" panose="02040503050406030204" pitchFamily="18" charset="0"/>
                            </a:rPr>
                          </m:ctrlPr>
                        </m:fPr>
                        <m:num>
                          <m:r>
                            <a:rPr lang="en-US" sz="1100" b="0" i="1" smtClean="0">
                              <a:solidFill>
                                <a:schemeClr val="tx1"/>
                              </a:solidFill>
                              <a:latin typeface="Cambria Math" panose="02040503050406030204" pitchFamily="18" charset="0"/>
                            </a:rPr>
                            <m:t>𝐾𝐾𝐻𝑊𝑀</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𝐻𝑊𝑀𝑁</m:t>
                          </m:r>
                        </m:num>
                        <m:den>
                          <m:r>
                            <a:rPr lang="en-US" sz="1100" b="0" i="1" smtClean="0">
                              <a:solidFill>
                                <a:schemeClr val="tx1"/>
                              </a:solidFill>
                              <a:latin typeface="Cambria Math" panose="02040503050406030204" pitchFamily="18" charset="0"/>
                            </a:rPr>
                            <m:t>𝐾𝐾𝐻𝑊𝑀𝑁</m:t>
                          </m:r>
                        </m:den>
                      </m:f>
                      <m:r>
                        <a:rPr lang="en-US" sz="1100" b="0" i="1" smtClean="0">
                          <a:solidFill>
                            <a:schemeClr val="tx1"/>
                          </a:solidFill>
                          <a:latin typeface="Cambria Math" panose="02040503050406030204" pitchFamily="18" charset="0"/>
                        </a:rPr>
                        <m:t>=</m:t>
                      </m:r>
                      <m:f>
                        <m:fPr>
                          <m:ctrlPr>
                            <a:rPr lang="en-US" sz="1100" b="0" i="1" smtClean="0">
                              <a:solidFill>
                                <a:schemeClr val="tx1"/>
                              </a:solidFill>
                              <a:latin typeface="Cambria Math" panose="02040503050406030204" pitchFamily="18" charset="0"/>
                            </a:rPr>
                          </m:ctrlPr>
                        </m:fPr>
                        <m:num>
                          <m:r>
                            <a:rPr lang="en-US" sz="1100" b="0" i="1" smtClean="0">
                              <a:solidFill>
                                <a:schemeClr val="tx1"/>
                              </a:solidFill>
                              <a:latin typeface="Cambria Math" panose="02040503050406030204" pitchFamily="18" charset="0"/>
                            </a:rPr>
                            <m:t>𝐻𝑊𝑀</m:t>
                          </m:r>
                          <m:d>
                            <m:dPr>
                              <m:ctrlPr>
                                <a:rPr lang="en-US" sz="1100" b="0" i="1" smtClean="0">
                                  <a:solidFill>
                                    <a:schemeClr val="tx1"/>
                                  </a:solidFill>
                                  <a:latin typeface="Cambria Math" panose="02040503050406030204" pitchFamily="18" charset="0"/>
                                </a:rPr>
                              </m:ctrlPr>
                            </m:dPr>
                            <m:e>
                              <m:r>
                                <a:rPr lang="en-US" sz="1100" b="0" i="1" smtClean="0">
                                  <a:solidFill>
                                    <a:schemeClr val="tx1"/>
                                  </a:solidFill>
                                  <a:latin typeface="Cambria Math" panose="02040503050406030204" pitchFamily="18" charset="0"/>
                                </a:rPr>
                                <m:t>𝐾𝐾</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𝑁</m:t>
                              </m:r>
                            </m:e>
                          </m:d>
                        </m:num>
                        <m:den>
                          <m:r>
                            <a:rPr lang="en-US" sz="1100" b="0" i="1" smtClean="0">
                              <a:solidFill>
                                <a:schemeClr val="tx1"/>
                              </a:solidFill>
                              <a:latin typeface="Cambria Math" panose="02040503050406030204" pitchFamily="18" charset="0"/>
                            </a:rPr>
                            <m:t>𝐾𝐾𝐻𝑊𝑀𝑁</m:t>
                          </m:r>
                        </m:den>
                      </m:f>
                      <m:r>
                        <a:rPr lang="en-US" sz="1100" b="0" i="1" smtClean="0">
                          <a:solidFill>
                            <a:schemeClr val="tx1"/>
                          </a:solidFill>
                          <a:latin typeface="Cambria Math" panose="02040503050406030204" pitchFamily="18" charset="0"/>
                        </a:rPr>
                        <m:t>=</m:t>
                      </m:r>
                      <m:f>
                        <m:fPr>
                          <m:ctrlPr>
                            <a:rPr lang="en-US" sz="1100" b="0" i="1" smtClean="0">
                              <a:solidFill>
                                <a:schemeClr val="tx1"/>
                              </a:solidFill>
                              <a:latin typeface="Cambria Math" panose="02040503050406030204" pitchFamily="18" charset="0"/>
                            </a:rPr>
                          </m:ctrlPr>
                        </m:fPr>
                        <m:num>
                          <m:r>
                            <a:rPr lang="en-US" sz="1100" b="0" i="1" smtClean="0">
                              <a:solidFill>
                                <a:schemeClr val="tx1"/>
                              </a:solidFill>
                              <a:latin typeface="Cambria Math" panose="02040503050406030204" pitchFamily="18" charset="0"/>
                            </a:rPr>
                            <m:t>𝐾𝐾</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𝑁</m:t>
                          </m:r>
                        </m:num>
                        <m:den>
                          <m:r>
                            <a:rPr lang="en-US" sz="1100" b="0" i="1" smtClean="0">
                              <a:solidFill>
                                <a:schemeClr val="tx1"/>
                              </a:solidFill>
                              <a:latin typeface="Cambria Math" panose="02040503050406030204" pitchFamily="18" charset="0"/>
                            </a:rPr>
                            <m:t>𝐾𝐾𝑁</m:t>
                          </m:r>
                        </m:den>
                      </m:f>
                      <m:r>
                        <a:rPr lang="en-US" sz="1100" b="0" i="1" smtClean="0">
                          <a:solidFill>
                            <a:schemeClr val="tx1"/>
                          </a:solidFill>
                          <a:latin typeface="Cambria Math" panose="02040503050406030204" pitchFamily="18" charset="0"/>
                        </a:rPr>
                        <m:t>=</m:t>
                      </m:r>
                      <m:f>
                        <m:fPr>
                          <m:ctrlPr>
                            <a:rPr lang="en-US" sz="1100" b="0" i="1" smtClean="0">
                              <a:solidFill>
                                <a:schemeClr val="tx1"/>
                              </a:solidFill>
                              <a:latin typeface="Cambria Math" panose="02040503050406030204" pitchFamily="18" charset="0"/>
                            </a:rPr>
                          </m:ctrlPr>
                        </m:fPr>
                        <m:num>
                          <m:r>
                            <a:rPr lang="en-US" sz="1100" b="0" i="1" smtClean="0">
                              <a:solidFill>
                                <a:schemeClr val="tx1"/>
                              </a:solidFill>
                              <a:latin typeface="Cambria Math" panose="02040503050406030204" pitchFamily="18" charset="0"/>
                            </a:rPr>
                            <m:t>1</m:t>
                          </m:r>
                        </m:num>
                        <m:den>
                          <m:r>
                            <a:rPr lang="en-US" sz="1100" b="0" i="1" smtClean="0">
                              <a:solidFill>
                                <a:schemeClr val="tx1"/>
                              </a:solidFill>
                              <a:latin typeface="Cambria Math" panose="02040503050406030204" pitchFamily="18" charset="0"/>
                            </a:rPr>
                            <m:t>𝑁</m:t>
                          </m:r>
                        </m:den>
                      </m:f>
                      <m:r>
                        <a:rPr lang="en-US" sz="1100" b="0" i="1" smtClean="0">
                          <a:solidFill>
                            <a:schemeClr val="tx1"/>
                          </a:solidFill>
                          <a:latin typeface="Cambria Math" panose="02040503050406030204" pitchFamily="18" charset="0"/>
                        </a:rPr>
                        <m:t>+</m:t>
                      </m:r>
                      <m:f>
                        <m:fPr>
                          <m:ctrlPr>
                            <a:rPr lang="en-US" sz="1100" b="0" i="1" smtClean="0">
                              <a:solidFill>
                                <a:schemeClr val="tx1"/>
                              </a:solidFill>
                              <a:latin typeface="Cambria Math" panose="02040503050406030204" pitchFamily="18" charset="0"/>
                            </a:rPr>
                          </m:ctrlPr>
                        </m:fPr>
                        <m:num>
                          <m:r>
                            <a:rPr lang="en-US" sz="1100" b="0" i="1" smtClean="0">
                              <a:solidFill>
                                <a:schemeClr val="tx1"/>
                              </a:solidFill>
                              <a:latin typeface="Cambria Math" panose="02040503050406030204" pitchFamily="18" charset="0"/>
                            </a:rPr>
                            <m:t>1</m:t>
                          </m:r>
                        </m:num>
                        <m:den>
                          <m:sSup>
                            <m:sSupPr>
                              <m:ctrlPr>
                                <a:rPr lang="en-US" sz="1100" b="0" i="1" smtClean="0">
                                  <a:solidFill>
                                    <a:schemeClr val="tx1"/>
                                  </a:solidFill>
                                  <a:latin typeface="Cambria Math" panose="02040503050406030204" pitchFamily="18" charset="0"/>
                                </a:rPr>
                              </m:ctrlPr>
                            </m:sSupPr>
                            <m:e>
                              <m:r>
                                <a:rPr lang="en-US" sz="1100" b="0" i="1" smtClean="0">
                                  <a:solidFill>
                                    <a:schemeClr val="tx1"/>
                                  </a:solidFill>
                                  <a:latin typeface="Cambria Math" panose="02040503050406030204" pitchFamily="18" charset="0"/>
                                </a:rPr>
                                <m:t>𝐾</m:t>
                              </m:r>
                            </m:e>
                            <m:sup>
                              <m:r>
                                <a:rPr lang="en-US" sz="1100" b="0" i="1" smtClean="0">
                                  <a:solidFill>
                                    <a:schemeClr val="tx1"/>
                                  </a:solidFill>
                                  <a:latin typeface="Cambria Math" panose="02040503050406030204" pitchFamily="18" charset="0"/>
                                </a:rPr>
                                <m:t>2</m:t>
                              </m:r>
                            </m:sup>
                          </m:sSup>
                        </m:den>
                      </m:f>
                    </m:oMath>
                  </m:oMathPara>
                </a14:m>
                <a:endParaRPr lang="en-US" sz="1100" b="0" dirty="0">
                  <a:solidFill>
                    <a:schemeClr val="tx1"/>
                  </a:solidFill>
                </a:endParaRPr>
              </a:p>
              <a:p>
                <a:pPr marL="114300" indent="0">
                  <a:buNone/>
                </a:pPr>
                <a:endParaRPr lang="en-US" sz="1100" dirty="0">
                  <a:solidFill>
                    <a:schemeClr val="tx1"/>
                  </a:solidFill>
                </a:endParaRPr>
              </a:p>
              <a:p>
                <a:endParaRPr lang="en-US" sz="1100" dirty="0">
                  <a:solidFill>
                    <a:schemeClr val="tx1"/>
                  </a:solidFill>
                </a:endParaRPr>
              </a:p>
            </p:txBody>
          </p:sp>
        </mc:Choice>
        <mc:Fallback xmlns="">
          <p:sp>
            <p:nvSpPr>
              <p:cNvPr id="2" name="Text Placeholder 4">
                <a:extLst>
                  <a:ext uri="{FF2B5EF4-FFF2-40B4-BE49-F238E27FC236}">
                    <a16:creationId xmlns:a16="http://schemas.microsoft.com/office/drawing/2014/main" id="{63C60322-DE60-6F67-849E-F2338CF24717}"/>
                  </a:ext>
                </a:extLst>
              </p:cNvPr>
              <p:cNvSpPr txBox="1">
                <a:spLocks noRot="1" noChangeAspect="1" noMove="1" noResize="1" noEditPoints="1" noAdjustHandles="1" noChangeArrowheads="1" noChangeShapeType="1" noTextEdit="1"/>
              </p:cNvSpPr>
              <p:nvPr/>
            </p:nvSpPr>
            <p:spPr>
              <a:xfrm>
                <a:off x="415447" y="1040703"/>
                <a:ext cx="5872619" cy="1019599"/>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0701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59"/>
        <p:cNvGrpSpPr/>
        <p:nvPr/>
      </p:nvGrpSpPr>
      <p:grpSpPr>
        <a:xfrm>
          <a:off x="0" y="0"/>
          <a:ext cx="0" cy="0"/>
          <a:chOff x="0" y="0"/>
          <a:chExt cx="0" cy="0"/>
        </a:xfrm>
      </p:grpSpPr>
      <p:sp>
        <p:nvSpPr>
          <p:cNvPr id="65" name="Google Shape;65;p14"/>
          <p:cNvSpPr txBox="1"/>
          <p:nvPr/>
        </p:nvSpPr>
        <p:spPr>
          <a:xfrm>
            <a:off x="73050" y="67809"/>
            <a:ext cx="8210627"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Explain/draw out a sketch of the pinhole camera model.</a:t>
            </a:r>
            <a:endParaRPr b="1" u="sng" dirty="0"/>
          </a:p>
        </p:txBody>
      </p:sp>
      <p:pic>
        <p:nvPicPr>
          <p:cNvPr id="1026" name="Picture 2" descr="Camera model">
            <a:extLst>
              <a:ext uri="{FF2B5EF4-FFF2-40B4-BE49-F238E27FC236}">
                <a16:creationId xmlns:a16="http://schemas.microsoft.com/office/drawing/2014/main" id="{927717DA-0F03-E758-AC80-9957F9151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5558" y="2170197"/>
            <a:ext cx="4213193" cy="2848059"/>
          </a:xfrm>
          <a:prstGeom prst="rect">
            <a:avLst/>
          </a:prstGeom>
          <a:noFill/>
          <a:extLst>
            <a:ext uri="{909E8E84-426E-40DD-AFC4-6F175D3DCCD1}">
              <a14:hiddenFill xmlns:a14="http://schemas.microsoft.com/office/drawing/2010/main">
                <a:solidFill>
                  <a:srgbClr val="FFFFFF"/>
                </a:solidFill>
              </a14:hiddenFill>
            </a:ext>
          </a:extLst>
        </p:spPr>
      </p:pic>
      <p:pic>
        <p:nvPicPr>
          <p:cNvPr id="60" name="Google Shape;60;p14"/>
          <p:cNvPicPr preferRelativeResize="0"/>
          <p:nvPr/>
        </p:nvPicPr>
        <p:blipFill>
          <a:blip r:embed="rId4">
            <a:alphaModFix/>
          </a:blip>
          <a:stretch>
            <a:fillRect/>
          </a:stretch>
        </p:blipFill>
        <p:spPr>
          <a:xfrm>
            <a:off x="138813" y="3236360"/>
            <a:ext cx="2681610" cy="1839331"/>
          </a:xfrm>
          <a:prstGeom prst="rect">
            <a:avLst/>
          </a:prstGeom>
          <a:noFill/>
          <a:ln>
            <a:solidFill>
              <a:schemeClr val="tx1"/>
            </a:solidFill>
          </a:ln>
        </p:spPr>
      </p:pic>
      <p:pic>
        <p:nvPicPr>
          <p:cNvPr id="64" name="Google Shape;64;p14"/>
          <p:cNvPicPr preferRelativeResize="0"/>
          <p:nvPr/>
        </p:nvPicPr>
        <p:blipFill>
          <a:blip r:embed="rId5">
            <a:alphaModFix/>
          </a:blip>
          <a:stretch>
            <a:fillRect/>
          </a:stretch>
        </p:blipFill>
        <p:spPr>
          <a:xfrm>
            <a:off x="7144432" y="23214"/>
            <a:ext cx="1922050" cy="1847775"/>
          </a:xfrm>
          <a:prstGeom prst="rect">
            <a:avLst/>
          </a:prstGeom>
          <a:noFill/>
          <a:ln>
            <a:noFill/>
          </a:ln>
        </p:spPr>
      </p:pic>
      <p:pic>
        <p:nvPicPr>
          <p:cNvPr id="68" name="Google Shape;68;p14"/>
          <p:cNvPicPr preferRelativeResize="0"/>
          <p:nvPr/>
        </p:nvPicPr>
        <p:blipFill>
          <a:blip r:embed="rId6">
            <a:alphaModFix/>
          </a:blip>
          <a:stretch>
            <a:fillRect/>
          </a:stretch>
        </p:blipFill>
        <p:spPr>
          <a:xfrm>
            <a:off x="2841505" y="3742882"/>
            <a:ext cx="2575050" cy="1263232"/>
          </a:xfrm>
          <a:prstGeom prst="rect">
            <a:avLst/>
          </a:prstGeom>
          <a:noFill/>
          <a:ln>
            <a:noFill/>
          </a:ln>
        </p:spPr>
      </p:pic>
      <p:sp>
        <p:nvSpPr>
          <p:cNvPr id="2" name="TextBox 1">
            <a:extLst>
              <a:ext uri="{FF2B5EF4-FFF2-40B4-BE49-F238E27FC236}">
                <a16:creationId xmlns:a16="http://schemas.microsoft.com/office/drawing/2014/main" id="{0725CDDF-F2FB-DFF4-C5ED-330069E60B6D}"/>
              </a:ext>
            </a:extLst>
          </p:cNvPr>
          <p:cNvSpPr txBox="1"/>
          <p:nvPr/>
        </p:nvSpPr>
        <p:spPr>
          <a:xfrm>
            <a:off x="8105457" y="5015460"/>
            <a:ext cx="1083951" cy="184666"/>
          </a:xfrm>
          <a:prstGeom prst="rect">
            <a:avLst/>
          </a:prstGeom>
          <a:noFill/>
        </p:spPr>
        <p:txBody>
          <a:bodyPr wrap="none" rtlCol="0">
            <a:spAutoFit/>
          </a:bodyPr>
          <a:lstStyle/>
          <a:p>
            <a:r>
              <a:rPr lang="en-US" sz="600" i="1" dirty="0"/>
              <a:t>Low level / classical vision</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94723DE7-90FC-71E6-31C6-CA3EB296C1D2}"/>
                  </a:ext>
                </a:extLst>
              </p:cNvPr>
              <p:cNvSpPr txBox="1"/>
              <p:nvPr/>
            </p:nvSpPr>
            <p:spPr>
              <a:xfrm>
                <a:off x="5532511" y="964507"/>
                <a:ext cx="1283685" cy="630301"/>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𝐾</m:t>
                      </m:r>
                      <m:r>
                        <a:rPr lang="en-US" sz="1100" b="0" i="1" smtClean="0">
                          <a:latin typeface="Cambria Math" panose="02040503050406030204" pitchFamily="18" charset="0"/>
                        </a:rPr>
                        <m:t>=</m:t>
                      </m:r>
                      <m:d>
                        <m:dPr>
                          <m:begChr m:val="["/>
                          <m:endChr m:val="]"/>
                          <m:ctrlPr>
                            <a:rPr lang="en-US" sz="1100" b="0" i="1" smtClean="0">
                              <a:latin typeface="Cambria Math" panose="02040503050406030204" pitchFamily="18" charset="0"/>
                            </a:rPr>
                          </m:ctrlPr>
                        </m:dPr>
                        <m:e>
                          <m:m>
                            <m:mPr>
                              <m:mcs>
                                <m:mc>
                                  <m:mcPr>
                                    <m:count m:val="3"/>
                                    <m:mcJc m:val="center"/>
                                  </m:mcPr>
                                </m:mc>
                              </m:mcs>
                              <m:ctrlPr>
                                <a:rPr lang="en-US" sz="1100" b="0" i="1" smtClean="0">
                                  <a:latin typeface="Cambria Math" panose="02040503050406030204" pitchFamily="18" charset="0"/>
                                </a:rPr>
                              </m:ctrlPr>
                            </m:mPr>
                            <m:mr>
                              <m:e>
                                <m:sSub>
                                  <m:sSubPr>
                                    <m:ctrlPr>
                                      <a:rPr lang="en-US" sz="1100" b="0" i="1" smtClean="0">
                                        <a:latin typeface="Cambria Math" panose="02040503050406030204" pitchFamily="18" charset="0"/>
                                      </a:rPr>
                                    </m:ctrlPr>
                                  </m:sSubPr>
                                  <m:e>
                                    <m:r>
                                      <m:rPr>
                                        <m:brk m:alnAt="7"/>
                                      </m:rPr>
                                      <a:rPr lang="en-US" sz="1100" b="0" i="1" smtClean="0">
                                        <a:latin typeface="Cambria Math" panose="02040503050406030204" pitchFamily="18" charset="0"/>
                                      </a:rPr>
                                      <m:t>𝑓</m:t>
                                    </m:r>
                                  </m:e>
                                  <m:sub>
                                    <m:r>
                                      <m:rPr>
                                        <m:brk m:alnAt="7"/>
                                      </m:rPr>
                                      <a:rPr lang="en-US" sz="1100" b="0" i="1" smtClean="0">
                                        <a:latin typeface="Cambria Math" panose="02040503050406030204" pitchFamily="18" charset="0"/>
                                      </a:rPr>
                                      <m:t>𝑥</m:t>
                                    </m:r>
                                  </m:sub>
                                </m:sSub>
                              </m:e>
                              <m:e>
                                <m:r>
                                  <a:rPr lang="en-US" sz="1100" b="0" i="1" smtClean="0">
                                    <a:latin typeface="Cambria Math" panose="02040503050406030204" pitchFamily="18" charset="0"/>
                                  </a:rPr>
                                  <m:t>𝑠</m:t>
                                </m:r>
                              </m:e>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𝑐</m:t>
                                    </m:r>
                                  </m:e>
                                  <m:sub>
                                    <m:r>
                                      <a:rPr lang="en-US" sz="1100" b="0" i="1" smtClean="0">
                                        <a:latin typeface="Cambria Math" panose="02040503050406030204" pitchFamily="18" charset="0"/>
                                      </a:rPr>
                                      <m:t>𝑥</m:t>
                                    </m:r>
                                  </m:sub>
                                </m:sSub>
                              </m:e>
                            </m:mr>
                            <m:mr>
                              <m:e>
                                <m:r>
                                  <a:rPr lang="en-US" sz="1100" b="0" i="1" smtClean="0">
                                    <a:latin typeface="Cambria Math" panose="02040503050406030204" pitchFamily="18" charset="0"/>
                                  </a:rPr>
                                  <m:t>0</m:t>
                                </m:r>
                              </m:e>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𝑓</m:t>
                                    </m:r>
                                  </m:e>
                                  <m:sub>
                                    <m:r>
                                      <a:rPr lang="en-US" sz="1100" b="0" i="1" smtClean="0">
                                        <a:latin typeface="Cambria Math" panose="02040503050406030204" pitchFamily="18" charset="0"/>
                                      </a:rPr>
                                      <m:t>𝑦</m:t>
                                    </m:r>
                                  </m:sub>
                                </m:sSub>
                              </m:e>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𝑐</m:t>
                                    </m:r>
                                  </m:e>
                                  <m:sub>
                                    <m:r>
                                      <a:rPr lang="en-US" sz="1100" b="0" i="1" smtClean="0">
                                        <a:latin typeface="Cambria Math" panose="02040503050406030204" pitchFamily="18" charset="0"/>
                                      </a:rPr>
                                      <m:t>𝑦</m:t>
                                    </m:r>
                                  </m:sub>
                                </m:sSub>
                              </m:e>
                            </m:mr>
                            <m:mr>
                              <m:e>
                                <m:r>
                                  <a:rPr lang="en-US" sz="1100" b="0" i="1" smtClean="0">
                                    <a:latin typeface="Cambria Math" panose="02040503050406030204" pitchFamily="18" charset="0"/>
                                  </a:rPr>
                                  <m:t>0</m:t>
                                </m:r>
                              </m:e>
                              <m:e>
                                <m:r>
                                  <a:rPr lang="en-US" sz="1100" b="0" i="1" smtClean="0">
                                    <a:latin typeface="Cambria Math" panose="02040503050406030204" pitchFamily="18" charset="0"/>
                                  </a:rPr>
                                  <m:t>0</m:t>
                                </m:r>
                              </m:e>
                              <m:e>
                                <m:r>
                                  <a:rPr lang="en-US" sz="1100" b="0" i="1" smtClean="0">
                                    <a:latin typeface="Cambria Math" panose="02040503050406030204" pitchFamily="18" charset="0"/>
                                  </a:rPr>
                                  <m:t>1</m:t>
                                </m:r>
                              </m:e>
                            </m:mr>
                          </m:m>
                        </m:e>
                      </m:d>
                    </m:oMath>
                  </m:oMathPara>
                </a14:m>
                <a:endParaRPr lang="en-US" sz="1100" dirty="0"/>
              </a:p>
            </p:txBody>
          </p:sp>
        </mc:Choice>
        <mc:Fallback>
          <p:sp>
            <p:nvSpPr>
              <p:cNvPr id="19" name="TextBox 18">
                <a:extLst>
                  <a:ext uri="{FF2B5EF4-FFF2-40B4-BE49-F238E27FC236}">
                    <a16:creationId xmlns:a16="http://schemas.microsoft.com/office/drawing/2014/main" id="{94723DE7-90FC-71E6-31C6-CA3EB296C1D2}"/>
                  </a:ext>
                </a:extLst>
              </p:cNvPr>
              <p:cNvSpPr txBox="1">
                <a:spLocks noRot="1" noChangeAspect="1" noMove="1" noResize="1" noEditPoints="1" noAdjustHandles="1" noChangeArrowheads="1" noChangeShapeType="1" noTextEdit="1"/>
              </p:cNvSpPr>
              <p:nvPr/>
            </p:nvSpPr>
            <p:spPr>
              <a:xfrm>
                <a:off x="5532511" y="964507"/>
                <a:ext cx="1283685" cy="63030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08F6034-8717-5697-75EE-29C1B002A10D}"/>
                  </a:ext>
                </a:extLst>
              </p:cNvPr>
              <p:cNvSpPr txBox="1"/>
              <p:nvPr/>
            </p:nvSpPr>
            <p:spPr>
              <a:xfrm>
                <a:off x="5221251" y="219803"/>
                <a:ext cx="1702261" cy="42832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100" b="0" i="1" smtClean="0">
                              <a:latin typeface="Cambria Math" panose="02040503050406030204" pitchFamily="18" charset="0"/>
                            </a:rPr>
                          </m:ctrlPr>
                        </m:dPr>
                        <m:e>
                          <m:r>
                            <a:rPr lang="en-US" sz="1100" b="0" i="1" smtClean="0">
                              <a:latin typeface="Cambria Math" panose="02040503050406030204" pitchFamily="18" charset="0"/>
                            </a:rPr>
                            <m:t>𝑅</m:t>
                          </m:r>
                        </m:e>
                        <m:e>
                          <m:r>
                            <a:rPr lang="en-US" sz="1100" b="0" i="1" smtClean="0">
                              <a:latin typeface="Cambria Math" panose="02040503050406030204" pitchFamily="18" charset="0"/>
                            </a:rPr>
                            <m:t>𝑡</m:t>
                          </m:r>
                        </m:e>
                      </m:d>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d>
                            <m:dPr>
                              <m:begChr m:val="["/>
                              <m:endChr m:val="]"/>
                              <m:ctrlPr>
                                <a:rPr lang="en-US" sz="1100" b="0" i="1" smtClean="0">
                                  <a:latin typeface="Cambria Math" panose="02040503050406030204" pitchFamily="18" charset="0"/>
                                </a:rPr>
                              </m:ctrlPr>
                            </m:dPr>
                            <m:e>
                              <m:m>
                                <m:mPr>
                                  <m:mcs>
                                    <m:mc>
                                      <m:mcPr>
                                        <m:count m:val="2"/>
                                        <m:mcJc m:val="center"/>
                                      </m:mcPr>
                                    </m:mc>
                                  </m:mcs>
                                  <m:ctrlPr>
                                    <a:rPr lang="en-US" sz="1100" b="0" i="1" smtClean="0">
                                      <a:latin typeface="Cambria Math" panose="02040503050406030204" pitchFamily="18" charset="0"/>
                                    </a:rPr>
                                  </m:ctrlPr>
                                </m:mPr>
                                <m:mr>
                                  <m:e>
                                    <m:sSub>
                                      <m:sSubPr>
                                        <m:ctrlPr>
                                          <a:rPr lang="en-US" sz="1100" b="0" i="1" smtClean="0">
                                            <a:latin typeface="Cambria Math" panose="02040503050406030204" pitchFamily="18" charset="0"/>
                                          </a:rPr>
                                        </m:ctrlPr>
                                      </m:sSubPr>
                                      <m:e>
                                        <m:r>
                                          <m:rPr>
                                            <m:brk m:alnAt="7"/>
                                          </m:rPr>
                                          <a:rPr lang="en-US" sz="1100" b="0" i="1" smtClean="0">
                                            <a:latin typeface="Cambria Math" panose="02040503050406030204" pitchFamily="18" charset="0"/>
                                          </a:rPr>
                                          <m:t>𝑅</m:t>
                                        </m:r>
                                      </m:e>
                                      <m:sub>
                                        <m:r>
                                          <m:rPr>
                                            <m:brk m:alnAt="7"/>
                                          </m:rPr>
                                          <a:rPr lang="en-US" sz="1100" b="0" i="1" smtClean="0">
                                            <a:latin typeface="Cambria Math" panose="02040503050406030204" pitchFamily="18" charset="0"/>
                                          </a:rPr>
                                          <m:t>3</m:t>
                                        </m:r>
                                        <m:r>
                                          <a:rPr lang="en-US" sz="1100" b="0" i="1" smtClean="0">
                                            <a:latin typeface="Cambria Math" panose="02040503050406030204" pitchFamily="18" charset="0"/>
                                          </a:rPr>
                                          <m:t>×</m:t>
                                        </m:r>
                                        <m:r>
                                          <a:rPr lang="en-US" sz="1100" b="0" i="1" smtClean="0">
                                            <a:latin typeface="Cambria Math" panose="02040503050406030204" pitchFamily="18" charset="0"/>
                                          </a:rPr>
                                          <m:t>3</m:t>
                                        </m:r>
                                      </m:sub>
                                    </m:sSub>
                                  </m:e>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𝑇</m:t>
                                        </m:r>
                                      </m:e>
                                      <m:sub>
                                        <m:r>
                                          <a:rPr lang="en-US" sz="1100" b="0" i="1" smtClean="0">
                                            <a:latin typeface="Cambria Math" panose="02040503050406030204" pitchFamily="18" charset="0"/>
                                          </a:rPr>
                                          <m:t>3</m:t>
                                        </m:r>
                                        <m:r>
                                          <a:rPr lang="en-US" sz="1100" b="0" i="1" smtClean="0">
                                            <a:latin typeface="Cambria Math" panose="02040503050406030204" pitchFamily="18" charset="0"/>
                                          </a:rPr>
                                          <m:t>×</m:t>
                                        </m:r>
                                        <m:r>
                                          <a:rPr lang="en-US" sz="1100" b="0" i="1" smtClean="0">
                                            <a:latin typeface="Cambria Math" panose="02040503050406030204" pitchFamily="18" charset="0"/>
                                          </a:rPr>
                                          <m:t>1</m:t>
                                        </m:r>
                                      </m:sub>
                                    </m:sSub>
                                  </m:e>
                                </m:mr>
                                <m:mr>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0</m:t>
                                        </m:r>
                                      </m:e>
                                      <m:sub>
                                        <m:r>
                                          <a:rPr lang="en-US" sz="1100" b="0" i="1" smtClean="0">
                                            <a:latin typeface="Cambria Math" panose="02040503050406030204" pitchFamily="18" charset="0"/>
                                          </a:rPr>
                                          <m:t>1</m:t>
                                        </m:r>
                                        <m:r>
                                          <a:rPr lang="en-US" sz="1100" b="0" i="1" smtClean="0">
                                            <a:latin typeface="Cambria Math" panose="02040503050406030204" pitchFamily="18" charset="0"/>
                                          </a:rPr>
                                          <m:t>×</m:t>
                                        </m:r>
                                        <m:r>
                                          <a:rPr lang="en-US" sz="1100" b="0" i="1" smtClean="0">
                                            <a:latin typeface="Cambria Math" panose="02040503050406030204" pitchFamily="18" charset="0"/>
                                          </a:rPr>
                                          <m:t>3</m:t>
                                        </m:r>
                                      </m:sub>
                                    </m:sSub>
                                  </m:e>
                                  <m:e>
                                    <m:r>
                                      <a:rPr lang="en-US" sz="1100" b="0" i="1" smtClean="0">
                                        <a:latin typeface="Cambria Math" panose="02040503050406030204" pitchFamily="18" charset="0"/>
                                      </a:rPr>
                                      <m:t>1</m:t>
                                    </m:r>
                                  </m:e>
                                </m:mr>
                              </m:m>
                            </m:e>
                          </m:d>
                        </m:e>
                        <m:sub>
                          <m:r>
                            <a:rPr lang="en-US" sz="1100" b="0" i="1" smtClean="0">
                              <a:latin typeface="Cambria Math" panose="02040503050406030204" pitchFamily="18" charset="0"/>
                            </a:rPr>
                            <m:t>4</m:t>
                          </m:r>
                          <m:r>
                            <a:rPr lang="en-US" sz="1100" b="0" i="1" smtClean="0">
                              <a:latin typeface="Cambria Math" panose="02040503050406030204" pitchFamily="18" charset="0"/>
                            </a:rPr>
                            <m:t>×</m:t>
                          </m:r>
                          <m:r>
                            <a:rPr lang="en-US" sz="1100" b="0" i="1" smtClean="0">
                              <a:latin typeface="Cambria Math" panose="02040503050406030204" pitchFamily="18" charset="0"/>
                            </a:rPr>
                            <m:t>4</m:t>
                          </m:r>
                        </m:sub>
                      </m:sSub>
                    </m:oMath>
                  </m:oMathPara>
                </a14:m>
                <a:endParaRPr lang="en-US" sz="1100" dirty="0"/>
              </a:p>
            </p:txBody>
          </p:sp>
        </mc:Choice>
        <mc:Fallback>
          <p:sp>
            <p:nvSpPr>
              <p:cNvPr id="22" name="TextBox 21">
                <a:extLst>
                  <a:ext uri="{FF2B5EF4-FFF2-40B4-BE49-F238E27FC236}">
                    <a16:creationId xmlns:a16="http://schemas.microsoft.com/office/drawing/2014/main" id="{B08F6034-8717-5697-75EE-29C1B002A10D}"/>
                  </a:ext>
                </a:extLst>
              </p:cNvPr>
              <p:cNvSpPr txBox="1">
                <a:spLocks noRot="1" noChangeAspect="1" noMove="1" noResize="1" noEditPoints="1" noAdjustHandles="1" noChangeArrowheads="1" noChangeShapeType="1" noTextEdit="1"/>
              </p:cNvSpPr>
              <p:nvPr/>
            </p:nvSpPr>
            <p:spPr>
              <a:xfrm>
                <a:off x="5221251" y="219803"/>
                <a:ext cx="1702261" cy="42832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 Placeholder 25">
                <a:extLst>
                  <a:ext uri="{FF2B5EF4-FFF2-40B4-BE49-F238E27FC236}">
                    <a16:creationId xmlns:a16="http://schemas.microsoft.com/office/drawing/2014/main" id="{B102B0E0-F3A2-0285-1240-865E5CFD4484}"/>
                  </a:ext>
                </a:extLst>
              </p:cNvPr>
              <p:cNvSpPr txBox="1">
                <a:spLocks/>
              </p:cNvSpPr>
              <p:nvPr/>
            </p:nvSpPr>
            <p:spPr>
              <a:xfrm>
                <a:off x="-131270" y="162789"/>
                <a:ext cx="4946171"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a:endParaRPr lang="en-US" sz="700" dirty="0">
                  <a:solidFill>
                    <a:schemeClr val="tx1"/>
                  </a:solidFill>
                </a:endParaRPr>
              </a:p>
              <a:p>
                <a:pPr marL="457200" indent="-292100">
                  <a:lnSpc>
                    <a:spcPct val="115000"/>
                  </a:lnSpc>
                  <a:spcBef>
                    <a:spcPts val="1000"/>
                  </a:spcBef>
                  <a:buSzPts val="1000"/>
                  <a:buFont typeface="Arial"/>
                  <a:buChar char="●"/>
                </a:pPr>
                <a:r>
                  <a:rPr lang="en-US" sz="700" dirty="0">
                    <a:solidFill>
                      <a:schemeClr val="tx1"/>
                    </a:solidFill>
                  </a:rPr>
                  <a:t>The pinhole camera model describes a simplified way that a point in 3D is projected onto a 2D image plane.</a:t>
                </a:r>
              </a:p>
              <a:p>
                <a:pPr marL="457200" indent="-292100">
                  <a:lnSpc>
                    <a:spcPct val="115000"/>
                  </a:lnSpc>
                  <a:buSzPts val="1000"/>
                  <a:buFont typeface="Arial"/>
                  <a:buChar char="●"/>
                </a:pPr>
                <a:r>
                  <a:rPr lang="en-US" sz="700" dirty="0">
                    <a:solidFill>
                      <a:schemeClr val="tx1"/>
                    </a:solidFill>
                  </a:rPr>
                  <a:t>The </a:t>
                </a:r>
                <a:r>
                  <a:rPr lang="en-US" sz="700" b="1" dirty="0">
                    <a:solidFill>
                      <a:schemeClr val="tx1"/>
                    </a:solidFill>
                  </a:rPr>
                  <a:t>extrinsic camera matrix </a:t>
                </a:r>
                <a:r>
                  <a:rPr lang="en-US" sz="700" dirty="0">
                    <a:solidFill>
                      <a:schemeClr val="tx1"/>
                    </a:solidFill>
                  </a:rPr>
                  <a:t>involves the 3D location of the camera.</a:t>
                </a:r>
              </a:p>
              <a:p>
                <a:pPr marL="914400" lvl="1" indent="-292100">
                  <a:lnSpc>
                    <a:spcPct val="115000"/>
                  </a:lnSpc>
                  <a:buSzPts val="1000"/>
                  <a:buFont typeface="Arial"/>
                  <a:buChar char="○"/>
                </a:pPr>
                <a:r>
                  <a:rPr lang="en-US" sz="700" dirty="0">
                    <a:solidFill>
                      <a:schemeClr val="tx1"/>
                    </a:solidFill>
                  </a:rPr>
                  <a:t>It is a matrix that takes world coordinates and converts them into camera coordinates</a:t>
                </a:r>
              </a:p>
              <a:p>
                <a:pPr marL="914400" lvl="1" indent="-292100">
                  <a:lnSpc>
                    <a:spcPct val="115000"/>
                  </a:lnSpc>
                  <a:buSzPts val="1000"/>
                  <a:buFont typeface="Arial"/>
                  <a:buChar char="○"/>
                </a:pPr>
                <a14:m>
                  <m:oMath xmlns:m="http://schemas.openxmlformats.org/officeDocument/2006/math">
                    <m:r>
                      <a:rPr lang="en-US" sz="700" i="1" smtClean="0">
                        <a:solidFill>
                          <a:schemeClr val="tx1"/>
                        </a:solidFill>
                        <a:latin typeface="Cambria Math" panose="02040503050406030204" pitchFamily="18" charset="0"/>
                      </a:rPr>
                      <m:t>𝑅</m:t>
                    </m:r>
                  </m:oMath>
                </a14:m>
                <a:r>
                  <a:rPr lang="en-US" sz="700" dirty="0">
                    <a:solidFill>
                      <a:schemeClr val="tx1"/>
                    </a:solidFill>
                  </a:rPr>
                  <a:t> is a 3x3 matrix where the columns represent the world axes in camera coordinates (</a:t>
                </a:r>
                <a:r>
                  <a:rPr lang="en-US" sz="700" dirty="0" err="1">
                    <a:solidFill>
                      <a:schemeClr val="tx1"/>
                    </a:solidFill>
                  </a:rPr>
                  <a:t>world_to_cam</a:t>
                </a:r>
                <a:r>
                  <a:rPr lang="en-US" sz="700" dirty="0">
                    <a:solidFill>
                      <a:schemeClr val="tx1"/>
                    </a:solidFill>
                  </a:rPr>
                  <a:t>)</a:t>
                </a:r>
              </a:p>
              <a:p>
                <a:pPr marL="914400" lvl="1" indent="-292100">
                  <a:lnSpc>
                    <a:spcPct val="115000"/>
                  </a:lnSpc>
                  <a:buSzPts val="1000"/>
                  <a:buFont typeface="Arial"/>
                  <a:buChar char="○"/>
                </a:pPr>
                <a14:m>
                  <m:oMath xmlns:m="http://schemas.openxmlformats.org/officeDocument/2006/math">
                    <m:r>
                      <a:rPr lang="en-US" sz="700" i="1" smtClean="0">
                        <a:solidFill>
                          <a:schemeClr val="tx1"/>
                        </a:solidFill>
                        <a:latin typeface="Cambria Math" panose="02040503050406030204" pitchFamily="18" charset="0"/>
                      </a:rPr>
                      <m:t>𝑇</m:t>
                    </m:r>
                    <m:r>
                      <a:rPr lang="en-US" sz="700" i="1" smtClean="0">
                        <a:solidFill>
                          <a:schemeClr val="tx1"/>
                        </a:solidFill>
                        <a:latin typeface="Cambria Math" panose="02040503050406030204" pitchFamily="18" charset="0"/>
                      </a:rPr>
                      <m:t> </m:t>
                    </m:r>
                  </m:oMath>
                </a14:m>
                <a:r>
                  <a:rPr lang="en-US" sz="700" dirty="0">
                    <a:solidFill>
                      <a:schemeClr val="tx1"/>
                    </a:solidFill>
                  </a:rPr>
                  <a:t> is a 3x1 vector representing the world origin in camera coordinates </a:t>
                </a:r>
              </a:p>
              <a:p>
                <a:pPr marL="914400" lvl="1" indent="-292100">
                  <a:lnSpc>
                    <a:spcPct val="115000"/>
                  </a:lnSpc>
                  <a:buSzPts val="1000"/>
                  <a:buFont typeface="Arial"/>
                  <a:buChar char="○"/>
                </a:pPr>
                <a:r>
                  <a:rPr lang="en-US" sz="700" dirty="0">
                    <a:solidFill>
                      <a:schemeClr val="tx1"/>
                    </a:solidFill>
                  </a:rPr>
                  <a:t>R and T is a bit unintuitive to specify, so often we first obtain:</a:t>
                </a:r>
              </a:p>
              <a:p>
                <a:pPr marL="1371600" lvl="2" indent="-292100">
                  <a:lnSpc>
                    <a:spcPct val="115000"/>
                  </a:lnSpc>
                  <a:buSzPts val="1000"/>
                  <a:buFont typeface="Arial"/>
                  <a:buChar char="■"/>
                </a:pPr>
                <a14:m>
                  <m:oMath xmlns:m="http://schemas.openxmlformats.org/officeDocument/2006/math">
                    <m:sSub>
                      <m:sSubPr>
                        <m:ctrlPr>
                          <a:rPr lang="ar-AE" sz="700" i="1" smtClean="0">
                            <a:solidFill>
                              <a:schemeClr val="tx1"/>
                            </a:solidFill>
                            <a:latin typeface="Cambria Math" panose="02040503050406030204" pitchFamily="18" charset="0"/>
                          </a:rPr>
                        </m:ctrlPr>
                      </m:sSubPr>
                      <m:e>
                        <m:r>
                          <a:rPr lang="ar-AE" sz="700" i="1" smtClean="0">
                            <a:solidFill>
                              <a:schemeClr val="tx1"/>
                            </a:solidFill>
                            <a:latin typeface="Cambria Math" panose="02040503050406030204" pitchFamily="18" charset="0"/>
                          </a:rPr>
                          <m:t>𝑅</m:t>
                        </m:r>
                      </m:e>
                      <m:sub>
                        <m:r>
                          <a:rPr lang="ar-AE" sz="700" i="1" smtClean="0">
                            <a:solidFill>
                              <a:schemeClr val="tx1"/>
                            </a:solidFill>
                            <a:latin typeface="Cambria Math" panose="02040503050406030204" pitchFamily="18" charset="0"/>
                          </a:rPr>
                          <m:t>𝑐</m:t>
                        </m:r>
                      </m:sub>
                    </m:sSub>
                  </m:oMath>
                </a14:m>
                <a:r>
                  <a:rPr lang="ar-AE" sz="700" dirty="0">
                    <a:solidFill>
                      <a:schemeClr val="tx1"/>
                    </a:solidFill>
                  </a:rPr>
                  <a:t>, </a:t>
                </a:r>
                <a:r>
                  <a:rPr lang="en-US" sz="700" dirty="0">
                    <a:solidFill>
                      <a:schemeClr val="tx1"/>
                    </a:solidFill>
                  </a:rPr>
                  <a:t>a 3x3 matrix where columns represent the camera axes in world coordinates (</a:t>
                </a:r>
                <a:r>
                  <a:rPr lang="en-US" sz="700" dirty="0" err="1">
                    <a:solidFill>
                      <a:schemeClr val="tx1"/>
                    </a:solidFill>
                  </a:rPr>
                  <a:t>cam_to_world</a:t>
                </a:r>
                <a:r>
                  <a:rPr lang="en-US" sz="700" dirty="0">
                    <a:solidFill>
                      <a:schemeClr val="tx1"/>
                    </a:solidFill>
                  </a:rPr>
                  <a:t>)</a:t>
                </a:r>
              </a:p>
              <a:p>
                <a:pPr marL="1371600" lvl="2" indent="-292100">
                  <a:lnSpc>
                    <a:spcPct val="115000"/>
                  </a:lnSpc>
                  <a:buSzPts val="1000"/>
                  <a:buFont typeface="Arial"/>
                  <a:buChar char="■"/>
                </a:pPr>
                <a14:m>
                  <m:oMath xmlns:m="http://schemas.openxmlformats.org/officeDocument/2006/math">
                    <m:r>
                      <a:rPr lang="en-US" sz="700" i="1" smtClean="0">
                        <a:solidFill>
                          <a:schemeClr val="tx1"/>
                        </a:solidFill>
                        <a:latin typeface="Cambria Math" panose="02040503050406030204" pitchFamily="18" charset="0"/>
                      </a:rPr>
                      <m:t>𝐶</m:t>
                    </m:r>
                  </m:oMath>
                </a14:m>
                <a:r>
                  <a:rPr lang="en-US" sz="700" dirty="0">
                    <a:solidFill>
                      <a:schemeClr val="tx1"/>
                    </a:solidFill>
                  </a:rPr>
                  <a:t>, a 3x1 vector representing the location of the camera center in world coordinates</a:t>
                </a:r>
              </a:p>
              <a:p>
                <a:pPr marL="1371600" lvl="4" indent="-292100">
                  <a:lnSpc>
                    <a:spcPct val="115000"/>
                  </a:lnSpc>
                  <a:buSzPts val="1000"/>
                  <a:buFont typeface="Arial"/>
                  <a:buChar char="■"/>
                </a:pPr>
                <a:r>
                  <a:rPr lang="en-US" sz="700" dirty="0">
                    <a:solidFill>
                      <a:schemeClr val="tx1"/>
                    </a:solidFill>
                  </a:rPr>
                  <a:t>Then, we can get:</a:t>
                </a:r>
              </a:p>
              <a:p>
                <a:pPr marL="1371600" lvl="2" indent="-292100">
                  <a:lnSpc>
                    <a:spcPct val="115000"/>
                  </a:lnSpc>
                  <a:buSzPts val="1000"/>
                  <a:buFont typeface="Arial"/>
                  <a:buChar char="■"/>
                </a:pPr>
                <a14:m>
                  <m:oMath xmlns:m="http://schemas.openxmlformats.org/officeDocument/2006/math">
                    <m:sSubSup>
                      <m:sSubSupPr>
                        <m:ctrlPr>
                          <a:rPr lang="ar-AE" sz="700" i="1" smtClean="0">
                            <a:solidFill>
                              <a:schemeClr val="tx1"/>
                            </a:solidFill>
                            <a:latin typeface="Cambria Math" panose="02040503050406030204" pitchFamily="18" charset="0"/>
                          </a:rPr>
                        </m:ctrlPr>
                      </m:sSubSupPr>
                      <m:e>
                        <m:r>
                          <a:rPr lang="ar-AE" sz="700" i="1" smtClean="0">
                            <a:solidFill>
                              <a:schemeClr val="tx1"/>
                            </a:solidFill>
                            <a:latin typeface="Cambria Math" panose="02040503050406030204" pitchFamily="18" charset="0"/>
                          </a:rPr>
                          <m:t>𝑅</m:t>
                        </m:r>
                        <m:r>
                          <a:rPr lang="ar-AE" sz="700" i="1" smtClean="0">
                            <a:solidFill>
                              <a:schemeClr val="tx1"/>
                            </a:solidFill>
                            <a:latin typeface="Cambria Math" panose="02040503050406030204" pitchFamily="18" charset="0"/>
                          </a:rPr>
                          <m:t>=</m:t>
                        </m:r>
                        <m:r>
                          <a:rPr lang="ar-AE" sz="700" i="1" smtClean="0">
                            <a:solidFill>
                              <a:schemeClr val="tx1"/>
                            </a:solidFill>
                            <a:latin typeface="Cambria Math" panose="02040503050406030204" pitchFamily="18" charset="0"/>
                          </a:rPr>
                          <m:t>𝑅</m:t>
                        </m:r>
                      </m:e>
                      <m:sub>
                        <m:r>
                          <a:rPr lang="ar-AE" sz="700" i="1" smtClean="0">
                            <a:solidFill>
                              <a:schemeClr val="tx1"/>
                            </a:solidFill>
                            <a:latin typeface="Cambria Math" panose="02040503050406030204" pitchFamily="18" charset="0"/>
                          </a:rPr>
                          <m:t>𝑐</m:t>
                        </m:r>
                      </m:sub>
                      <m:sup>
                        <m:r>
                          <a:rPr lang="ar-AE" sz="700" i="1" smtClean="0">
                            <a:solidFill>
                              <a:schemeClr val="tx1"/>
                            </a:solidFill>
                            <a:latin typeface="Cambria Math" panose="02040503050406030204" pitchFamily="18" charset="0"/>
                          </a:rPr>
                          <m:t>𝑇</m:t>
                        </m:r>
                      </m:sup>
                    </m:sSubSup>
                  </m:oMath>
                </a14:m>
                <a:endParaRPr lang="ar-AE" sz="700" i="1" dirty="0">
                  <a:solidFill>
                    <a:schemeClr val="tx1"/>
                  </a:solidFill>
                  <a:latin typeface="Cambria Math" panose="02040503050406030204" pitchFamily="18" charset="0"/>
                </a:endParaRPr>
              </a:p>
              <a:p>
                <a:pPr marL="1371600" lvl="2" indent="-292100">
                  <a:lnSpc>
                    <a:spcPct val="115000"/>
                  </a:lnSpc>
                  <a:buSzPts val="1000"/>
                  <a:buFont typeface="Arial"/>
                  <a:buChar char="■"/>
                </a:pPr>
                <a14:m>
                  <m:oMath xmlns:m="http://schemas.openxmlformats.org/officeDocument/2006/math">
                    <m:r>
                      <a:rPr lang="ar-AE" sz="700" i="1" smtClean="0">
                        <a:solidFill>
                          <a:schemeClr val="tx1"/>
                        </a:solidFill>
                        <a:latin typeface="Cambria Math" panose="02040503050406030204" pitchFamily="18" charset="0"/>
                      </a:rPr>
                      <m:t>𝑇</m:t>
                    </m:r>
                    <m:r>
                      <a:rPr lang="ar-AE" sz="700" i="1" smtClean="0">
                        <a:solidFill>
                          <a:schemeClr val="tx1"/>
                        </a:solidFill>
                        <a:latin typeface="Cambria Math" panose="02040503050406030204" pitchFamily="18" charset="0"/>
                      </a:rPr>
                      <m:t>=−</m:t>
                    </m:r>
                    <m:sSubSup>
                      <m:sSubSupPr>
                        <m:ctrlPr>
                          <a:rPr lang="ar-AE" sz="700" i="1" smtClean="0">
                            <a:solidFill>
                              <a:schemeClr val="tx1"/>
                            </a:solidFill>
                            <a:latin typeface="Cambria Math" panose="02040503050406030204" pitchFamily="18" charset="0"/>
                          </a:rPr>
                        </m:ctrlPr>
                      </m:sSubSupPr>
                      <m:e>
                        <m:r>
                          <a:rPr lang="ar-AE" sz="700" i="1" smtClean="0">
                            <a:solidFill>
                              <a:schemeClr val="tx1"/>
                            </a:solidFill>
                            <a:latin typeface="Cambria Math" panose="02040503050406030204" pitchFamily="18" charset="0"/>
                          </a:rPr>
                          <m:t>𝑅</m:t>
                        </m:r>
                      </m:e>
                      <m:sub>
                        <m:r>
                          <a:rPr lang="ar-AE" sz="700" i="1" smtClean="0">
                            <a:solidFill>
                              <a:schemeClr val="tx1"/>
                            </a:solidFill>
                            <a:latin typeface="Cambria Math" panose="02040503050406030204" pitchFamily="18" charset="0"/>
                          </a:rPr>
                          <m:t>𝑐</m:t>
                        </m:r>
                      </m:sub>
                      <m:sup>
                        <m:r>
                          <a:rPr lang="ar-AE" sz="700" i="1" smtClean="0">
                            <a:solidFill>
                              <a:schemeClr val="tx1"/>
                            </a:solidFill>
                            <a:latin typeface="Cambria Math" panose="02040503050406030204" pitchFamily="18" charset="0"/>
                          </a:rPr>
                          <m:t>𝑇</m:t>
                        </m:r>
                      </m:sup>
                    </m:sSubSup>
                    <m:r>
                      <a:rPr lang="ar-AE" sz="700" i="1" smtClean="0">
                        <a:solidFill>
                          <a:schemeClr val="tx1"/>
                        </a:solidFill>
                        <a:latin typeface="Cambria Math" panose="02040503050406030204" pitchFamily="18" charset="0"/>
                      </a:rPr>
                      <m:t>𝐶</m:t>
                    </m:r>
                  </m:oMath>
                </a14:m>
                <a:endParaRPr lang="en-US" sz="700" dirty="0">
                  <a:solidFill>
                    <a:schemeClr val="tx1"/>
                  </a:solidFill>
                </a:endParaRPr>
              </a:p>
              <a:p>
                <a:pPr marL="1371600" lvl="2" indent="-292100">
                  <a:lnSpc>
                    <a:spcPct val="115000"/>
                  </a:lnSpc>
                  <a:buSzPts val="1000"/>
                  <a:buFont typeface="Arial"/>
                  <a:buChar char="■"/>
                </a:pPr>
                <a:endParaRPr lang="ar-AE" sz="700" dirty="0">
                  <a:solidFill>
                    <a:schemeClr val="tx1"/>
                  </a:solidFill>
                </a:endParaRPr>
              </a:p>
              <a:p>
                <a:pPr marL="457200" indent="-292100">
                  <a:lnSpc>
                    <a:spcPct val="115000"/>
                  </a:lnSpc>
                  <a:buSzPts val="1000"/>
                  <a:buFont typeface="Arial"/>
                  <a:buChar char="●"/>
                </a:pPr>
                <a:r>
                  <a:rPr lang="en-US" sz="700" dirty="0">
                    <a:solidFill>
                      <a:schemeClr val="tx1"/>
                    </a:solidFill>
                  </a:rPr>
                  <a:t>The </a:t>
                </a:r>
                <a:r>
                  <a:rPr lang="en-US" sz="700" b="1" dirty="0">
                    <a:solidFill>
                      <a:schemeClr val="tx1"/>
                    </a:solidFill>
                  </a:rPr>
                  <a:t>intrinsic camera matrix </a:t>
                </a:r>
                <a14:m>
                  <m:oMath xmlns:m="http://schemas.openxmlformats.org/officeDocument/2006/math">
                    <m:r>
                      <a:rPr lang="en-US" sz="700" b="1" i="1" smtClean="0">
                        <a:solidFill>
                          <a:schemeClr val="tx1"/>
                        </a:solidFill>
                        <a:latin typeface="Cambria Math" panose="02040503050406030204" pitchFamily="18" charset="0"/>
                      </a:rPr>
                      <m:t>𝑲</m:t>
                    </m:r>
                  </m:oMath>
                </a14:m>
                <a:r>
                  <a:rPr lang="en-US" sz="700" b="1" dirty="0">
                    <a:solidFill>
                      <a:schemeClr val="tx1"/>
                    </a:solidFill>
                  </a:rPr>
                  <a:t> </a:t>
                </a:r>
                <a:r>
                  <a:rPr lang="en-US" sz="700" dirty="0">
                    <a:solidFill>
                      <a:schemeClr val="tx1"/>
                    </a:solidFill>
                  </a:rPr>
                  <a:t>represents the internal parameters of the camera, and can be found using camera calibration:</a:t>
                </a:r>
              </a:p>
              <a:p>
                <a:pPr marL="457200" lvl="3" indent="171450">
                  <a:lnSpc>
                    <a:spcPct val="115000"/>
                  </a:lnSpc>
                  <a:buSzPts val="1000"/>
                  <a:buFont typeface="Arial"/>
                  <a:buChar char="●"/>
                </a:pPr>
                <a:r>
                  <a:rPr lang="en-US" sz="700" b="1" dirty="0">
                    <a:solidFill>
                      <a:schemeClr val="tx1"/>
                    </a:solidFill>
                  </a:rPr>
                  <a:t>Focal length </a:t>
                </a:r>
                <a14:m>
                  <m:oMath xmlns:m="http://schemas.openxmlformats.org/officeDocument/2006/math">
                    <m:sSub>
                      <m:sSubPr>
                        <m:ctrlPr>
                          <a:rPr lang="ar-AE" sz="700" i="1" smtClean="0">
                            <a:solidFill>
                              <a:schemeClr val="tx1"/>
                            </a:solidFill>
                            <a:latin typeface="Cambria Math" panose="02040503050406030204" pitchFamily="18" charset="0"/>
                          </a:rPr>
                        </m:ctrlPr>
                      </m:sSubPr>
                      <m:e>
                        <m:r>
                          <a:rPr lang="ar-AE" sz="700" i="1" smtClean="0">
                            <a:solidFill>
                              <a:schemeClr val="tx1"/>
                            </a:solidFill>
                            <a:latin typeface="Cambria Math" panose="02040503050406030204" pitchFamily="18" charset="0"/>
                          </a:rPr>
                          <m:t>𝑓</m:t>
                        </m:r>
                      </m:e>
                      <m:sub>
                        <m:r>
                          <a:rPr lang="ar-AE" sz="700" i="1" smtClean="0">
                            <a:solidFill>
                              <a:schemeClr val="tx1"/>
                            </a:solidFill>
                            <a:latin typeface="Cambria Math" panose="02040503050406030204" pitchFamily="18" charset="0"/>
                          </a:rPr>
                          <m:t>𝑥</m:t>
                        </m:r>
                      </m:sub>
                    </m:sSub>
                    <m:r>
                      <a:rPr lang="ar-AE" sz="700" i="1" smtClean="0">
                        <a:solidFill>
                          <a:schemeClr val="tx1"/>
                        </a:solidFill>
                        <a:latin typeface="Cambria Math" panose="02040503050406030204" pitchFamily="18" charset="0"/>
                      </a:rPr>
                      <m:t>,</m:t>
                    </m:r>
                    <m:sSub>
                      <m:sSubPr>
                        <m:ctrlPr>
                          <a:rPr lang="ar-AE" sz="700" i="1" smtClean="0">
                            <a:solidFill>
                              <a:schemeClr val="tx1"/>
                            </a:solidFill>
                            <a:latin typeface="Cambria Math" panose="02040503050406030204" pitchFamily="18" charset="0"/>
                          </a:rPr>
                        </m:ctrlPr>
                      </m:sSubPr>
                      <m:e>
                        <m:r>
                          <a:rPr lang="ar-AE" sz="700" i="1" smtClean="0">
                            <a:solidFill>
                              <a:schemeClr val="tx1"/>
                            </a:solidFill>
                            <a:latin typeface="Cambria Math" panose="02040503050406030204" pitchFamily="18" charset="0"/>
                          </a:rPr>
                          <m:t>𝑓</m:t>
                        </m:r>
                      </m:e>
                      <m:sub>
                        <m:r>
                          <a:rPr lang="ar-AE" sz="700" i="1" smtClean="0">
                            <a:solidFill>
                              <a:schemeClr val="tx1"/>
                            </a:solidFill>
                            <a:latin typeface="Cambria Math" panose="02040503050406030204" pitchFamily="18" charset="0"/>
                          </a:rPr>
                          <m:t>𝑦</m:t>
                        </m:r>
                      </m:sub>
                    </m:sSub>
                  </m:oMath>
                </a14:m>
                <a:r>
                  <a:rPr lang="ar-AE" sz="700" dirty="0">
                    <a:solidFill>
                      <a:schemeClr val="tx1"/>
                    </a:solidFill>
                  </a:rPr>
                  <a:t>,</a:t>
                </a:r>
                <a:r>
                  <a:rPr lang="en-US" sz="700" dirty="0">
                    <a:solidFill>
                      <a:schemeClr val="tx1"/>
                    </a:solidFill>
                  </a:rPr>
                  <a:t> the distance between the pinhole and the image plane in pixels. Affects size of object / how “zoomed in” the view is. Usually </a:t>
                </a:r>
                <a14:m>
                  <m:oMath xmlns:m="http://schemas.openxmlformats.org/officeDocument/2006/math">
                    <m:sSub>
                      <m:sSubPr>
                        <m:ctrlPr>
                          <a:rPr lang="en-US" sz="700" b="0" i="1" smtClean="0">
                            <a:solidFill>
                              <a:schemeClr val="tx1"/>
                            </a:solidFill>
                            <a:latin typeface="Cambria Math" panose="02040503050406030204" pitchFamily="18" charset="0"/>
                          </a:rPr>
                        </m:ctrlPr>
                      </m:sSubPr>
                      <m:e>
                        <m:r>
                          <a:rPr lang="en-US" sz="700" b="0" i="1" smtClean="0">
                            <a:solidFill>
                              <a:schemeClr val="tx1"/>
                            </a:solidFill>
                            <a:latin typeface="Cambria Math" panose="02040503050406030204" pitchFamily="18" charset="0"/>
                          </a:rPr>
                          <m:t>𝑓</m:t>
                        </m:r>
                      </m:e>
                      <m:sub>
                        <m:r>
                          <a:rPr lang="en-US" sz="700" b="0" i="1" smtClean="0">
                            <a:solidFill>
                              <a:schemeClr val="tx1"/>
                            </a:solidFill>
                            <a:latin typeface="Cambria Math" panose="02040503050406030204" pitchFamily="18" charset="0"/>
                          </a:rPr>
                          <m:t>𝑥</m:t>
                        </m:r>
                      </m:sub>
                    </m:sSub>
                    <m:r>
                      <a:rPr lang="en-US" sz="700" b="0" i="1" smtClean="0">
                        <a:solidFill>
                          <a:schemeClr val="tx1"/>
                        </a:solidFill>
                        <a:latin typeface="Cambria Math" panose="02040503050406030204" pitchFamily="18" charset="0"/>
                      </a:rPr>
                      <m:t>=</m:t>
                    </m:r>
                    <m:sSub>
                      <m:sSubPr>
                        <m:ctrlPr>
                          <a:rPr lang="en-US" sz="700" b="0" i="1" smtClean="0">
                            <a:solidFill>
                              <a:schemeClr val="tx1"/>
                            </a:solidFill>
                            <a:latin typeface="Cambria Math" panose="02040503050406030204" pitchFamily="18" charset="0"/>
                          </a:rPr>
                        </m:ctrlPr>
                      </m:sSubPr>
                      <m:e>
                        <m:r>
                          <a:rPr lang="en-US" sz="700" b="0" i="1" smtClean="0">
                            <a:solidFill>
                              <a:schemeClr val="tx1"/>
                            </a:solidFill>
                            <a:latin typeface="Cambria Math" panose="02040503050406030204" pitchFamily="18" charset="0"/>
                          </a:rPr>
                          <m:t>𝑓</m:t>
                        </m:r>
                      </m:e>
                      <m:sub>
                        <m:r>
                          <a:rPr lang="en-US" sz="700" b="0" i="1" smtClean="0">
                            <a:solidFill>
                              <a:schemeClr val="tx1"/>
                            </a:solidFill>
                            <a:latin typeface="Cambria Math" panose="02040503050406030204" pitchFamily="18" charset="0"/>
                          </a:rPr>
                          <m:t>𝑦</m:t>
                        </m:r>
                      </m:sub>
                    </m:sSub>
                  </m:oMath>
                </a14:m>
                <a:r>
                  <a:rPr lang="en-US" sz="700" dirty="0">
                    <a:solidFill>
                      <a:schemeClr val="tx1"/>
                    </a:solidFill>
                  </a:rPr>
                  <a:t> for square pixels</a:t>
                </a:r>
                <a:endParaRPr lang="ar-AE" sz="700" dirty="0">
                  <a:solidFill>
                    <a:schemeClr val="tx1"/>
                  </a:solidFill>
                </a:endParaRPr>
              </a:p>
              <a:p>
                <a:pPr marL="457200" lvl="3" indent="171450">
                  <a:buSzPts val="1000"/>
                </a:pPr>
                <a:r>
                  <a:rPr lang="en-US" sz="700" b="1" dirty="0">
                    <a:solidFill>
                      <a:schemeClr val="tx1"/>
                    </a:solidFill>
                  </a:rPr>
                  <a:t>Skew </a:t>
                </a:r>
                <a14:m>
                  <m:oMath xmlns:m="http://schemas.openxmlformats.org/officeDocument/2006/math">
                    <m:r>
                      <a:rPr lang="en-US" sz="700" b="1" i="1" smtClean="0">
                        <a:solidFill>
                          <a:schemeClr val="tx1"/>
                        </a:solidFill>
                        <a:latin typeface="Cambria Math" panose="02040503050406030204" pitchFamily="18" charset="0"/>
                      </a:rPr>
                      <m:t>𝒔</m:t>
                    </m:r>
                  </m:oMath>
                </a14:m>
                <a:r>
                  <a:rPr lang="en-US" sz="700" dirty="0">
                    <a:solidFill>
                      <a:schemeClr val="tx1"/>
                    </a:solidFill>
                  </a:rPr>
                  <a:t>. Shifts objects at an angle, typically zero</a:t>
                </a:r>
              </a:p>
              <a:p>
                <a:pPr marL="457200" lvl="7" indent="171450">
                  <a:buSzPts val="1000"/>
                  <a:buFont typeface="Arial"/>
                  <a:buChar char="●"/>
                </a:pPr>
                <a:r>
                  <a:rPr lang="en-US" sz="700" b="1" dirty="0">
                    <a:solidFill>
                      <a:schemeClr val="tx1"/>
                    </a:solidFill>
                  </a:rPr>
                  <a:t>principal point offset</a:t>
                </a:r>
                <a:r>
                  <a:rPr lang="en-US" sz="700" dirty="0">
                    <a:solidFill>
                      <a:schemeClr val="tx1"/>
                    </a:solidFill>
                  </a:rPr>
                  <a:t>, </a:t>
                </a:r>
                <a14:m>
                  <m:oMath xmlns:m="http://schemas.openxmlformats.org/officeDocument/2006/math">
                    <m:sSub>
                      <m:sSubPr>
                        <m:ctrlPr>
                          <a:rPr lang="en-US" sz="700" b="0" i="1" smtClean="0">
                            <a:solidFill>
                              <a:schemeClr val="tx1"/>
                            </a:solidFill>
                            <a:latin typeface="Cambria Math" panose="02040503050406030204" pitchFamily="18" charset="0"/>
                          </a:rPr>
                        </m:ctrlPr>
                      </m:sSubPr>
                      <m:e>
                        <m:r>
                          <a:rPr lang="en-US" sz="700" b="0" i="1" smtClean="0">
                            <a:solidFill>
                              <a:schemeClr val="tx1"/>
                            </a:solidFill>
                            <a:latin typeface="Cambria Math" panose="02040503050406030204" pitchFamily="18" charset="0"/>
                          </a:rPr>
                          <m:t>𝑐</m:t>
                        </m:r>
                      </m:e>
                      <m:sub>
                        <m:r>
                          <a:rPr lang="en-US" sz="700" b="0" i="1" smtClean="0">
                            <a:solidFill>
                              <a:schemeClr val="tx1"/>
                            </a:solidFill>
                            <a:latin typeface="Cambria Math" panose="02040503050406030204" pitchFamily="18" charset="0"/>
                          </a:rPr>
                          <m:t>𝑥</m:t>
                        </m:r>
                      </m:sub>
                    </m:sSub>
                    <m:r>
                      <a:rPr lang="en-US" sz="700" b="0" i="1" smtClean="0">
                        <a:solidFill>
                          <a:schemeClr val="tx1"/>
                        </a:solidFill>
                        <a:latin typeface="Cambria Math" panose="02040503050406030204" pitchFamily="18" charset="0"/>
                      </a:rPr>
                      <m:t>,</m:t>
                    </m:r>
                    <m:sSub>
                      <m:sSubPr>
                        <m:ctrlPr>
                          <a:rPr lang="en-US" sz="700" b="0" i="1" smtClean="0">
                            <a:solidFill>
                              <a:schemeClr val="tx1"/>
                            </a:solidFill>
                            <a:latin typeface="Cambria Math" panose="02040503050406030204" pitchFamily="18" charset="0"/>
                          </a:rPr>
                        </m:ctrlPr>
                      </m:sSubPr>
                      <m:e>
                        <m:r>
                          <a:rPr lang="en-US" sz="700" b="0" i="1" smtClean="0">
                            <a:solidFill>
                              <a:schemeClr val="tx1"/>
                            </a:solidFill>
                            <a:latin typeface="Cambria Math" panose="02040503050406030204" pitchFamily="18" charset="0"/>
                          </a:rPr>
                          <m:t>𝑐</m:t>
                        </m:r>
                      </m:e>
                      <m:sub>
                        <m:r>
                          <a:rPr lang="en-US" sz="700" b="0" i="1" smtClean="0">
                            <a:solidFill>
                              <a:schemeClr val="tx1"/>
                            </a:solidFill>
                            <a:latin typeface="Cambria Math" panose="02040503050406030204" pitchFamily="18" charset="0"/>
                          </a:rPr>
                          <m:t>𝑦</m:t>
                        </m:r>
                      </m:sub>
                    </m:sSub>
                  </m:oMath>
                </a14:m>
                <a:r>
                  <a:rPr lang="en-US" sz="700" dirty="0">
                    <a:solidFill>
                      <a:schemeClr val="tx1"/>
                    </a:solidFill>
                  </a:rPr>
                  <a:t>, affects </a:t>
                </a:r>
                <a:r>
                  <a:rPr lang="en-US" sz="700" dirty="0" err="1">
                    <a:solidFill>
                      <a:schemeClr val="tx1"/>
                    </a:solidFill>
                  </a:rPr>
                  <a:t>xy</a:t>
                </a:r>
                <a:r>
                  <a:rPr lang="en-US" sz="700" dirty="0">
                    <a:solidFill>
                      <a:schemeClr val="tx1"/>
                    </a:solidFill>
                  </a:rPr>
                  <a:t> location of object. </a:t>
                </a:r>
                <a:r>
                  <a:rPr lang="en-US" sz="700" dirty="0" err="1">
                    <a:solidFill>
                      <a:schemeClr val="tx1"/>
                    </a:solidFill>
                  </a:rPr>
                  <a:t>Eg</a:t>
                </a:r>
                <a:r>
                  <a:rPr lang="en-US" sz="700" dirty="0">
                    <a:solidFill>
                      <a:schemeClr val="tx1"/>
                    </a:solidFill>
                  </a:rPr>
                  <a:t> for a 640 x 480 camera, this would generally be 320, 240</a:t>
                </a:r>
              </a:p>
              <a:p>
                <a:pPr marL="114300" indent="0">
                  <a:buNone/>
                </a:pPr>
                <a:endParaRPr lang="en-US" dirty="0"/>
              </a:p>
              <a:p>
                <a:pPr lvl="1"/>
                <a:endParaRPr lang="en-US" dirty="0"/>
              </a:p>
            </p:txBody>
          </p:sp>
        </mc:Choice>
        <mc:Fallback>
          <p:sp>
            <p:nvSpPr>
              <p:cNvPr id="28" name="Text Placeholder 25">
                <a:extLst>
                  <a:ext uri="{FF2B5EF4-FFF2-40B4-BE49-F238E27FC236}">
                    <a16:creationId xmlns:a16="http://schemas.microsoft.com/office/drawing/2014/main" id="{B102B0E0-F3A2-0285-1240-865E5CFD4484}"/>
                  </a:ext>
                </a:extLst>
              </p:cNvPr>
              <p:cNvSpPr txBox="1">
                <a:spLocks noRot="1" noChangeAspect="1" noMove="1" noResize="1" noEditPoints="1" noAdjustHandles="1" noChangeArrowheads="1" noChangeShapeType="1" noTextEdit="1"/>
              </p:cNvSpPr>
              <p:nvPr/>
            </p:nvSpPr>
            <p:spPr>
              <a:xfrm>
                <a:off x="-131270" y="162789"/>
                <a:ext cx="4946171" cy="3416400"/>
              </a:xfrm>
              <a:prstGeom prst="rect">
                <a:avLst/>
              </a:prstGeom>
              <a:blipFill>
                <a:blip r:embed="rId9"/>
                <a:stretch>
                  <a:fillRect/>
                </a:stretch>
              </a:blipFill>
              <a:ln>
                <a:noFill/>
              </a:ln>
            </p:spPr>
            <p:txBody>
              <a:bodyPr/>
              <a:lstStyle/>
              <a:p>
                <a:r>
                  <a:rPr lang="en-US">
                    <a:noFill/>
                  </a:rPr>
                  <a:t> </a:t>
                </a:r>
              </a:p>
            </p:txBody>
          </p:sp>
        </mc:Fallback>
      </mc:AlternateContent>
      <p:sp>
        <p:nvSpPr>
          <p:cNvPr id="67" name="Google Shape;67;p14"/>
          <p:cNvSpPr txBox="1">
            <a:spLocks noGrp="1"/>
          </p:cNvSpPr>
          <p:nvPr>
            <p:ph type="sldNum" idx="12"/>
          </p:nvPr>
        </p:nvSpPr>
        <p:spPr>
          <a:xfrm>
            <a:off x="8472458" y="4663217"/>
            <a:ext cx="548700" cy="393600"/>
          </a:xfrm>
        </p:spPr>
        <p:txBody>
          <a:bodyPr spcFirstLastPara="1" wrap="square" lIns="91425" tIns="91425" rIns="91425" bIns="91425" anchor="ctr" anchorCtr="0">
            <a:normAutofit/>
          </a:bodyPr>
          <a:lstStyle/>
          <a:p>
            <a:pPr lvl="0"/>
            <a:fld id="{00000000-1234-1234-1234-123412341234}" type="slidenum">
              <a:rPr lang="en"/>
              <a:pPr lvl="0"/>
              <a:t>2</a:t>
            </a:fld>
            <a:endParaRPr lang="e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animBg="1"/>
      <p:bldP spid="22" grpId="0" animBg="1"/>
      <p:bldP spid="28" grpId="0"/>
      <p:bldP spid="6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252"/>
        <p:cNvGrpSpPr/>
        <p:nvPr/>
      </p:nvGrpSpPr>
      <p:grpSpPr>
        <a:xfrm>
          <a:off x="0" y="0"/>
          <a:ext cx="0" cy="0"/>
          <a:chOff x="0" y="0"/>
          <a:chExt cx="0" cy="0"/>
        </a:xfrm>
      </p:grpSpPr>
      <p:sp>
        <p:nvSpPr>
          <p:cNvPr id="253" name="Google Shape;253;p29"/>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are grouped convolutions?</a:t>
            </a:r>
            <a:endParaRPr b="1" u="sng"/>
          </a:p>
        </p:txBody>
      </p:sp>
      <p:sp>
        <p:nvSpPr>
          <p:cNvPr id="255" name="Google Shape;255;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grpSp>
        <p:nvGrpSpPr>
          <p:cNvPr id="3" name="Group 2">
            <a:extLst>
              <a:ext uri="{FF2B5EF4-FFF2-40B4-BE49-F238E27FC236}">
                <a16:creationId xmlns:a16="http://schemas.microsoft.com/office/drawing/2014/main" id="{FF9BDE00-4A4B-383B-0974-05B0D97DC572}"/>
              </a:ext>
            </a:extLst>
          </p:cNvPr>
          <p:cNvGrpSpPr/>
          <p:nvPr/>
        </p:nvGrpSpPr>
        <p:grpSpPr>
          <a:xfrm>
            <a:off x="152400" y="685385"/>
            <a:ext cx="9050681" cy="4501410"/>
            <a:chOff x="152400" y="685385"/>
            <a:chExt cx="9050681" cy="4501410"/>
          </a:xfrm>
        </p:grpSpPr>
        <p:sp>
          <p:nvSpPr>
            <p:cNvPr id="254" name="Google Shape;254;p29"/>
            <p:cNvSpPr txBox="1"/>
            <p:nvPr/>
          </p:nvSpPr>
          <p:spPr>
            <a:xfrm>
              <a:off x="6807652" y="2904700"/>
              <a:ext cx="1983000" cy="6480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000"/>
                </a:spcBef>
                <a:spcAft>
                  <a:spcPts val="0"/>
                </a:spcAft>
                <a:buSzPts val="1400"/>
                <a:buAutoNum type="alphaLcParenR"/>
              </a:pPr>
              <a:r>
                <a:rPr lang="en"/>
                <a:t>Standard conv</a:t>
              </a:r>
              <a:endParaRPr/>
            </a:p>
            <a:p>
              <a:pPr marL="457200" lvl="0" indent="-317500" algn="l" rtl="0">
                <a:lnSpc>
                  <a:spcPct val="115000"/>
                </a:lnSpc>
                <a:spcBef>
                  <a:spcPts val="0"/>
                </a:spcBef>
                <a:spcAft>
                  <a:spcPts val="0"/>
                </a:spcAft>
                <a:buSzPts val="1400"/>
                <a:buAutoNum type="alphaLcParenR"/>
              </a:pPr>
              <a:r>
                <a:rPr lang="en"/>
                <a:t>Grouped conv</a:t>
              </a:r>
              <a:endParaRPr/>
            </a:p>
          </p:txBody>
        </p:sp>
        <p:pic>
          <p:nvPicPr>
            <p:cNvPr id="256" name="Google Shape;256;p29"/>
            <p:cNvPicPr preferRelativeResize="0"/>
            <p:nvPr/>
          </p:nvPicPr>
          <p:blipFill>
            <a:blip r:embed="rId3">
              <a:alphaModFix/>
            </a:blip>
            <a:stretch>
              <a:fillRect/>
            </a:stretch>
          </p:blipFill>
          <p:spPr>
            <a:xfrm>
              <a:off x="152400" y="685385"/>
              <a:ext cx="6896100" cy="2219325"/>
            </a:xfrm>
            <a:prstGeom prst="rect">
              <a:avLst/>
            </a:prstGeom>
            <a:noFill/>
            <a:ln>
              <a:noFill/>
            </a:ln>
          </p:spPr>
        </p:pic>
        <p:pic>
          <p:nvPicPr>
            <p:cNvPr id="257" name="Google Shape;257;p29"/>
            <p:cNvPicPr preferRelativeResize="0"/>
            <p:nvPr/>
          </p:nvPicPr>
          <p:blipFill rotWithShape="1">
            <a:blip r:embed="rId4">
              <a:alphaModFix/>
            </a:blip>
            <a:srcRect b="14258"/>
            <a:stretch/>
          </p:blipFill>
          <p:spPr>
            <a:xfrm>
              <a:off x="6137175" y="929075"/>
              <a:ext cx="2760251" cy="1850875"/>
            </a:xfrm>
            <a:prstGeom prst="rect">
              <a:avLst/>
            </a:prstGeom>
            <a:noFill/>
            <a:ln>
              <a:noFill/>
            </a:ln>
          </p:spPr>
        </p:pic>
        <p:sp>
          <p:nvSpPr>
            <p:cNvPr id="2" name="TextBox 1">
              <a:extLst>
                <a:ext uri="{FF2B5EF4-FFF2-40B4-BE49-F238E27FC236}">
                  <a16:creationId xmlns:a16="http://schemas.microsoft.com/office/drawing/2014/main" id="{122C6DE2-51AE-9E8C-333E-A21A2D4A80AA}"/>
                </a:ext>
              </a:extLst>
            </p:cNvPr>
            <p:cNvSpPr txBox="1"/>
            <p:nvPr/>
          </p:nvSpPr>
          <p:spPr>
            <a:xfrm>
              <a:off x="7997302" y="5002129"/>
              <a:ext cx="1205779" cy="184666"/>
            </a:xfrm>
            <a:prstGeom prst="rect">
              <a:avLst/>
            </a:prstGeom>
            <a:noFill/>
          </p:spPr>
          <p:txBody>
            <a:bodyPr wrap="none" rtlCol="0">
              <a:spAutoFit/>
            </a:bodyPr>
            <a:lstStyle/>
            <a:p>
              <a:r>
                <a:rPr lang="en-US" sz="600" i="1" dirty="0"/>
                <a:t>Deep Learning Fundamentals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61"/>
        <p:cNvGrpSpPr/>
        <p:nvPr/>
      </p:nvGrpSpPr>
      <p:grpSpPr>
        <a:xfrm>
          <a:off x="0" y="0"/>
          <a:ext cx="0" cy="0"/>
          <a:chOff x="0" y="0"/>
          <a:chExt cx="0" cy="0"/>
        </a:xfrm>
      </p:grpSpPr>
      <p:sp>
        <p:nvSpPr>
          <p:cNvPr id="262" name="Google Shape;262;p30"/>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are coord convolutions?</a:t>
            </a:r>
            <a:endParaRPr b="1" u="sng"/>
          </a:p>
        </p:txBody>
      </p:sp>
      <p:sp>
        <p:nvSpPr>
          <p:cNvPr id="263" name="Google Shape;26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grpSp>
        <p:nvGrpSpPr>
          <p:cNvPr id="3" name="Group 2">
            <a:extLst>
              <a:ext uri="{FF2B5EF4-FFF2-40B4-BE49-F238E27FC236}">
                <a16:creationId xmlns:a16="http://schemas.microsoft.com/office/drawing/2014/main" id="{1EFA3FE3-9608-BB21-82BD-A242AD560E97}"/>
              </a:ext>
            </a:extLst>
          </p:cNvPr>
          <p:cNvGrpSpPr/>
          <p:nvPr/>
        </p:nvGrpSpPr>
        <p:grpSpPr>
          <a:xfrm>
            <a:off x="-56625" y="284901"/>
            <a:ext cx="9259706" cy="4901894"/>
            <a:chOff x="-56625" y="284901"/>
            <a:chExt cx="9259706" cy="4901894"/>
          </a:xfrm>
        </p:grpSpPr>
        <p:pic>
          <p:nvPicPr>
            <p:cNvPr id="264" name="Google Shape;264;p30"/>
            <p:cNvPicPr preferRelativeResize="0"/>
            <p:nvPr/>
          </p:nvPicPr>
          <p:blipFill>
            <a:blip r:embed="rId3">
              <a:alphaModFix/>
            </a:blip>
            <a:stretch>
              <a:fillRect/>
            </a:stretch>
          </p:blipFill>
          <p:spPr>
            <a:xfrm>
              <a:off x="324700" y="284901"/>
              <a:ext cx="4718274" cy="2666351"/>
            </a:xfrm>
            <a:prstGeom prst="rect">
              <a:avLst/>
            </a:prstGeom>
            <a:noFill/>
            <a:ln>
              <a:noFill/>
            </a:ln>
          </p:spPr>
        </p:pic>
        <p:sp>
          <p:nvSpPr>
            <p:cNvPr id="265" name="Google Shape;265;p30"/>
            <p:cNvSpPr txBox="1"/>
            <p:nvPr/>
          </p:nvSpPr>
          <p:spPr>
            <a:xfrm>
              <a:off x="-56625" y="2988688"/>
              <a:ext cx="8882700" cy="16371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 sz="1300">
                  <a:solidFill>
                    <a:schemeClr val="dk1"/>
                  </a:solidFill>
                </a:rPr>
                <a:t> While CNNs are powerful at learning hierarchical features, they don't inherently have built-in mechanisms for understanding the absolute or relative positions of objects within an image</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Adding coordinate channels provide the network with explicit spatial information, which can help it understand the location and orientation of objects in the input image</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Coordinate channels are typically computed as normalized values, meaning that the coordinates are scaled to a specific range (e.g., [-1, 1] or [0, 1]) to ensure that they don't dominate the other feature channels</a:t>
              </a:r>
              <a:endParaRPr sz="1300">
                <a:solidFill>
                  <a:schemeClr val="dk1"/>
                </a:solidFill>
              </a:endParaRPr>
            </a:p>
          </p:txBody>
        </p:sp>
        <p:sp>
          <p:nvSpPr>
            <p:cNvPr id="2" name="TextBox 1">
              <a:extLst>
                <a:ext uri="{FF2B5EF4-FFF2-40B4-BE49-F238E27FC236}">
                  <a16:creationId xmlns:a16="http://schemas.microsoft.com/office/drawing/2014/main" id="{35A316A6-0629-7A0B-CD06-5D36FF42EBCD}"/>
                </a:ext>
              </a:extLst>
            </p:cNvPr>
            <p:cNvSpPr txBox="1"/>
            <p:nvPr/>
          </p:nvSpPr>
          <p:spPr>
            <a:xfrm>
              <a:off x="7997302" y="5002129"/>
              <a:ext cx="1205779" cy="184666"/>
            </a:xfrm>
            <a:prstGeom prst="rect">
              <a:avLst/>
            </a:prstGeom>
            <a:noFill/>
          </p:spPr>
          <p:txBody>
            <a:bodyPr wrap="none" rtlCol="0">
              <a:spAutoFit/>
            </a:bodyPr>
            <a:lstStyle/>
            <a:p>
              <a:r>
                <a:rPr lang="en-US" sz="600" i="1" dirty="0"/>
                <a:t>Deep Learning Fundamentals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69"/>
        <p:cNvGrpSpPr/>
        <p:nvPr/>
      </p:nvGrpSpPr>
      <p:grpSpPr>
        <a:xfrm>
          <a:off x="0" y="0"/>
          <a:ext cx="0" cy="0"/>
          <a:chOff x="0" y="0"/>
          <a:chExt cx="0" cy="0"/>
        </a:xfrm>
      </p:grpSpPr>
      <p:sp>
        <p:nvSpPr>
          <p:cNvPr id="270" name="Google Shape;270;p31"/>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How does max and average differ? Which is more popular? Why do some dislike pooling altogether?</a:t>
            </a:r>
            <a:endParaRPr b="1" u="sng"/>
          </a:p>
        </p:txBody>
      </p:sp>
      <p:sp>
        <p:nvSpPr>
          <p:cNvPr id="271" name="Google Shape;271;p31"/>
          <p:cNvSpPr txBox="1"/>
          <p:nvPr/>
        </p:nvSpPr>
        <p:spPr>
          <a:xfrm>
            <a:off x="-33122" y="285185"/>
            <a:ext cx="8765100" cy="17223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 sz="1100">
                <a:solidFill>
                  <a:schemeClr val="dk1"/>
                </a:solidFill>
              </a:rPr>
              <a:t>Max/average pooling just downsizes the spatial size, while keeping the feature dimension the same.</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Both are applied separately for each of the input channels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Some think that averaging all features in a very large region might just kill a lot of the information there</a:t>
            </a:r>
            <a:endParaRPr sz="1100">
              <a:solidFill>
                <a:schemeClr val="dk1"/>
              </a:solidFill>
            </a:endParaRPr>
          </a:p>
          <a:p>
            <a:pPr marL="457200" lvl="0" indent="-298450" algn="l" rtl="0">
              <a:lnSpc>
                <a:spcPct val="115000"/>
              </a:lnSpc>
              <a:spcBef>
                <a:spcPts val="0"/>
              </a:spcBef>
              <a:spcAft>
                <a:spcPts val="0"/>
              </a:spcAft>
              <a:buSzPts val="1100"/>
              <a:buChar char="●"/>
            </a:pPr>
            <a:r>
              <a:rPr lang="en" sz="1100">
                <a:solidFill>
                  <a:schemeClr val="dk1"/>
                </a:solidFill>
              </a:rPr>
              <a:t>Some people dislike the pooling operation and there has been work suggesting that we should avoid it in favor of convolutions that downsample by using larger stride once in a while. One example is the</a:t>
            </a:r>
            <a:r>
              <a:rPr lang="en" sz="1100">
                <a:solidFill>
                  <a:schemeClr val="dk1"/>
                </a:solidFill>
                <a:uFill>
                  <a:noFill/>
                </a:uFill>
                <a:hlinkClick r:id="rId3">
                  <a:extLst>
                    <a:ext uri="{A12FA001-AC4F-418D-AE19-62706E023703}">
                      <ahyp:hlinkClr xmlns:ahyp="http://schemas.microsoft.com/office/drawing/2018/hyperlinkcolor" val="tx"/>
                    </a:ext>
                  </a:extLst>
                </a:hlinkClick>
              </a:rPr>
              <a:t> </a:t>
            </a:r>
            <a:r>
              <a:rPr lang="en" sz="1100" u="sng">
                <a:solidFill>
                  <a:srgbClr val="1155CC"/>
                </a:solidFill>
                <a:hlinkClick r:id="rId3">
                  <a:extLst>
                    <a:ext uri="{A12FA001-AC4F-418D-AE19-62706E023703}">
                      <ahyp:hlinkClr xmlns:ahyp="http://schemas.microsoft.com/office/drawing/2018/hyperlinkcolor" val="tx"/>
                    </a:ext>
                  </a:extLst>
                </a:hlinkClick>
              </a:rPr>
              <a:t>All-Convolutional Network paper</a:t>
            </a:r>
            <a:r>
              <a:rPr lang="en" sz="1100">
                <a:solidFill>
                  <a:schemeClr val="dk1"/>
                </a:solidFill>
              </a:rPr>
              <a:t> (ICLR 15, 1500 cit.). This is also adopted in ResNet. This has been seen to be especially important in VAEs and GANs.</a:t>
            </a:r>
            <a:endParaRPr sz="1100">
              <a:solidFill>
                <a:schemeClr val="dk1"/>
              </a:solidFill>
            </a:endParaRPr>
          </a:p>
          <a:p>
            <a:pPr marL="0" lvl="0" indent="0" algn="l" rtl="0">
              <a:lnSpc>
                <a:spcPct val="115000"/>
              </a:lnSpc>
              <a:spcBef>
                <a:spcPts val="1200"/>
              </a:spcBef>
              <a:spcAft>
                <a:spcPts val="1000"/>
              </a:spcAft>
              <a:buNone/>
            </a:pPr>
            <a:endParaRPr/>
          </a:p>
        </p:txBody>
      </p:sp>
      <p:sp>
        <p:nvSpPr>
          <p:cNvPr id="272" name="Google Shape;272;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pic>
        <p:nvPicPr>
          <p:cNvPr id="273" name="Google Shape;273;p31"/>
          <p:cNvPicPr preferRelativeResize="0"/>
          <p:nvPr/>
        </p:nvPicPr>
        <p:blipFill>
          <a:blip r:embed="rId4">
            <a:alphaModFix/>
          </a:blip>
          <a:stretch>
            <a:fillRect/>
          </a:stretch>
        </p:blipFill>
        <p:spPr>
          <a:xfrm>
            <a:off x="152400" y="1856585"/>
            <a:ext cx="3593225" cy="3134515"/>
          </a:xfrm>
          <a:prstGeom prst="rect">
            <a:avLst/>
          </a:prstGeom>
          <a:noFill/>
          <a:ln>
            <a:noFill/>
          </a:ln>
        </p:spPr>
      </p:pic>
      <p:pic>
        <p:nvPicPr>
          <p:cNvPr id="274" name="Google Shape;274;p31"/>
          <p:cNvPicPr preferRelativeResize="0"/>
          <p:nvPr/>
        </p:nvPicPr>
        <p:blipFill>
          <a:blip r:embed="rId5">
            <a:alphaModFix/>
          </a:blip>
          <a:stretch>
            <a:fillRect/>
          </a:stretch>
        </p:blipFill>
        <p:spPr>
          <a:xfrm>
            <a:off x="-4" y="5002129"/>
            <a:ext cx="153523" cy="144673"/>
          </a:xfrm>
          <a:prstGeom prst="rect">
            <a:avLst/>
          </a:prstGeom>
          <a:noFill/>
          <a:ln>
            <a:noFill/>
          </a:ln>
        </p:spPr>
      </p:pic>
      <p:sp>
        <p:nvSpPr>
          <p:cNvPr id="2" name="TextBox 1">
            <a:extLst>
              <a:ext uri="{FF2B5EF4-FFF2-40B4-BE49-F238E27FC236}">
                <a16:creationId xmlns:a16="http://schemas.microsoft.com/office/drawing/2014/main" id="{0B55C617-4AED-552B-8376-660A2262A6EE}"/>
              </a:ext>
            </a:extLst>
          </p:cNvPr>
          <p:cNvSpPr txBox="1"/>
          <p:nvPr/>
        </p:nvSpPr>
        <p:spPr>
          <a:xfrm>
            <a:off x="7997302" y="5002129"/>
            <a:ext cx="1205779" cy="184666"/>
          </a:xfrm>
          <a:prstGeom prst="rect">
            <a:avLst/>
          </a:prstGeom>
          <a:noFill/>
        </p:spPr>
        <p:txBody>
          <a:bodyPr wrap="none" rtlCol="0">
            <a:spAutoFit/>
          </a:bodyPr>
          <a:lstStyle/>
          <a:p>
            <a:r>
              <a:rPr lang="en-US" sz="600" i="1" dirty="0"/>
              <a:t>Deep Learning Fundamentals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fade">
                                      <p:cBhvr>
                                        <p:cTn id="7" dur="1000"/>
                                        <p:tgtEl>
                                          <p:spTgt spid="271"/>
                                        </p:tgtEl>
                                      </p:cBhvr>
                                    </p:animEffect>
                                  </p:childTnLst>
                                </p:cTn>
                              </p:par>
                              <p:par>
                                <p:cTn id="8" presetID="10" presetClass="entr" presetSubtype="0" fill="hold" nodeType="withEffect">
                                  <p:stCondLst>
                                    <p:cond delay="0"/>
                                  </p:stCondLst>
                                  <p:childTnLst>
                                    <p:set>
                                      <p:cBhvr>
                                        <p:cTn id="9" dur="1" fill="hold">
                                          <p:stCondLst>
                                            <p:cond delay="0"/>
                                          </p:stCondLst>
                                        </p:cTn>
                                        <p:tgtEl>
                                          <p:spTgt spid="272"/>
                                        </p:tgtEl>
                                        <p:attrNameLst>
                                          <p:attrName>style.visibility</p:attrName>
                                        </p:attrNameLst>
                                      </p:cBhvr>
                                      <p:to>
                                        <p:strVal val="visible"/>
                                      </p:to>
                                    </p:set>
                                    <p:animEffect transition="in" filter="fade">
                                      <p:cBhvr>
                                        <p:cTn id="10" dur="1000"/>
                                        <p:tgtEl>
                                          <p:spTgt spid="272"/>
                                        </p:tgtEl>
                                      </p:cBhvr>
                                    </p:animEffect>
                                  </p:childTnLst>
                                </p:cTn>
                              </p:par>
                              <p:par>
                                <p:cTn id="11" presetID="10" presetClass="entr" presetSubtype="0" fill="hold" nodeType="withEffect">
                                  <p:stCondLst>
                                    <p:cond delay="0"/>
                                  </p:stCondLst>
                                  <p:childTnLst>
                                    <p:set>
                                      <p:cBhvr>
                                        <p:cTn id="12" dur="1" fill="hold">
                                          <p:stCondLst>
                                            <p:cond delay="0"/>
                                          </p:stCondLst>
                                        </p:cTn>
                                        <p:tgtEl>
                                          <p:spTgt spid="273"/>
                                        </p:tgtEl>
                                        <p:attrNameLst>
                                          <p:attrName>style.visibility</p:attrName>
                                        </p:attrNameLst>
                                      </p:cBhvr>
                                      <p:to>
                                        <p:strVal val="visible"/>
                                      </p:to>
                                    </p:set>
                                    <p:animEffect transition="in" filter="fade">
                                      <p:cBhvr>
                                        <p:cTn id="13" dur="10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3"/>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is the softmax function, and what loss function is it usually associated with?</a:t>
            </a:r>
            <a:endParaRPr b="1" u="sng"/>
          </a:p>
        </p:txBody>
      </p:sp>
      <p:sp>
        <p:nvSpPr>
          <p:cNvPr id="289" name="Google Shape;289;p33"/>
          <p:cNvSpPr txBox="1"/>
          <p:nvPr/>
        </p:nvSpPr>
        <p:spPr>
          <a:xfrm>
            <a:off x="59778" y="2171560"/>
            <a:ext cx="87651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a:t>The softmax is often paired with the </a:t>
            </a:r>
            <a:r>
              <a:rPr lang="en" b="1"/>
              <a:t>cross-entropy loss</a:t>
            </a:r>
            <a:r>
              <a:rPr lang="en"/>
              <a:t> (aka </a:t>
            </a:r>
            <a:r>
              <a:rPr lang="en" b="1"/>
              <a:t>negative log likelihood</a:t>
            </a:r>
            <a:r>
              <a:rPr lang="en"/>
              <a:t>), which operates on vectors of class probabilities.</a:t>
            </a:r>
            <a:endParaRPr/>
          </a:p>
        </p:txBody>
      </p:sp>
      <p:sp>
        <p:nvSpPr>
          <p:cNvPr id="290" name="Google Shape;290;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pic>
        <p:nvPicPr>
          <p:cNvPr id="291" name="Google Shape;291;p33"/>
          <p:cNvPicPr preferRelativeResize="0"/>
          <p:nvPr/>
        </p:nvPicPr>
        <p:blipFill>
          <a:blip r:embed="rId3">
            <a:alphaModFix/>
          </a:blip>
          <a:stretch>
            <a:fillRect/>
          </a:stretch>
        </p:blipFill>
        <p:spPr>
          <a:xfrm>
            <a:off x="59775" y="284910"/>
            <a:ext cx="8839198" cy="1762109"/>
          </a:xfrm>
          <a:prstGeom prst="rect">
            <a:avLst/>
          </a:prstGeom>
          <a:noFill/>
          <a:ln>
            <a:noFill/>
          </a:ln>
        </p:spPr>
      </p:pic>
      <p:pic>
        <p:nvPicPr>
          <p:cNvPr id="292" name="Google Shape;292;p33"/>
          <p:cNvPicPr preferRelativeResize="0"/>
          <p:nvPr/>
        </p:nvPicPr>
        <p:blipFill>
          <a:blip r:embed="rId4">
            <a:alphaModFix/>
          </a:blip>
          <a:stretch>
            <a:fillRect/>
          </a:stretch>
        </p:blipFill>
        <p:spPr>
          <a:xfrm>
            <a:off x="6516775" y="2878225"/>
            <a:ext cx="1873975" cy="2036675"/>
          </a:xfrm>
          <a:prstGeom prst="rect">
            <a:avLst/>
          </a:prstGeom>
          <a:noFill/>
          <a:ln>
            <a:noFill/>
          </a:ln>
        </p:spPr>
      </p:pic>
      <p:pic>
        <p:nvPicPr>
          <p:cNvPr id="293" name="Google Shape;293;p33"/>
          <p:cNvPicPr preferRelativeResize="0"/>
          <p:nvPr/>
        </p:nvPicPr>
        <p:blipFill>
          <a:blip r:embed="rId5">
            <a:alphaModFix/>
          </a:blip>
          <a:stretch>
            <a:fillRect/>
          </a:stretch>
        </p:blipFill>
        <p:spPr>
          <a:xfrm>
            <a:off x="246346" y="2985315"/>
            <a:ext cx="5296326" cy="1873275"/>
          </a:xfrm>
          <a:prstGeom prst="rect">
            <a:avLst/>
          </a:prstGeom>
          <a:noFill/>
          <a:ln>
            <a:noFill/>
          </a:ln>
        </p:spPr>
      </p:pic>
      <p:pic>
        <p:nvPicPr>
          <p:cNvPr id="294" name="Google Shape;294;p33"/>
          <p:cNvPicPr preferRelativeResize="0"/>
          <p:nvPr/>
        </p:nvPicPr>
        <p:blipFill>
          <a:blip r:embed="rId6">
            <a:alphaModFix/>
          </a:blip>
          <a:stretch>
            <a:fillRect/>
          </a:stretch>
        </p:blipFill>
        <p:spPr>
          <a:xfrm>
            <a:off x="-4" y="5002129"/>
            <a:ext cx="153523" cy="144673"/>
          </a:xfrm>
          <a:prstGeom prst="rect">
            <a:avLst/>
          </a:prstGeom>
          <a:noFill/>
          <a:ln>
            <a:noFill/>
          </a:ln>
        </p:spPr>
      </p:pic>
      <p:sp>
        <p:nvSpPr>
          <p:cNvPr id="2" name="TextBox 1">
            <a:extLst>
              <a:ext uri="{FF2B5EF4-FFF2-40B4-BE49-F238E27FC236}">
                <a16:creationId xmlns:a16="http://schemas.microsoft.com/office/drawing/2014/main" id="{6F72A384-BA12-8EA2-54E7-C3CA7283FF44}"/>
              </a:ext>
            </a:extLst>
          </p:cNvPr>
          <p:cNvSpPr txBox="1"/>
          <p:nvPr/>
        </p:nvSpPr>
        <p:spPr>
          <a:xfrm>
            <a:off x="7997302" y="5002129"/>
            <a:ext cx="1205779" cy="184666"/>
          </a:xfrm>
          <a:prstGeom prst="rect">
            <a:avLst/>
          </a:prstGeom>
          <a:noFill/>
        </p:spPr>
        <p:txBody>
          <a:bodyPr wrap="none" rtlCol="0">
            <a:spAutoFit/>
          </a:bodyPr>
          <a:lstStyle/>
          <a:p>
            <a:r>
              <a:rPr lang="en-US" sz="600" i="1" dirty="0"/>
              <a:t>Deep Learning Fundamentals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9"/>
                                        </p:tgtEl>
                                        <p:attrNameLst>
                                          <p:attrName>style.visibility</p:attrName>
                                        </p:attrNameLst>
                                      </p:cBhvr>
                                      <p:to>
                                        <p:strVal val="visible"/>
                                      </p:to>
                                    </p:set>
                                    <p:animEffect transition="in" filter="fade">
                                      <p:cBhvr>
                                        <p:cTn id="7" dur="1000"/>
                                        <p:tgtEl>
                                          <p:spTgt spid="289"/>
                                        </p:tgtEl>
                                      </p:cBhvr>
                                    </p:animEffect>
                                  </p:childTnLst>
                                </p:cTn>
                              </p:par>
                              <p:par>
                                <p:cTn id="8" presetID="10" presetClass="entr" presetSubtype="0" fill="hold" nodeType="withEffect">
                                  <p:stCondLst>
                                    <p:cond delay="0"/>
                                  </p:stCondLst>
                                  <p:childTnLst>
                                    <p:set>
                                      <p:cBhvr>
                                        <p:cTn id="9" dur="1" fill="hold">
                                          <p:stCondLst>
                                            <p:cond delay="0"/>
                                          </p:stCondLst>
                                        </p:cTn>
                                        <p:tgtEl>
                                          <p:spTgt spid="290"/>
                                        </p:tgtEl>
                                        <p:attrNameLst>
                                          <p:attrName>style.visibility</p:attrName>
                                        </p:attrNameLst>
                                      </p:cBhvr>
                                      <p:to>
                                        <p:strVal val="visible"/>
                                      </p:to>
                                    </p:set>
                                    <p:animEffect transition="in" filter="fade">
                                      <p:cBhvr>
                                        <p:cTn id="10" dur="1000"/>
                                        <p:tgtEl>
                                          <p:spTgt spid="290"/>
                                        </p:tgtEl>
                                      </p:cBhvr>
                                    </p:animEffect>
                                  </p:childTnLst>
                                </p:cTn>
                              </p:par>
                              <p:par>
                                <p:cTn id="11" presetID="10" presetClass="entr" presetSubtype="0" fill="hold" nodeType="withEffect">
                                  <p:stCondLst>
                                    <p:cond delay="0"/>
                                  </p:stCondLst>
                                  <p:childTnLst>
                                    <p:set>
                                      <p:cBhvr>
                                        <p:cTn id="12" dur="1" fill="hold">
                                          <p:stCondLst>
                                            <p:cond delay="0"/>
                                          </p:stCondLst>
                                        </p:cTn>
                                        <p:tgtEl>
                                          <p:spTgt spid="291"/>
                                        </p:tgtEl>
                                        <p:attrNameLst>
                                          <p:attrName>style.visibility</p:attrName>
                                        </p:attrNameLst>
                                      </p:cBhvr>
                                      <p:to>
                                        <p:strVal val="visible"/>
                                      </p:to>
                                    </p:set>
                                    <p:animEffect transition="in" filter="fade">
                                      <p:cBhvr>
                                        <p:cTn id="13" dur="1000"/>
                                        <p:tgtEl>
                                          <p:spTgt spid="291"/>
                                        </p:tgtEl>
                                      </p:cBhvr>
                                    </p:animEffect>
                                  </p:childTnLst>
                                </p:cTn>
                              </p:par>
                              <p:par>
                                <p:cTn id="14" presetID="10" presetClass="entr" presetSubtype="0" fill="hold" nodeType="withEffect">
                                  <p:stCondLst>
                                    <p:cond delay="0"/>
                                  </p:stCondLst>
                                  <p:childTnLst>
                                    <p:set>
                                      <p:cBhvr>
                                        <p:cTn id="15" dur="1" fill="hold">
                                          <p:stCondLst>
                                            <p:cond delay="0"/>
                                          </p:stCondLst>
                                        </p:cTn>
                                        <p:tgtEl>
                                          <p:spTgt spid="292"/>
                                        </p:tgtEl>
                                        <p:attrNameLst>
                                          <p:attrName>style.visibility</p:attrName>
                                        </p:attrNameLst>
                                      </p:cBhvr>
                                      <p:to>
                                        <p:strVal val="visible"/>
                                      </p:to>
                                    </p:set>
                                    <p:animEffect transition="in" filter="fade">
                                      <p:cBhvr>
                                        <p:cTn id="16" dur="1000"/>
                                        <p:tgtEl>
                                          <p:spTgt spid="292"/>
                                        </p:tgtEl>
                                      </p:cBhvr>
                                    </p:animEffect>
                                  </p:childTnLst>
                                </p:cTn>
                              </p:par>
                              <p:par>
                                <p:cTn id="17" presetID="10" presetClass="entr" presetSubtype="0" fill="hold" nodeType="withEffect">
                                  <p:stCondLst>
                                    <p:cond delay="0"/>
                                  </p:stCondLst>
                                  <p:childTnLst>
                                    <p:set>
                                      <p:cBhvr>
                                        <p:cTn id="18" dur="1" fill="hold">
                                          <p:stCondLst>
                                            <p:cond delay="0"/>
                                          </p:stCondLst>
                                        </p:cTn>
                                        <p:tgtEl>
                                          <p:spTgt spid="293"/>
                                        </p:tgtEl>
                                        <p:attrNameLst>
                                          <p:attrName>style.visibility</p:attrName>
                                        </p:attrNameLst>
                                      </p:cBhvr>
                                      <p:to>
                                        <p:strVal val="visible"/>
                                      </p:to>
                                    </p:set>
                                    <p:animEffect transition="in" filter="fade">
                                      <p:cBhvr>
                                        <p:cTn id="19" dur="10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98"/>
        <p:cNvGrpSpPr/>
        <p:nvPr/>
      </p:nvGrpSpPr>
      <p:grpSpPr>
        <a:xfrm>
          <a:off x="0" y="0"/>
          <a:ext cx="0" cy="0"/>
          <a:chOff x="0" y="0"/>
          <a:chExt cx="0" cy="0"/>
        </a:xfrm>
      </p:grpSpPr>
      <p:sp>
        <p:nvSpPr>
          <p:cNvPr id="299" name="Google Shape;299;p34"/>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Draw and describe the following activation functions: sigmoid, ReLU, leaky ReLU, ReLU6, tanh, </a:t>
            </a:r>
            <a:endParaRPr b="1" u="sng"/>
          </a:p>
        </p:txBody>
      </p:sp>
      <p:sp>
        <p:nvSpPr>
          <p:cNvPr id="300" name="Google Shape;300;p34"/>
          <p:cNvSpPr txBox="1"/>
          <p:nvPr/>
        </p:nvSpPr>
        <p:spPr>
          <a:xfrm>
            <a:off x="54000" y="2918763"/>
            <a:ext cx="9090000" cy="1772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sz="1200" dirty="0"/>
              <a:t>Some notes:</a:t>
            </a:r>
            <a:endParaRPr sz="1200" dirty="0"/>
          </a:p>
          <a:p>
            <a:pPr marL="457200" lvl="0" indent="-304800" algn="l" rtl="0">
              <a:lnSpc>
                <a:spcPct val="115000"/>
              </a:lnSpc>
              <a:spcBef>
                <a:spcPts val="1000"/>
              </a:spcBef>
              <a:spcAft>
                <a:spcPts val="0"/>
              </a:spcAft>
              <a:buSzPts val="1200"/>
              <a:buChar char="●"/>
            </a:pPr>
            <a:r>
              <a:rPr lang="en" sz="1200" dirty="0"/>
              <a:t>Sigmoid and tanh can lead to vanishing gradients, so ReLU is most often used in the hidden layers</a:t>
            </a:r>
            <a:endParaRPr sz="1200" dirty="0"/>
          </a:p>
          <a:p>
            <a:pPr marL="457200" lvl="0" indent="-304800" algn="l" rtl="0">
              <a:lnSpc>
                <a:spcPct val="115000"/>
              </a:lnSpc>
              <a:spcBef>
                <a:spcPts val="0"/>
              </a:spcBef>
              <a:spcAft>
                <a:spcPts val="0"/>
              </a:spcAft>
              <a:buSzPts val="1200"/>
              <a:buChar char="●"/>
            </a:pPr>
            <a:r>
              <a:rPr lang="en" sz="1200" dirty="0"/>
              <a:t>In the binary case, sigmoid is equivalent to the softmax function where we just set one of the output nodes to be constant 0.</a:t>
            </a:r>
            <a:endParaRPr sz="1200" dirty="0"/>
          </a:p>
          <a:p>
            <a:pPr marL="457200" lvl="0" indent="-304800" algn="l" rtl="0">
              <a:lnSpc>
                <a:spcPct val="115000"/>
              </a:lnSpc>
              <a:spcBef>
                <a:spcPts val="0"/>
              </a:spcBef>
              <a:spcAft>
                <a:spcPts val="0"/>
              </a:spcAft>
              <a:buClr>
                <a:schemeClr val="dk1"/>
              </a:buClr>
              <a:buSzPts val="1200"/>
              <a:buChar char="●"/>
            </a:pPr>
            <a:r>
              <a:rPr lang="en" sz="1200" dirty="0">
                <a:solidFill>
                  <a:schemeClr val="dk1"/>
                </a:solidFill>
              </a:rPr>
              <a:t>Although ReLU is non-differentiable at 0, it’s rare to have x = 0 exactly, and even it it is, we usually just hard-code it as 0, 1, or 0.5.</a:t>
            </a:r>
            <a:endParaRPr sz="1200" dirty="0"/>
          </a:p>
          <a:p>
            <a:pPr marL="457200" lvl="0" indent="-304800" algn="l" rtl="0">
              <a:lnSpc>
                <a:spcPct val="115000"/>
              </a:lnSpc>
              <a:spcBef>
                <a:spcPts val="0"/>
              </a:spcBef>
              <a:spcAft>
                <a:spcPts val="0"/>
              </a:spcAft>
              <a:buSzPts val="1200"/>
              <a:buChar char="●"/>
            </a:pPr>
            <a:r>
              <a:rPr lang="en" sz="1200" dirty="0"/>
              <a:t>Leaky ReLU avoids the issue of neurons being deactivated if negative.</a:t>
            </a:r>
            <a:endParaRPr sz="1200" dirty="0"/>
          </a:p>
          <a:p>
            <a:pPr marL="457200" lvl="0" indent="-304800" algn="l" rtl="0">
              <a:lnSpc>
                <a:spcPct val="115000"/>
              </a:lnSpc>
              <a:spcBef>
                <a:spcPts val="0"/>
              </a:spcBef>
              <a:spcAft>
                <a:spcPts val="0"/>
              </a:spcAft>
              <a:buSzPts val="1200"/>
              <a:buChar char="●"/>
            </a:pPr>
            <a:r>
              <a:rPr lang="en" sz="1200" dirty="0"/>
              <a:t>ReLU6 helps limit range for QAT precision</a:t>
            </a:r>
            <a:endParaRPr sz="1200" dirty="0"/>
          </a:p>
        </p:txBody>
      </p:sp>
      <p:sp>
        <p:nvSpPr>
          <p:cNvPr id="301" name="Google Shape;301;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pic>
        <p:nvPicPr>
          <p:cNvPr id="302" name="Google Shape;302;p34"/>
          <p:cNvPicPr preferRelativeResize="0"/>
          <p:nvPr/>
        </p:nvPicPr>
        <p:blipFill>
          <a:blip r:embed="rId3">
            <a:alphaModFix/>
          </a:blip>
          <a:stretch>
            <a:fillRect/>
          </a:stretch>
        </p:blipFill>
        <p:spPr>
          <a:xfrm>
            <a:off x="217250" y="465725"/>
            <a:ext cx="2246025" cy="1715079"/>
          </a:xfrm>
          <a:prstGeom prst="rect">
            <a:avLst/>
          </a:prstGeom>
          <a:noFill/>
          <a:ln>
            <a:noFill/>
          </a:ln>
        </p:spPr>
      </p:pic>
      <p:pic>
        <p:nvPicPr>
          <p:cNvPr id="303" name="Google Shape;303;p34"/>
          <p:cNvPicPr preferRelativeResize="0"/>
          <p:nvPr/>
        </p:nvPicPr>
        <p:blipFill>
          <a:blip r:embed="rId4">
            <a:alphaModFix/>
          </a:blip>
          <a:stretch>
            <a:fillRect/>
          </a:stretch>
        </p:blipFill>
        <p:spPr>
          <a:xfrm>
            <a:off x="2653800" y="588176"/>
            <a:ext cx="1779079" cy="1494201"/>
          </a:xfrm>
          <a:prstGeom prst="rect">
            <a:avLst/>
          </a:prstGeom>
          <a:noFill/>
          <a:ln>
            <a:noFill/>
          </a:ln>
        </p:spPr>
      </p:pic>
      <p:pic>
        <p:nvPicPr>
          <p:cNvPr id="304" name="Google Shape;304;p34"/>
          <p:cNvPicPr preferRelativeResize="0"/>
          <p:nvPr/>
        </p:nvPicPr>
        <p:blipFill>
          <a:blip r:embed="rId5">
            <a:alphaModFix/>
          </a:blip>
          <a:stretch>
            <a:fillRect/>
          </a:stretch>
        </p:blipFill>
        <p:spPr>
          <a:xfrm>
            <a:off x="4572002" y="621567"/>
            <a:ext cx="1690675" cy="1403400"/>
          </a:xfrm>
          <a:prstGeom prst="rect">
            <a:avLst/>
          </a:prstGeom>
          <a:noFill/>
          <a:ln>
            <a:noFill/>
          </a:ln>
        </p:spPr>
      </p:pic>
      <p:grpSp>
        <p:nvGrpSpPr>
          <p:cNvPr id="305" name="Google Shape;305;p34"/>
          <p:cNvGrpSpPr/>
          <p:nvPr/>
        </p:nvGrpSpPr>
        <p:grpSpPr>
          <a:xfrm>
            <a:off x="6648301" y="621573"/>
            <a:ext cx="1690675" cy="1878027"/>
            <a:chOff x="4819451" y="3054723"/>
            <a:chExt cx="1690675" cy="1878027"/>
          </a:xfrm>
        </p:grpSpPr>
        <p:pic>
          <p:nvPicPr>
            <p:cNvPr id="306" name="Google Shape;306;p34"/>
            <p:cNvPicPr preferRelativeResize="0"/>
            <p:nvPr/>
          </p:nvPicPr>
          <p:blipFill>
            <a:blip r:embed="rId6">
              <a:alphaModFix/>
            </a:blip>
            <a:stretch>
              <a:fillRect/>
            </a:stretch>
          </p:blipFill>
          <p:spPr>
            <a:xfrm>
              <a:off x="4819451" y="3054723"/>
              <a:ext cx="1690675" cy="1600007"/>
            </a:xfrm>
            <a:prstGeom prst="rect">
              <a:avLst/>
            </a:prstGeom>
            <a:noFill/>
            <a:ln>
              <a:noFill/>
            </a:ln>
          </p:spPr>
        </p:pic>
        <p:sp>
          <p:nvSpPr>
            <p:cNvPr id="307" name="Google Shape;307;p34"/>
            <p:cNvSpPr txBox="1"/>
            <p:nvPr/>
          </p:nvSpPr>
          <p:spPr>
            <a:xfrm>
              <a:off x="5143500" y="4532550"/>
              <a:ext cx="120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b="1"/>
                <a:t>Leaky ReLU (usually a is around 0.01)</a:t>
              </a:r>
              <a:endParaRPr sz="700" b="1"/>
            </a:p>
          </p:txBody>
        </p:sp>
      </p:grpSp>
      <p:pic>
        <p:nvPicPr>
          <p:cNvPr id="308" name="Google Shape;308;p34"/>
          <p:cNvPicPr preferRelativeResize="0"/>
          <p:nvPr/>
        </p:nvPicPr>
        <p:blipFill>
          <a:blip r:embed="rId7">
            <a:alphaModFix/>
          </a:blip>
          <a:stretch>
            <a:fillRect/>
          </a:stretch>
        </p:blipFill>
        <p:spPr>
          <a:xfrm>
            <a:off x="-4" y="5002129"/>
            <a:ext cx="153523" cy="144673"/>
          </a:xfrm>
          <a:prstGeom prst="rect">
            <a:avLst/>
          </a:prstGeom>
          <a:noFill/>
          <a:ln>
            <a:noFill/>
          </a:ln>
        </p:spPr>
      </p:pic>
      <p:pic>
        <p:nvPicPr>
          <p:cNvPr id="309" name="Google Shape;309;p34"/>
          <p:cNvPicPr preferRelativeResize="0"/>
          <p:nvPr/>
        </p:nvPicPr>
        <p:blipFill>
          <a:blip r:embed="rId8">
            <a:alphaModFix/>
          </a:blip>
          <a:stretch>
            <a:fillRect/>
          </a:stretch>
        </p:blipFill>
        <p:spPr>
          <a:xfrm>
            <a:off x="4655402" y="2125575"/>
            <a:ext cx="1371599" cy="1093775"/>
          </a:xfrm>
          <a:prstGeom prst="rect">
            <a:avLst/>
          </a:prstGeom>
          <a:noFill/>
          <a:ln>
            <a:noFill/>
          </a:ln>
        </p:spPr>
      </p:pic>
      <p:sp>
        <p:nvSpPr>
          <p:cNvPr id="2" name="TextBox 1">
            <a:extLst>
              <a:ext uri="{FF2B5EF4-FFF2-40B4-BE49-F238E27FC236}">
                <a16:creationId xmlns:a16="http://schemas.microsoft.com/office/drawing/2014/main" id="{3D381906-CFBD-E1F1-54D7-B288E08AB9A8}"/>
              </a:ext>
            </a:extLst>
          </p:cNvPr>
          <p:cNvSpPr txBox="1"/>
          <p:nvPr/>
        </p:nvSpPr>
        <p:spPr>
          <a:xfrm>
            <a:off x="7997302" y="5002129"/>
            <a:ext cx="1205779" cy="184666"/>
          </a:xfrm>
          <a:prstGeom prst="rect">
            <a:avLst/>
          </a:prstGeom>
          <a:noFill/>
        </p:spPr>
        <p:txBody>
          <a:bodyPr wrap="none" rtlCol="0">
            <a:spAutoFit/>
          </a:bodyPr>
          <a:lstStyle/>
          <a:p>
            <a:r>
              <a:rPr lang="en-US" sz="600" i="1" dirty="0"/>
              <a:t>Deep Learning Fundamentals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animEffect transition="in" filter="fade">
                                      <p:cBhvr>
                                        <p:cTn id="7" dur="1000"/>
                                        <p:tgtEl>
                                          <p:spTgt spid="300"/>
                                        </p:tgtEl>
                                      </p:cBhvr>
                                    </p:animEffect>
                                  </p:childTnLst>
                                </p:cTn>
                              </p:par>
                              <p:par>
                                <p:cTn id="8" presetID="10" presetClass="entr" presetSubtype="0" fill="hold" nodeType="withEffect">
                                  <p:stCondLst>
                                    <p:cond delay="0"/>
                                  </p:stCondLst>
                                  <p:childTnLst>
                                    <p:set>
                                      <p:cBhvr>
                                        <p:cTn id="9" dur="1" fill="hold">
                                          <p:stCondLst>
                                            <p:cond delay="0"/>
                                          </p:stCondLst>
                                        </p:cTn>
                                        <p:tgtEl>
                                          <p:spTgt spid="301"/>
                                        </p:tgtEl>
                                        <p:attrNameLst>
                                          <p:attrName>style.visibility</p:attrName>
                                        </p:attrNameLst>
                                      </p:cBhvr>
                                      <p:to>
                                        <p:strVal val="visible"/>
                                      </p:to>
                                    </p:set>
                                    <p:animEffect transition="in" filter="fade">
                                      <p:cBhvr>
                                        <p:cTn id="10" dur="1000"/>
                                        <p:tgtEl>
                                          <p:spTgt spid="301"/>
                                        </p:tgtEl>
                                      </p:cBhvr>
                                    </p:animEffect>
                                  </p:childTnLst>
                                </p:cTn>
                              </p:par>
                              <p:par>
                                <p:cTn id="11" presetID="10" presetClass="entr" presetSubtype="0" fill="hold" nodeType="withEffect">
                                  <p:stCondLst>
                                    <p:cond delay="0"/>
                                  </p:stCondLst>
                                  <p:childTnLst>
                                    <p:set>
                                      <p:cBhvr>
                                        <p:cTn id="12" dur="1" fill="hold">
                                          <p:stCondLst>
                                            <p:cond delay="0"/>
                                          </p:stCondLst>
                                        </p:cTn>
                                        <p:tgtEl>
                                          <p:spTgt spid="302"/>
                                        </p:tgtEl>
                                        <p:attrNameLst>
                                          <p:attrName>style.visibility</p:attrName>
                                        </p:attrNameLst>
                                      </p:cBhvr>
                                      <p:to>
                                        <p:strVal val="visible"/>
                                      </p:to>
                                    </p:set>
                                    <p:animEffect transition="in" filter="fade">
                                      <p:cBhvr>
                                        <p:cTn id="13" dur="1000"/>
                                        <p:tgtEl>
                                          <p:spTgt spid="302"/>
                                        </p:tgtEl>
                                      </p:cBhvr>
                                    </p:animEffect>
                                  </p:childTnLst>
                                </p:cTn>
                              </p:par>
                              <p:par>
                                <p:cTn id="14" presetID="10" presetClass="entr" presetSubtype="0" fill="hold" nodeType="withEffect">
                                  <p:stCondLst>
                                    <p:cond delay="0"/>
                                  </p:stCondLst>
                                  <p:childTnLst>
                                    <p:set>
                                      <p:cBhvr>
                                        <p:cTn id="15" dur="1" fill="hold">
                                          <p:stCondLst>
                                            <p:cond delay="0"/>
                                          </p:stCondLst>
                                        </p:cTn>
                                        <p:tgtEl>
                                          <p:spTgt spid="303"/>
                                        </p:tgtEl>
                                        <p:attrNameLst>
                                          <p:attrName>style.visibility</p:attrName>
                                        </p:attrNameLst>
                                      </p:cBhvr>
                                      <p:to>
                                        <p:strVal val="visible"/>
                                      </p:to>
                                    </p:set>
                                    <p:animEffect transition="in" filter="fade">
                                      <p:cBhvr>
                                        <p:cTn id="16" dur="1000"/>
                                        <p:tgtEl>
                                          <p:spTgt spid="303"/>
                                        </p:tgtEl>
                                      </p:cBhvr>
                                    </p:animEffect>
                                  </p:childTnLst>
                                </p:cTn>
                              </p:par>
                              <p:par>
                                <p:cTn id="17" presetID="10" presetClass="entr" presetSubtype="0" fill="hold" nodeType="withEffect">
                                  <p:stCondLst>
                                    <p:cond delay="0"/>
                                  </p:stCondLst>
                                  <p:childTnLst>
                                    <p:set>
                                      <p:cBhvr>
                                        <p:cTn id="18" dur="1" fill="hold">
                                          <p:stCondLst>
                                            <p:cond delay="0"/>
                                          </p:stCondLst>
                                        </p:cTn>
                                        <p:tgtEl>
                                          <p:spTgt spid="304"/>
                                        </p:tgtEl>
                                        <p:attrNameLst>
                                          <p:attrName>style.visibility</p:attrName>
                                        </p:attrNameLst>
                                      </p:cBhvr>
                                      <p:to>
                                        <p:strVal val="visible"/>
                                      </p:to>
                                    </p:set>
                                    <p:animEffect transition="in" filter="fade">
                                      <p:cBhvr>
                                        <p:cTn id="19" dur="1000"/>
                                        <p:tgtEl>
                                          <p:spTgt spid="304"/>
                                        </p:tgtEl>
                                      </p:cBhvr>
                                    </p:animEffect>
                                  </p:childTnLst>
                                </p:cTn>
                              </p:par>
                              <p:par>
                                <p:cTn id="20" presetID="10" presetClass="entr" presetSubtype="0" fill="hold" nodeType="withEffect">
                                  <p:stCondLst>
                                    <p:cond delay="0"/>
                                  </p:stCondLst>
                                  <p:childTnLst>
                                    <p:set>
                                      <p:cBhvr>
                                        <p:cTn id="21" dur="1" fill="hold">
                                          <p:stCondLst>
                                            <p:cond delay="0"/>
                                          </p:stCondLst>
                                        </p:cTn>
                                        <p:tgtEl>
                                          <p:spTgt spid="305"/>
                                        </p:tgtEl>
                                        <p:attrNameLst>
                                          <p:attrName>style.visibility</p:attrName>
                                        </p:attrNameLst>
                                      </p:cBhvr>
                                      <p:to>
                                        <p:strVal val="visible"/>
                                      </p:to>
                                    </p:set>
                                    <p:animEffect transition="in" filter="fade">
                                      <p:cBhvr>
                                        <p:cTn id="22" dur="1000"/>
                                        <p:tgtEl>
                                          <p:spTgt spid="305"/>
                                        </p:tgtEl>
                                      </p:cBhvr>
                                    </p:animEffect>
                                  </p:childTnLst>
                                </p:cTn>
                              </p:par>
                              <p:par>
                                <p:cTn id="23" presetID="1" presetClass="entr" presetSubtype="0" fill="hold" nodeType="withEffect">
                                  <p:stCondLst>
                                    <p:cond delay="0"/>
                                  </p:stCondLst>
                                  <p:childTnLst>
                                    <p:set>
                                      <p:cBhvr>
                                        <p:cTn id="24"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313"/>
        <p:cNvGrpSpPr/>
        <p:nvPr/>
      </p:nvGrpSpPr>
      <p:grpSpPr>
        <a:xfrm>
          <a:off x="0" y="0"/>
          <a:ext cx="0" cy="0"/>
          <a:chOff x="0" y="0"/>
          <a:chExt cx="0" cy="0"/>
        </a:xfrm>
      </p:grpSpPr>
      <p:sp>
        <p:nvSpPr>
          <p:cNvPr id="314" name="Google Shape;314;p35"/>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is gradient descent?</a:t>
            </a:r>
            <a:endParaRPr b="1" u="sng"/>
          </a:p>
        </p:txBody>
      </p:sp>
      <p:sp>
        <p:nvSpPr>
          <p:cNvPr id="315" name="Google Shape;315;p35"/>
          <p:cNvSpPr txBox="1"/>
          <p:nvPr/>
        </p:nvSpPr>
        <p:spPr>
          <a:xfrm>
            <a:off x="-169000" y="149275"/>
            <a:ext cx="9234000" cy="30801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000"/>
              </a:spcBef>
              <a:spcAft>
                <a:spcPts val="0"/>
              </a:spcAft>
              <a:buSzPts val="1100"/>
              <a:buChar char="●"/>
            </a:pPr>
            <a:r>
              <a:rPr lang="en" sz="1100"/>
              <a:t>Given a function and an initial starting point on the domain of the function, </a:t>
            </a:r>
            <a:r>
              <a:rPr lang="en" sz="1100" b="1"/>
              <a:t>gradient descent </a:t>
            </a:r>
            <a:r>
              <a:rPr lang="en" sz="1100"/>
              <a:t>tries to find a local minima by repeatedly:</a:t>
            </a:r>
            <a:endParaRPr sz="1100"/>
          </a:p>
          <a:p>
            <a:pPr marL="914400" lvl="1" indent="-298450" algn="l" rtl="0">
              <a:lnSpc>
                <a:spcPct val="115000"/>
              </a:lnSpc>
              <a:spcBef>
                <a:spcPts val="0"/>
              </a:spcBef>
              <a:spcAft>
                <a:spcPts val="0"/>
              </a:spcAft>
              <a:buSzPts val="1100"/>
              <a:buChar char="○"/>
            </a:pPr>
            <a:r>
              <a:rPr lang="en" sz="1100" b="1"/>
              <a:t>Computing the gradient at the current position</a:t>
            </a:r>
            <a:r>
              <a:rPr lang="en" sz="1100"/>
              <a:t> (ie, calculate the derivative/direction of steepest ascent for each variable, which combines to form a vector)</a:t>
            </a:r>
            <a:endParaRPr sz="1100"/>
          </a:p>
          <a:p>
            <a:pPr marL="914400" lvl="1" indent="-298450" algn="l" rtl="0">
              <a:lnSpc>
                <a:spcPct val="115000"/>
              </a:lnSpc>
              <a:spcBef>
                <a:spcPts val="0"/>
              </a:spcBef>
              <a:spcAft>
                <a:spcPts val="0"/>
              </a:spcAft>
              <a:buSzPts val="1100"/>
              <a:buChar char="○"/>
            </a:pPr>
            <a:r>
              <a:rPr lang="en" sz="1100"/>
              <a:t>Updating the current position: </a:t>
            </a:r>
            <a:r>
              <a:rPr lang="en" sz="1100" b="1"/>
              <a:t>subtracting the current position by the gradient times a small step size</a:t>
            </a:r>
            <a:endParaRPr sz="1100" b="1"/>
          </a:p>
          <a:p>
            <a:pPr marL="457200" lvl="0" indent="-298450" algn="l" rtl="0">
              <a:lnSpc>
                <a:spcPct val="115000"/>
              </a:lnSpc>
              <a:spcBef>
                <a:spcPts val="0"/>
              </a:spcBef>
              <a:spcAft>
                <a:spcPts val="0"/>
              </a:spcAft>
              <a:buSzPts val="1100"/>
              <a:buChar char="●"/>
            </a:pPr>
            <a:r>
              <a:rPr lang="en" sz="1100"/>
              <a:t>In the context of neural networks:</a:t>
            </a:r>
            <a:endParaRPr sz="1100"/>
          </a:p>
          <a:p>
            <a:pPr marL="914400" lvl="1" indent="-298450" algn="l" rtl="0">
              <a:lnSpc>
                <a:spcPct val="115000"/>
              </a:lnSpc>
              <a:spcBef>
                <a:spcPts val="0"/>
              </a:spcBef>
              <a:spcAft>
                <a:spcPts val="0"/>
              </a:spcAft>
              <a:buSzPts val="1100"/>
              <a:buChar char="○"/>
            </a:pPr>
            <a:r>
              <a:rPr lang="en" sz="1100">
                <a:solidFill>
                  <a:schemeClr val="dk1"/>
                </a:solidFill>
              </a:rPr>
              <a:t>The variables to optimize are the parameters of your neural network. </a:t>
            </a:r>
            <a:endParaRPr sz="1100"/>
          </a:p>
          <a:p>
            <a:pPr marL="914400" lvl="1" indent="-298450" algn="l" rtl="0">
              <a:lnSpc>
                <a:spcPct val="115000"/>
              </a:lnSpc>
              <a:spcBef>
                <a:spcPts val="0"/>
              </a:spcBef>
              <a:spcAft>
                <a:spcPts val="0"/>
              </a:spcAft>
              <a:buSzPts val="1100"/>
              <a:buChar char="○"/>
            </a:pPr>
            <a:r>
              <a:rPr lang="en" sz="1100"/>
              <a:t>The function is called a loss function, and involves your training data. Usually, you sample a minibatch of the data.</a:t>
            </a:r>
            <a:endParaRPr sz="1100"/>
          </a:p>
          <a:p>
            <a:pPr marL="1371600" lvl="2" indent="-298450" algn="l" rtl="0">
              <a:lnSpc>
                <a:spcPct val="115000"/>
              </a:lnSpc>
              <a:spcBef>
                <a:spcPts val="0"/>
              </a:spcBef>
              <a:spcAft>
                <a:spcPts val="0"/>
              </a:spcAft>
              <a:buSzPts val="1100"/>
              <a:buChar char="■"/>
            </a:pPr>
            <a:r>
              <a:rPr lang="en" sz="1100"/>
              <a:t>Thus in minibatch gradient descent, </a:t>
            </a:r>
            <a:r>
              <a:rPr lang="en" sz="1100" b="1"/>
              <a:t>the loss function actually changes with each iteration</a:t>
            </a:r>
            <a:r>
              <a:rPr lang="en" sz="1100"/>
              <a:t>. Usually it changes in a linear way; terms in the summation of the loss function are left out depending on what examples are in the minibatch. This results in the loss function landscape (and consequently, gradient computed for the training step), being an approximation towards the overall loss function we actually wish to minimize, which incorporates all training examples. In practice, this approximation is worth it because it allows for more frequent updates.  </a:t>
            </a:r>
            <a:endParaRPr sz="1100"/>
          </a:p>
          <a:p>
            <a:pPr marL="457200" lvl="0" indent="-298450" algn="l" rtl="0">
              <a:lnSpc>
                <a:spcPct val="115000"/>
              </a:lnSpc>
              <a:spcBef>
                <a:spcPts val="0"/>
              </a:spcBef>
              <a:spcAft>
                <a:spcPts val="0"/>
              </a:spcAft>
              <a:buSzPts val="1100"/>
              <a:buChar char="●"/>
            </a:pPr>
            <a:r>
              <a:rPr lang="en" sz="1100"/>
              <a:t>Loss function landscapes are highly non-convex, but regularizers can help improve the smoothness and prevent being stuck at saddle points too often</a:t>
            </a:r>
            <a:endParaRPr sz="1100"/>
          </a:p>
          <a:p>
            <a:pPr marL="914400" lvl="1" indent="-298450" algn="l" rtl="0">
              <a:lnSpc>
                <a:spcPct val="115000"/>
              </a:lnSpc>
              <a:spcBef>
                <a:spcPts val="0"/>
              </a:spcBef>
              <a:spcAft>
                <a:spcPts val="0"/>
              </a:spcAft>
              <a:buSzPts val="1100"/>
              <a:buChar char="○"/>
            </a:pPr>
            <a:r>
              <a:rPr lang="en" sz="1100"/>
              <a:t>This is called “</a:t>
            </a:r>
            <a:r>
              <a:rPr lang="en" sz="1100" b="1"/>
              <a:t>conditioning</a:t>
            </a:r>
            <a:r>
              <a:rPr lang="en" sz="1100"/>
              <a:t>”, and includes initialization, (batch/layer/etc) normalization, and residual connections</a:t>
            </a:r>
            <a:endParaRPr sz="1100"/>
          </a:p>
        </p:txBody>
      </p:sp>
      <p:sp>
        <p:nvSpPr>
          <p:cNvPr id="316" name="Google Shape;31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pic>
        <p:nvPicPr>
          <p:cNvPr id="317" name="Google Shape;317;p35"/>
          <p:cNvPicPr preferRelativeResize="0"/>
          <p:nvPr/>
        </p:nvPicPr>
        <p:blipFill>
          <a:blip r:embed="rId3">
            <a:alphaModFix/>
          </a:blip>
          <a:stretch>
            <a:fillRect/>
          </a:stretch>
        </p:blipFill>
        <p:spPr>
          <a:xfrm>
            <a:off x="5828725" y="3634050"/>
            <a:ext cx="2793101" cy="1422775"/>
          </a:xfrm>
          <a:prstGeom prst="rect">
            <a:avLst/>
          </a:prstGeom>
          <a:noFill/>
          <a:ln>
            <a:noFill/>
          </a:ln>
        </p:spPr>
      </p:pic>
      <p:pic>
        <p:nvPicPr>
          <p:cNvPr id="318" name="Google Shape;318;p35"/>
          <p:cNvPicPr preferRelativeResize="0"/>
          <p:nvPr/>
        </p:nvPicPr>
        <p:blipFill>
          <a:blip r:embed="rId4">
            <a:alphaModFix/>
          </a:blip>
          <a:stretch>
            <a:fillRect/>
          </a:stretch>
        </p:blipFill>
        <p:spPr>
          <a:xfrm>
            <a:off x="1018300" y="3870225"/>
            <a:ext cx="2319449" cy="1142876"/>
          </a:xfrm>
          <a:prstGeom prst="rect">
            <a:avLst/>
          </a:prstGeom>
          <a:noFill/>
          <a:ln>
            <a:noFill/>
          </a:ln>
        </p:spPr>
      </p:pic>
      <p:pic>
        <p:nvPicPr>
          <p:cNvPr id="319" name="Google Shape;319;p35"/>
          <p:cNvPicPr preferRelativeResize="0"/>
          <p:nvPr/>
        </p:nvPicPr>
        <p:blipFill>
          <a:blip r:embed="rId5">
            <a:alphaModFix/>
          </a:blip>
          <a:stretch>
            <a:fillRect/>
          </a:stretch>
        </p:blipFill>
        <p:spPr>
          <a:xfrm>
            <a:off x="-4" y="5002129"/>
            <a:ext cx="153523" cy="144673"/>
          </a:xfrm>
          <a:prstGeom prst="rect">
            <a:avLst/>
          </a:prstGeom>
          <a:noFill/>
          <a:ln>
            <a:noFill/>
          </a:ln>
        </p:spPr>
      </p:pic>
      <p:sp>
        <p:nvSpPr>
          <p:cNvPr id="2" name="TextBox 1">
            <a:extLst>
              <a:ext uri="{FF2B5EF4-FFF2-40B4-BE49-F238E27FC236}">
                <a16:creationId xmlns:a16="http://schemas.microsoft.com/office/drawing/2014/main" id="{E88D0D41-2850-4C62-4260-A35B7CB6F405}"/>
              </a:ext>
            </a:extLst>
          </p:cNvPr>
          <p:cNvSpPr txBox="1"/>
          <p:nvPr/>
        </p:nvSpPr>
        <p:spPr>
          <a:xfrm>
            <a:off x="7997302" y="5002129"/>
            <a:ext cx="1205779" cy="184666"/>
          </a:xfrm>
          <a:prstGeom prst="rect">
            <a:avLst/>
          </a:prstGeom>
          <a:noFill/>
        </p:spPr>
        <p:txBody>
          <a:bodyPr wrap="none" rtlCol="0">
            <a:spAutoFit/>
          </a:bodyPr>
          <a:lstStyle/>
          <a:p>
            <a:r>
              <a:rPr lang="en-US" sz="600" i="1" dirty="0"/>
              <a:t>Deep Learning Fundamentals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fade">
                                      <p:cBhvr>
                                        <p:cTn id="7" dur="1000"/>
                                        <p:tgtEl>
                                          <p:spTgt spid="315"/>
                                        </p:tgtEl>
                                      </p:cBhvr>
                                    </p:animEffect>
                                  </p:childTnLst>
                                </p:cTn>
                              </p:par>
                              <p:par>
                                <p:cTn id="8" presetID="10" presetClass="entr" presetSubtype="0" fill="hold"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1000"/>
                                        <p:tgtEl>
                                          <p:spTgt spid="316"/>
                                        </p:tgtEl>
                                      </p:cBhvr>
                                    </p:animEffect>
                                  </p:childTnLst>
                                </p:cTn>
                              </p:par>
                              <p:par>
                                <p:cTn id="11" presetID="10" presetClass="entr" presetSubtype="0" fill="hold" nodeType="withEffect">
                                  <p:stCondLst>
                                    <p:cond delay="0"/>
                                  </p:stCondLst>
                                  <p:childTnLst>
                                    <p:set>
                                      <p:cBhvr>
                                        <p:cTn id="12" dur="1" fill="hold">
                                          <p:stCondLst>
                                            <p:cond delay="0"/>
                                          </p:stCondLst>
                                        </p:cTn>
                                        <p:tgtEl>
                                          <p:spTgt spid="317"/>
                                        </p:tgtEl>
                                        <p:attrNameLst>
                                          <p:attrName>style.visibility</p:attrName>
                                        </p:attrNameLst>
                                      </p:cBhvr>
                                      <p:to>
                                        <p:strVal val="visible"/>
                                      </p:to>
                                    </p:set>
                                    <p:animEffect transition="in" filter="fade">
                                      <p:cBhvr>
                                        <p:cTn id="13" dur="1000"/>
                                        <p:tgtEl>
                                          <p:spTgt spid="317"/>
                                        </p:tgtEl>
                                      </p:cBhvr>
                                    </p:animEffect>
                                  </p:childTnLst>
                                </p:cTn>
                              </p:par>
                              <p:par>
                                <p:cTn id="14" presetID="10" presetClass="entr" presetSubtype="0" fill="hold" nodeType="withEffect">
                                  <p:stCondLst>
                                    <p:cond delay="0"/>
                                  </p:stCondLst>
                                  <p:childTnLst>
                                    <p:set>
                                      <p:cBhvr>
                                        <p:cTn id="15" dur="1" fill="hold">
                                          <p:stCondLst>
                                            <p:cond delay="0"/>
                                          </p:stCondLst>
                                        </p:cTn>
                                        <p:tgtEl>
                                          <p:spTgt spid="318"/>
                                        </p:tgtEl>
                                        <p:attrNameLst>
                                          <p:attrName>style.visibility</p:attrName>
                                        </p:attrNameLst>
                                      </p:cBhvr>
                                      <p:to>
                                        <p:strVal val="visible"/>
                                      </p:to>
                                    </p:set>
                                    <p:animEffect transition="in" filter="fade">
                                      <p:cBhvr>
                                        <p:cTn id="16" dur="10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323"/>
        <p:cNvGrpSpPr/>
        <p:nvPr/>
      </p:nvGrpSpPr>
      <p:grpSpPr>
        <a:xfrm>
          <a:off x="0" y="0"/>
          <a:ext cx="0" cy="0"/>
          <a:chOff x="0" y="0"/>
          <a:chExt cx="0" cy="0"/>
        </a:xfrm>
      </p:grpSpPr>
      <p:sp>
        <p:nvSpPr>
          <p:cNvPr id="324" name="Google Shape;324;p36"/>
          <p:cNvSpPr txBox="1"/>
          <p:nvPr/>
        </p:nvSpPr>
        <p:spPr>
          <a:xfrm>
            <a:off x="-56626" y="-82276"/>
            <a:ext cx="9518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u="sng"/>
              <a:t>At a high level describe SGD + momentum, adagrad, RMSprop, and Adam. Also explain (Multi)StepLR and reduceLROnPlateau.</a:t>
            </a:r>
            <a:endParaRPr sz="1100" b="1" u="sng"/>
          </a:p>
        </p:txBody>
      </p:sp>
      <mc:AlternateContent xmlns:mc="http://schemas.openxmlformats.org/markup-compatibility/2006" xmlns:a14="http://schemas.microsoft.com/office/drawing/2010/main">
        <mc:Choice Requires="a14">
          <p:sp>
            <p:nvSpPr>
              <p:cNvPr id="325" name="Google Shape;325;p36"/>
              <p:cNvSpPr txBox="1"/>
              <p:nvPr/>
            </p:nvSpPr>
            <p:spPr>
              <a:xfrm>
                <a:off x="11032" y="62962"/>
                <a:ext cx="7562700" cy="5254485"/>
              </a:xfrm>
              <a:prstGeom prst="rect">
                <a:avLst/>
              </a:prstGeom>
              <a:noFill/>
              <a:ln>
                <a:noFill/>
              </a:ln>
            </p:spPr>
            <p:txBody>
              <a:bodyPr spcFirstLastPara="1" wrap="square" lIns="91425" tIns="91425" rIns="91425" bIns="91425" anchor="t" anchorCtr="0">
                <a:spAutoFit/>
              </a:bodyPr>
              <a:lstStyle/>
              <a:p>
                <a:pPr marL="457200" lvl="0" indent="-285750" algn="l" rtl="0">
                  <a:lnSpc>
                    <a:spcPct val="115000"/>
                  </a:lnSpc>
                  <a:spcBef>
                    <a:spcPts val="1000"/>
                  </a:spcBef>
                  <a:spcAft>
                    <a:spcPts val="0"/>
                  </a:spcAft>
                  <a:buSzPts val="900"/>
                  <a:buChar char="●"/>
                </a:pPr>
                <a:r>
                  <a:rPr lang="en-US" sz="900" b="1" dirty="0"/>
                  <a:t>SGD + Momentum</a:t>
                </a:r>
                <a:r>
                  <a:rPr lang="en-US" sz="900" dirty="0"/>
                  <a:t> (</a:t>
                </a:r>
                <a:r>
                  <a:rPr lang="en-US" sz="900" dirty="0">
                    <a:solidFill>
                      <a:schemeClr val="dk1"/>
                    </a:solidFill>
                  </a:rPr>
                  <a:t>Same learning rate applied to all parameters)</a:t>
                </a:r>
                <a:endParaRPr lang="en-US" sz="900" dirty="0"/>
              </a:p>
              <a:p>
                <a:pPr marL="914400" lvl="1" indent="-285750" algn="l" rtl="0">
                  <a:lnSpc>
                    <a:spcPct val="115000"/>
                  </a:lnSpc>
                  <a:spcBef>
                    <a:spcPts val="0"/>
                  </a:spcBef>
                  <a:spcAft>
                    <a:spcPts val="0"/>
                  </a:spcAft>
                  <a:buSzPts val="900"/>
                  <a:buChar char="○"/>
                </a:pPr>
                <a:r>
                  <a:rPr lang="en-US" sz="900" dirty="0"/>
                  <a:t>Adds the gradient at the last time step (times a momentum factor) with the current gradient.</a:t>
                </a:r>
              </a:p>
              <a:p>
                <a:pPr marL="914400" lvl="1" indent="-285750" algn="l" rtl="0">
                  <a:lnSpc>
                    <a:spcPct val="115000"/>
                  </a:lnSpc>
                  <a:spcBef>
                    <a:spcPts val="0"/>
                  </a:spcBef>
                  <a:spcAft>
                    <a:spcPts val="0"/>
                  </a:spcAft>
                  <a:buSzPts val="900"/>
                  <a:buChar char="○"/>
                </a:pPr>
                <a:r>
                  <a:rPr lang="en-US" sz="900" dirty="0"/>
                  <a:t>The momentum term increases for dimensions whose gradients point in the same directions and reduces updates for dimensions whose gradients change directions. This helps with faster convergence and less oscillation.</a:t>
                </a:r>
              </a:p>
              <a:p>
                <a:pPr marL="457200" lvl="0" indent="-285750" algn="l" rtl="0">
                  <a:lnSpc>
                    <a:spcPct val="115000"/>
                  </a:lnSpc>
                  <a:spcBef>
                    <a:spcPts val="0"/>
                  </a:spcBef>
                  <a:spcAft>
                    <a:spcPts val="0"/>
                  </a:spcAft>
                  <a:buSzPts val="900"/>
                  <a:buChar char="●"/>
                </a:pPr>
                <a:r>
                  <a:rPr lang="en-US" sz="900" b="1" dirty="0"/>
                  <a:t>AdaGrad </a:t>
                </a:r>
                <a:r>
                  <a:rPr lang="en-US" sz="900" dirty="0"/>
                  <a:t>(</a:t>
                </a:r>
                <a:r>
                  <a:rPr lang="en-US" sz="900" dirty="0">
                    <a:solidFill>
                      <a:schemeClr val="dk1"/>
                    </a:solidFill>
                  </a:rPr>
                  <a:t>Learning rate per parameter)</a:t>
                </a:r>
                <a:endParaRPr lang="en-US" sz="900" dirty="0"/>
              </a:p>
              <a:p>
                <a:pPr marL="914400" lvl="1" indent="-285750" algn="l" rtl="0">
                  <a:lnSpc>
                    <a:spcPct val="115000"/>
                  </a:lnSpc>
                  <a:spcBef>
                    <a:spcPts val="0"/>
                  </a:spcBef>
                  <a:spcAft>
                    <a:spcPts val="0"/>
                  </a:spcAft>
                  <a:buSzPts val="900"/>
                  <a:buChar char="○"/>
                </a:pPr>
                <a:r>
                  <a:rPr lang="en-US" sz="900" dirty="0"/>
                  <a:t>Divides the learning rate by the sum of squared gradients of each parameter up to the current timestep. </a:t>
                </a:r>
              </a:p>
              <a:p>
                <a:pPr marL="914400" lvl="1" indent="-285750" algn="l" rtl="0">
                  <a:lnSpc>
                    <a:spcPct val="115000"/>
                  </a:lnSpc>
                  <a:spcBef>
                    <a:spcPts val="0"/>
                  </a:spcBef>
                  <a:spcAft>
                    <a:spcPts val="0"/>
                  </a:spcAft>
                  <a:buSzPts val="900"/>
                  <a:buChar char="○"/>
                </a:pPr>
                <a:r>
                  <a:rPr lang="en-US" sz="900" dirty="0"/>
                  <a:t>Parameters with past large gradients gets its learning rate progressively reduced more than those with smaller gradients. </a:t>
                </a:r>
              </a:p>
              <a:p>
                <a:pPr marL="914400" lvl="1" indent="-285750" algn="l" rtl="0">
                  <a:lnSpc>
                    <a:spcPct val="115000"/>
                  </a:lnSpc>
                  <a:spcBef>
                    <a:spcPts val="0"/>
                  </a:spcBef>
                  <a:spcAft>
                    <a:spcPts val="0"/>
                  </a:spcAft>
                  <a:buSzPts val="900"/>
                  <a:buChar char="○"/>
                </a:pPr>
                <a:r>
                  <a:rPr lang="en-US" sz="900" dirty="0"/>
                  <a:t>Since we are squaring the gradients, the learning rate is monotonically decreasing in a quite aggressive way.</a:t>
                </a:r>
              </a:p>
              <a:p>
                <a:pPr marL="457200" lvl="0" indent="-285750" algn="l" rtl="0">
                  <a:lnSpc>
                    <a:spcPct val="115000"/>
                  </a:lnSpc>
                  <a:spcBef>
                    <a:spcPts val="0"/>
                  </a:spcBef>
                  <a:spcAft>
                    <a:spcPts val="0"/>
                  </a:spcAft>
                  <a:buSzPts val="900"/>
                  <a:buChar char="●"/>
                </a:pPr>
                <a:r>
                  <a:rPr lang="en-US" sz="900" b="1" dirty="0"/>
                  <a:t>AdaDelta/RMSprop</a:t>
                </a:r>
                <a:r>
                  <a:rPr lang="en-US" sz="900" dirty="0"/>
                  <a:t> (</a:t>
                </a:r>
                <a:r>
                  <a:rPr lang="en-US" sz="900" dirty="0">
                    <a:solidFill>
                      <a:schemeClr val="dk1"/>
                    </a:solidFill>
                  </a:rPr>
                  <a:t>Learning rate per parameter)</a:t>
                </a:r>
              </a:p>
              <a:p>
                <a:pPr marL="914400" lvl="1" indent="-285750" algn="l" rtl="0">
                  <a:lnSpc>
                    <a:spcPct val="115000"/>
                  </a:lnSpc>
                  <a:spcBef>
                    <a:spcPts val="0"/>
                  </a:spcBef>
                  <a:spcAft>
                    <a:spcPts val="0"/>
                  </a:spcAft>
                  <a:buSzPts val="900"/>
                  <a:buChar char="○"/>
                </a:pPr>
                <a:r>
                  <a:rPr lang="en-US" sz="900" dirty="0"/>
                  <a:t>Learning rate is divided by the square root of a running weighted average of all past squared gradients for that parameter. </a:t>
                </a:r>
              </a:p>
              <a:p>
                <a:pPr marL="914400" lvl="1" indent="-285750" algn="l" rtl="0">
                  <a:lnSpc>
                    <a:spcPct val="115000"/>
                  </a:lnSpc>
                  <a:spcBef>
                    <a:spcPts val="0"/>
                  </a:spcBef>
                  <a:spcAft>
                    <a:spcPts val="0"/>
                  </a:spcAft>
                  <a:buSzPts val="900"/>
                  <a:buChar char="○"/>
                </a:pPr>
                <a:r>
                  <a:rPr lang="en-US" sz="900" dirty="0"/>
                  <a:t>Similar to AdaGrad, params with previous large gradients get diminished more than those with smaller past gradients but less aggressive</a:t>
                </a:r>
              </a:p>
              <a:p>
                <a:pPr marL="457200" lvl="0" indent="-285750" algn="l" rtl="0">
                  <a:lnSpc>
                    <a:spcPct val="115000"/>
                  </a:lnSpc>
                  <a:spcBef>
                    <a:spcPts val="0"/>
                  </a:spcBef>
                  <a:spcAft>
                    <a:spcPts val="0"/>
                  </a:spcAft>
                  <a:buSzPts val="900"/>
                  <a:buChar char="●"/>
                </a:pPr>
                <a:r>
                  <a:rPr lang="en-US" sz="900" b="1" dirty="0"/>
                  <a:t>Adam</a:t>
                </a:r>
                <a:r>
                  <a:rPr lang="en-US" sz="900" dirty="0"/>
                  <a:t> (</a:t>
                </a:r>
                <a:r>
                  <a:rPr lang="en-US" sz="900" dirty="0">
                    <a:solidFill>
                      <a:schemeClr val="dk1"/>
                    </a:solidFill>
                  </a:rPr>
                  <a:t>Learning rate per parameter)</a:t>
                </a:r>
              </a:p>
              <a:p>
                <a:pPr marL="914400" lvl="1" indent="-285750" algn="l" rtl="0">
                  <a:lnSpc>
                    <a:spcPct val="115000"/>
                  </a:lnSpc>
                  <a:spcBef>
                    <a:spcPts val="0"/>
                  </a:spcBef>
                  <a:spcAft>
                    <a:spcPts val="0"/>
                  </a:spcAft>
                  <a:buSzPts val="900"/>
                  <a:buChar char="○"/>
                </a:pPr>
                <a:r>
                  <a:rPr lang="en-US" sz="900" dirty="0">
                    <a:solidFill>
                      <a:schemeClr val="dk1"/>
                    </a:solidFill>
                  </a:rPr>
                  <a:t>Keeps an (weighted) exponential moving average of the gradient and the squared gradient (ie, the first two moments)</a:t>
                </a:r>
              </a:p>
              <a:p>
                <a:pPr marL="914400" lvl="1" indent="-285750" algn="l" rtl="0">
                  <a:lnSpc>
                    <a:spcPct val="115000"/>
                  </a:lnSpc>
                  <a:spcBef>
                    <a:spcPts val="0"/>
                  </a:spcBef>
                  <a:spcAft>
                    <a:spcPts val="0"/>
                  </a:spcAft>
                  <a:buClr>
                    <a:schemeClr val="dk1"/>
                  </a:buClr>
                  <a:buSzPts val="900"/>
                  <a:buChar char="○"/>
                </a:pPr>
                <a:r>
                  <a:rPr lang="en-US" sz="900" dirty="0">
                    <a:solidFill>
                      <a:schemeClr val="dk1"/>
                    </a:solidFill>
                  </a:rPr>
                  <a:t>The weighted gradient is used, and the learning rate is divided by the square root of the squared gradient.</a:t>
                </a:r>
              </a:p>
              <a:p>
                <a:pPr marL="914400" lvl="1" indent="-285750" algn="l" rtl="0">
                  <a:lnSpc>
                    <a:spcPct val="115000"/>
                  </a:lnSpc>
                  <a:spcBef>
                    <a:spcPts val="0"/>
                  </a:spcBef>
                  <a:spcAft>
                    <a:spcPts val="0"/>
                  </a:spcAft>
                  <a:buClr>
                    <a:schemeClr val="dk1"/>
                  </a:buClr>
                  <a:buSzPts val="900"/>
                  <a:buChar char="○"/>
                </a:pPr>
                <a:r>
                  <a:rPr lang="en-US" sz="900" dirty="0">
                    <a:solidFill>
                      <a:schemeClr val="dk1"/>
                    </a:solidFill>
                  </a:rPr>
                  <a:t>Lower variance is more stable so will have higher learning rate; higher variance is unstable so will have lower learning rate</a:t>
                </a:r>
              </a:p>
              <a:p>
                <a:pPr marL="0" lvl="0" indent="0" algn="l" rtl="0">
                  <a:lnSpc>
                    <a:spcPct val="115000"/>
                  </a:lnSpc>
                  <a:spcBef>
                    <a:spcPts val="1000"/>
                  </a:spcBef>
                  <a:spcAft>
                    <a:spcPts val="0"/>
                  </a:spcAft>
                  <a:buNone/>
                </a:pPr>
                <a:r>
                  <a:rPr lang="en-US" sz="900" dirty="0"/>
                  <a:t>An additional benefit to note for the last three is that their </a:t>
                </a:r>
                <a:r>
                  <a:rPr lang="en-US" sz="900" b="1" dirty="0"/>
                  <a:t>adaptive nature makes the optimization more robust to learning rate</a:t>
                </a:r>
                <a:r>
                  <a:rPr lang="en-US" sz="900" dirty="0"/>
                  <a:t>.</a:t>
                </a:r>
              </a:p>
              <a:p>
                <a:pPr marL="0" lvl="0" indent="0" algn="l" rtl="0">
                  <a:lnSpc>
                    <a:spcPct val="115000"/>
                  </a:lnSpc>
                  <a:spcBef>
                    <a:spcPts val="1000"/>
                  </a:spcBef>
                  <a:spcAft>
                    <a:spcPts val="0"/>
                  </a:spcAft>
                  <a:buNone/>
                </a:pPr>
                <a:r>
                  <a:rPr lang="en-US" sz="900" dirty="0"/>
                  <a:t>Besides these, pytorch also has other schedulers, for example:</a:t>
                </a:r>
              </a:p>
              <a:p>
                <a:pPr marL="457200" lvl="0" indent="-285750" algn="l" rtl="0">
                  <a:lnSpc>
                    <a:spcPct val="115000"/>
                  </a:lnSpc>
                  <a:spcBef>
                    <a:spcPts val="1000"/>
                  </a:spcBef>
                  <a:spcAft>
                    <a:spcPts val="0"/>
                  </a:spcAft>
                  <a:buSzPts val="900"/>
                  <a:buChar char="●"/>
                </a:pPr>
                <a:r>
                  <a:rPr lang="en-US" sz="900" dirty="0"/>
                  <a:t>torch.optim.lr_scheduler.</a:t>
                </a:r>
                <a:r>
                  <a:rPr lang="en-US" sz="900" b="1" dirty="0"/>
                  <a:t>StepLR</a:t>
                </a:r>
              </a:p>
              <a:p>
                <a:pPr marL="914400" lvl="1" indent="-285750" algn="l" rtl="0">
                  <a:lnSpc>
                    <a:spcPct val="115000"/>
                  </a:lnSpc>
                  <a:spcBef>
                    <a:spcPts val="0"/>
                  </a:spcBef>
                  <a:spcAft>
                    <a:spcPts val="0"/>
                  </a:spcAft>
                  <a:buSzPts val="900"/>
                  <a:buChar char="○"/>
                </a:pPr>
                <a:r>
                  <a:rPr lang="en-US" sz="900" dirty="0"/>
                  <a:t>Decays learning rate by multiplication with </a:t>
                </a:r>
                <a:r>
                  <a:rPr lang="en-US" sz="900" i="1" dirty="0"/>
                  <a:t>gamma </a:t>
                </a:r>
                <a:r>
                  <a:rPr lang="en-US" sz="900" dirty="0"/>
                  <a:t>every </a:t>
                </a:r>
                <a:r>
                  <a:rPr lang="en-US" sz="900" i="1" dirty="0"/>
                  <a:t>step_size</a:t>
                </a:r>
                <a:r>
                  <a:rPr lang="en-US" sz="900" dirty="0"/>
                  <a:t> epochs.</a:t>
                </a:r>
              </a:p>
              <a:p>
                <a:pPr marL="457200" lvl="0" indent="-285750" algn="l" rtl="0">
                  <a:lnSpc>
                    <a:spcPct val="115000"/>
                  </a:lnSpc>
                  <a:spcBef>
                    <a:spcPts val="0"/>
                  </a:spcBef>
                  <a:spcAft>
                    <a:spcPts val="0"/>
                  </a:spcAft>
                  <a:buSzPts val="900"/>
                  <a:buChar char="●"/>
                </a:pPr>
                <a:r>
                  <a:rPr lang="en-US" sz="900" dirty="0">
                    <a:solidFill>
                      <a:schemeClr val="dk1"/>
                    </a:solidFill>
                  </a:rPr>
                  <a:t>torch.optim.lr_scheduler.</a:t>
                </a:r>
                <a:r>
                  <a:rPr lang="en-US" sz="900" b="1" dirty="0">
                    <a:solidFill>
                      <a:schemeClr val="dk1"/>
                    </a:solidFill>
                  </a:rPr>
                  <a:t>MultiStepLR</a:t>
                </a:r>
              </a:p>
              <a:p>
                <a:pPr marL="914400" lvl="1" indent="-285750" algn="l" rtl="0">
                  <a:lnSpc>
                    <a:spcPct val="115000"/>
                  </a:lnSpc>
                  <a:spcBef>
                    <a:spcPts val="0"/>
                  </a:spcBef>
                  <a:spcAft>
                    <a:spcPts val="0"/>
                  </a:spcAft>
                  <a:buClr>
                    <a:schemeClr val="dk1"/>
                  </a:buClr>
                  <a:buSzPts val="900"/>
                  <a:buChar char="○"/>
                </a:pPr>
                <a:r>
                  <a:rPr lang="en-US" sz="900" dirty="0">
                    <a:solidFill>
                      <a:schemeClr val="dk1"/>
                    </a:solidFill>
                  </a:rPr>
                  <a:t>Decays learning rate by multiplication with </a:t>
                </a:r>
                <a:r>
                  <a:rPr lang="en-US" sz="900" i="1" dirty="0">
                    <a:solidFill>
                      <a:schemeClr val="dk1"/>
                    </a:solidFill>
                  </a:rPr>
                  <a:t>gamma </a:t>
                </a:r>
                <a:r>
                  <a:rPr lang="en-US" sz="900" dirty="0">
                    <a:solidFill>
                      <a:schemeClr val="dk1"/>
                    </a:solidFill>
                  </a:rPr>
                  <a:t>every time a specified milestone epoch is reached.</a:t>
                </a:r>
              </a:p>
              <a:p>
                <a:pPr marL="457200" lvl="0" indent="-285750" algn="l" rtl="0">
                  <a:lnSpc>
                    <a:spcPct val="115000"/>
                  </a:lnSpc>
                  <a:spcBef>
                    <a:spcPts val="0"/>
                  </a:spcBef>
                  <a:spcAft>
                    <a:spcPts val="0"/>
                  </a:spcAft>
                  <a:buClr>
                    <a:schemeClr val="dk1"/>
                  </a:buClr>
                  <a:buSzPts val="900"/>
                  <a:buChar char="●"/>
                </a:pPr>
                <a:r>
                  <a:rPr lang="en-US" sz="900" dirty="0">
                    <a:solidFill>
                      <a:schemeClr val="dk1"/>
                    </a:solidFill>
                  </a:rPr>
                  <a:t>torch.optim.lr_scheduler.</a:t>
                </a:r>
                <a:r>
                  <a:rPr lang="en-US" sz="900" b="1" dirty="0">
                    <a:solidFill>
                      <a:schemeClr val="dk1"/>
                    </a:solidFill>
                  </a:rPr>
                  <a:t>ReduceLROnPlateau</a:t>
                </a:r>
              </a:p>
              <a:p>
                <a:pPr marL="914400" lvl="1" indent="-285750" algn="l" rtl="0">
                  <a:lnSpc>
                    <a:spcPct val="115000"/>
                  </a:lnSpc>
                  <a:spcBef>
                    <a:spcPts val="0"/>
                  </a:spcBef>
                  <a:spcAft>
                    <a:spcPts val="0"/>
                  </a:spcAft>
                  <a:buClr>
                    <a:schemeClr val="dk1"/>
                  </a:buClr>
                  <a:buSzPts val="900"/>
                  <a:buChar char="○"/>
                </a:pPr>
                <a:r>
                  <a:rPr lang="en-US" sz="900" dirty="0">
                    <a:solidFill>
                      <a:schemeClr val="dk1"/>
                    </a:solidFill>
                  </a:rPr>
                  <a:t>Reads a metric quantity and if no improvement (up to a </a:t>
                </a:r>
                <a:r>
                  <a:rPr lang="en-US" sz="900" i="1" dirty="0">
                    <a:solidFill>
                      <a:schemeClr val="dk1"/>
                    </a:solidFill>
                  </a:rPr>
                  <a:t>threshold</a:t>
                </a:r>
                <a:r>
                  <a:rPr lang="en-US" sz="900" dirty="0">
                    <a:solidFill>
                      <a:schemeClr val="dk1"/>
                    </a:solidFill>
                  </a:rPr>
                  <a:t>) is seen for a </a:t>
                </a:r>
                <a:r>
                  <a:rPr lang="en-US" sz="900" i="1" dirty="0">
                    <a:solidFill>
                      <a:schemeClr val="dk1"/>
                    </a:solidFill>
                  </a:rPr>
                  <a:t>patience </a:t>
                </a:r>
                <a:r>
                  <a:rPr lang="en-US" sz="900" dirty="0">
                    <a:solidFill>
                      <a:schemeClr val="dk1"/>
                    </a:solidFill>
                  </a:rPr>
                  <a:t>number of epochs, the learning rate is reduced by multiplication with </a:t>
                </a:r>
                <a:r>
                  <a:rPr lang="en-US" sz="900" i="1" dirty="0">
                    <a:solidFill>
                      <a:schemeClr val="dk1"/>
                    </a:solidFill>
                  </a:rPr>
                  <a:t>gamma</a:t>
                </a:r>
                <a:r>
                  <a:rPr lang="en-US" sz="900" dirty="0">
                    <a:solidFill>
                      <a:schemeClr val="dk1"/>
                    </a:solidFill>
                  </a:rPr>
                  <a:t>.</a:t>
                </a:r>
              </a:p>
              <a:p>
                <a:pPr marL="0" lvl="0" indent="0" algn="l" rtl="0">
                  <a:lnSpc>
                    <a:spcPct val="115000"/>
                  </a:lnSpc>
                  <a:spcBef>
                    <a:spcPts val="1000"/>
                  </a:spcBef>
                  <a:spcAft>
                    <a:spcPts val="1000"/>
                  </a:spcAft>
                  <a:buNone/>
                </a:pPr>
                <a:r>
                  <a:rPr lang="en-US" sz="900" dirty="0"/>
                  <a:t>In some cases, two optimization schemes can complement each other, even if both adjust learning rates (eg, adam + StepLR scheduler; latter affects the base learning rate </a:t>
                </a:r>
                <a14:m>
                  <m:oMath xmlns:m="http://schemas.openxmlformats.org/officeDocument/2006/math">
                    <m:r>
                      <a:rPr lang="en-US" sz="900" b="0" i="1" smtClean="0">
                        <a:latin typeface="Cambria Math" panose="02040503050406030204" pitchFamily="18" charset="0"/>
                      </a:rPr>
                      <m:t>𝜂</m:t>
                    </m:r>
                  </m:oMath>
                </a14:m>
                <a:r>
                  <a:rPr lang="en-US" sz="900" dirty="0"/>
                  <a:t>)</a:t>
                </a:r>
                <a:endParaRPr sz="900" dirty="0"/>
              </a:p>
            </p:txBody>
          </p:sp>
        </mc:Choice>
        <mc:Fallback xmlns="">
          <p:sp>
            <p:nvSpPr>
              <p:cNvPr id="325" name="Google Shape;325;p36"/>
              <p:cNvSpPr txBox="1">
                <a:spLocks noRot="1" noChangeAspect="1" noMove="1" noResize="1" noEditPoints="1" noAdjustHandles="1" noChangeArrowheads="1" noChangeShapeType="1" noTextEdit="1"/>
              </p:cNvSpPr>
              <p:nvPr/>
            </p:nvSpPr>
            <p:spPr>
              <a:xfrm>
                <a:off x="11032" y="62962"/>
                <a:ext cx="7562700" cy="5254485"/>
              </a:xfrm>
              <a:prstGeom prst="rect">
                <a:avLst/>
              </a:prstGeom>
              <a:blipFill>
                <a:blip r:embed="rId3"/>
                <a:stretch>
                  <a:fillRect/>
                </a:stretch>
              </a:blipFill>
              <a:ln>
                <a:noFill/>
              </a:ln>
            </p:spPr>
            <p:txBody>
              <a:bodyPr/>
              <a:lstStyle/>
              <a:p>
                <a:r>
                  <a:rPr lang="en-US">
                    <a:noFill/>
                  </a:rPr>
                  <a:t> </a:t>
                </a:r>
              </a:p>
            </p:txBody>
          </p:sp>
        </mc:Fallback>
      </mc:AlternateContent>
      <p:sp>
        <p:nvSpPr>
          <p:cNvPr id="326" name="Google Shape;326;p36"/>
          <p:cNvSpPr txBox="1">
            <a:spLocks noGrp="1"/>
          </p:cNvSpPr>
          <p:nvPr>
            <p:ph type="sldNum" idx="12"/>
          </p:nvPr>
        </p:nvSpPr>
        <p:spPr>
          <a:xfrm>
            <a:off x="8595308" y="46573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pic>
        <p:nvPicPr>
          <p:cNvPr id="327" name="Google Shape;327;p36"/>
          <p:cNvPicPr preferRelativeResize="0"/>
          <p:nvPr/>
        </p:nvPicPr>
        <p:blipFill rotWithShape="1">
          <a:blip r:embed="rId4">
            <a:alphaModFix/>
          </a:blip>
          <a:srcRect l="44813" r="28923" b="43553"/>
          <a:stretch/>
        </p:blipFill>
        <p:spPr>
          <a:xfrm>
            <a:off x="7080325" y="326337"/>
            <a:ext cx="1221900" cy="443875"/>
          </a:xfrm>
          <a:prstGeom prst="rect">
            <a:avLst/>
          </a:prstGeom>
          <a:noFill/>
          <a:ln>
            <a:noFill/>
          </a:ln>
        </p:spPr>
      </p:pic>
      <p:grpSp>
        <p:nvGrpSpPr>
          <p:cNvPr id="328" name="Google Shape;328;p36"/>
          <p:cNvGrpSpPr/>
          <p:nvPr/>
        </p:nvGrpSpPr>
        <p:grpSpPr>
          <a:xfrm>
            <a:off x="7254070" y="983304"/>
            <a:ext cx="1538400" cy="779130"/>
            <a:chOff x="7441000" y="916225"/>
            <a:chExt cx="1538400" cy="779130"/>
          </a:xfrm>
        </p:grpSpPr>
        <p:pic>
          <p:nvPicPr>
            <p:cNvPr id="329" name="Google Shape;329;p36"/>
            <p:cNvPicPr preferRelativeResize="0"/>
            <p:nvPr/>
          </p:nvPicPr>
          <p:blipFill>
            <a:blip r:embed="rId5">
              <a:alphaModFix/>
            </a:blip>
            <a:stretch>
              <a:fillRect/>
            </a:stretch>
          </p:blipFill>
          <p:spPr>
            <a:xfrm>
              <a:off x="7441000" y="916225"/>
              <a:ext cx="1392081" cy="354000"/>
            </a:xfrm>
            <a:prstGeom prst="rect">
              <a:avLst/>
            </a:prstGeom>
            <a:noFill/>
            <a:ln>
              <a:noFill/>
            </a:ln>
          </p:spPr>
        </p:pic>
        <p:sp>
          <p:nvSpPr>
            <p:cNvPr id="330" name="Google Shape;330;p36"/>
            <p:cNvSpPr txBox="1"/>
            <p:nvPr/>
          </p:nvSpPr>
          <p:spPr>
            <a:xfrm>
              <a:off x="7441000" y="1187554"/>
              <a:ext cx="1538400" cy="50780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b="1" i="1" dirty="0"/>
                <a:t>G_ii is the sum of squared gradients of theta_i up to time t.</a:t>
              </a:r>
              <a:endParaRPr sz="700" b="1" i="1" dirty="0"/>
            </a:p>
          </p:txBody>
        </p:sp>
      </p:grpSp>
      <p:grpSp>
        <p:nvGrpSpPr>
          <p:cNvPr id="331" name="Google Shape;331;p36"/>
          <p:cNvGrpSpPr/>
          <p:nvPr/>
        </p:nvGrpSpPr>
        <p:grpSpPr>
          <a:xfrm>
            <a:off x="7426682" y="1724971"/>
            <a:ext cx="1611613" cy="618384"/>
            <a:chOff x="7389670" y="1653838"/>
            <a:chExt cx="1611613" cy="618384"/>
          </a:xfrm>
        </p:grpSpPr>
        <p:pic>
          <p:nvPicPr>
            <p:cNvPr id="332" name="Google Shape;332;p36"/>
            <p:cNvPicPr preferRelativeResize="0"/>
            <p:nvPr/>
          </p:nvPicPr>
          <p:blipFill rotWithShape="1">
            <a:blip r:embed="rId6">
              <a:alphaModFix/>
            </a:blip>
            <a:srcRect t="45154"/>
            <a:stretch/>
          </p:blipFill>
          <p:spPr>
            <a:xfrm>
              <a:off x="7389670" y="1906998"/>
              <a:ext cx="1611613" cy="365224"/>
            </a:xfrm>
            <a:prstGeom prst="rect">
              <a:avLst/>
            </a:prstGeom>
            <a:noFill/>
            <a:ln>
              <a:noFill/>
            </a:ln>
          </p:spPr>
        </p:pic>
        <p:pic>
          <p:nvPicPr>
            <p:cNvPr id="333" name="Google Shape;333;p36"/>
            <p:cNvPicPr preferRelativeResize="0"/>
            <p:nvPr/>
          </p:nvPicPr>
          <p:blipFill>
            <a:blip r:embed="rId7">
              <a:alphaModFix/>
            </a:blip>
            <a:stretch>
              <a:fillRect/>
            </a:stretch>
          </p:blipFill>
          <p:spPr>
            <a:xfrm>
              <a:off x="7404326" y="1653838"/>
              <a:ext cx="1582552" cy="256581"/>
            </a:xfrm>
            <a:prstGeom prst="rect">
              <a:avLst/>
            </a:prstGeom>
            <a:noFill/>
            <a:ln>
              <a:noFill/>
            </a:ln>
          </p:spPr>
        </p:pic>
      </p:grpSp>
      <p:grpSp>
        <p:nvGrpSpPr>
          <p:cNvPr id="334" name="Google Shape;334;p36"/>
          <p:cNvGrpSpPr/>
          <p:nvPr/>
        </p:nvGrpSpPr>
        <p:grpSpPr>
          <a:xfrm>
            <a:off x="7671369" y="2694405"/>
            <a:ext cx="1257093" cy="950912"/>
            <a:chOff x="7188729" y="2511650"/>
            <a:chExt cx="1644334" cy="1185530"/>
          </a:xfrm>
        </p:grpSpPr>
        <p:pic>
          <p:nvPicPr>
            <p:cNvPr id="335" name="Google Shape;335;p36"/>
            <p:cNvPicPr preferRelativeResize="0"/>
            <p:nvPr/>
          </p:nvPicPr>
          <p:blipFill>
            <a:blip r:embed="rId8">
              <a:alphaModFix/>
            </a:blip>
            <a:stretch>
              <a:fillRect/>
            </a:stretch>
          </p:blipFill>
          <p:spPr>
            <a:xfrm>
              <a:off x="7192013" y="2511650"/>
              <a:ext cx="1641050" cy="454742"/>
            </a:xfrm>
            <a:prstGeom prst="rect">
              <a:avLst/>
            </a:prstGeom>
            <a:noFill/>
            <a:ln>
              <a:noFill/>
            </a:ln>
          </p:spPr>
        </p:pic>
        <p:pic>
          <p:nvPicPr>
            <p:cNvPr id="336" name="Google Shape;336;p36"/>
            <p:cNvPicPr preferRelativeResize="0"/>
            <p:nvPr/>
          </p:nvPicPr>
          <p:blipFill rotWithShape="1">
            <a:blip r:embed="rId9">
              <a:alphaModFix/>
            </a:blip>
            <a:srcRect b="45533"/>
            <a:stretch/>
          </p:blipFill>
          <p:spPr>
            <a:xfrm>
              <a:off x="7192025" y="2959100"/>
              <a:ext cx="749926" cy="354001"/>
            </a:xfrm>
            <a:prstGeom prst="rect">
              <a:avLst/>
            </a:prstGeom>
            <a:noFill/>
            <a:ln>
              <a:noFill/>
            </a:ln>
          </p:spPr>
        </p:pic>
        <p:pic>
          <p:nvPicPr>
            <p:cNvPr id="337" name="Google Shape;337;p36"/>
            <p:cNvPicPr preferRelativeResize="0"/>
            <p:nvPr/>
          </p:nvPicPr>
          <p:blipFill>
            <a:blip r:embed="rId10">
              <a:alphaModFix/>
            </a:blip>
            <a:stretch>
              <a:fillRect/>
            </a:stretch>
          </p:blipFill>
          <p:spPr>
            <a:xfrm>
              <a:off x="7188729" y="3312528"/>
              <a:ext cx="1392075" cy="384652"/>
            </a:xfrm>
            <a:prstGeom prst="rect">
              <a:avLst/>
            </a:prstGeom>
            <a:noFill/>
            <a:ln>
              <a:noFill/>
            </a:ln>
          </p:spPr>
        </p:pic>
        <p:pic>
          <p:nvPicPr>
            <p:cNvPr id="338" name="Google Shape;338;p36"/>
            <p:cNvPicPr preferRelativeResize="0"/>
            <p:nvPr/>
          </p:nvPicPr>
          <p:blipFill rotWithShape="1">
            <a:blip r:embed="rId9">
              <a:alphaModFix/>
            </a:blip>
            <a:srcRect t="54464"/>
            <a:stretch/>
          </p:blipFill>
          <p:spPr>
            <a:xfrm>
              <a:off x="7935939" y="2959100"/>
              <a:ext cx="759489" cy="379775"/>
            </a:xfrm>
            <a:prstGeom prst="rect">
              <a:avLst/>
            </a:prstGeom>
            <a:noFill/>
            <a:ln>
              <a:noFill/>
            </a:ln>
          </p:spPr>
        </p:pic>
      </p:grpSp>
      <p:pic>
        <p:nvPicPr>
          <p:cNvPr id="339" name="Google Shape;339;p36"/>
          <p:cNvPicPr preferRelativeResize="0"/>
          <p:nvPr/>
        </p:nvPicPr>
        <p:blipFill>
          <a:blip r:embed="rId11">
            <a:alphaModFix/>
          </a:blip>
          <a:stretch>
            <a:fillRect/>
          </a:stretch>
        </p:blipFill>
        <p:spPr>
          <a:xfrm>
            <a:off x="-4" y="5002129"/>
            <a:ext cx="153523" cy="144673"/>
          </a:xfrm>
          <a:prstGeom prst="rect">
            <a:avLst/>
          </a:prstGeom>
          <a:noFill/>
          <a:ln>
            <a:noFill/>
          </a:ln>
        </p:spPr>
      </p:pic>
      <p:pic>
        <p:nvPicPr>
          <p:cNvPr id="340" name="Google Shape;340;p36"/>
          <p:cNvPicPr preferRelativeResize="0"/>
          <p:nvPr/>
        </p:nvPicPr>
        <p:blipFill rotWithShape="1">
          <a:blip r:embed="rId12">
            <a:alphaModFix/>
          </a:blip>
          <a:srcRect l="44723"/>
          <a:stretch/>
        </p:blipFill>
        <p:spPr>
          <a:xfrm>
            <a:off x="7431245" y="3857000"/>
            <a:ext cx="1361225" cy="1247375"/>
          </a:xfrm>
          <a:prstGeom prst="rect">
            <a:avLst/>
          </a:prstGeom>
          <a:noFill/>
          <a:ln>
            <a:noFill/>
          </a:ln>
        </p:spPr>
      </p:pic>
      <p:pic>
        <p:nvPicPr>
          <p:cNvPr id="341" name="Google Shape;341;p36"/>
          <p:cNvPicPr preferRelativeResize="0"/>
          <p:nvPr/>
        </p:nvPicPr>
        <p:blipFill>
          <a:blip r:embed="rId13">
            <a:alphaModFix/>
          </a:blip>
          <a:stretch>
            <a:fillRect/>
          </a:stretch>
        </p:blipFill>
        <p:spPr>
          <a:xfrm>
            <a:off x="8133143" y="3973525"/>
            <a:ext cx="462150" cy="293275"/>
          </a:xfrm>
          <a:prstGeom prst="rect">
            <a:avLst/>
          </a:prstGeom>
          <a:noFill/>
          <a:ln>
            <a:noFill/>
          </a:ln>
        </p:spPr>
      </p:pic>
      <p:sp>
        <p:nvSpPr>
          <p:cNvPr id="2" name="TextBox 1">
            <a:extLst>
              <a:ext uri="{FF2B5EF4-FFF2-40B4-BE49-F238E27FC236}">
                <a16:creationId xmlns:a16="http://schemas.microsoft.com/office/drawing/2014/main" id="{BF905EE1-A490-2FF3-8656-567508B6DDDC}"/>
              </a:ext>
            </a:extLst>
          </p:cNvPr>
          <p:cNvSpPr txBox="1"/>
          <p:nvPr/>
        </p:nvSpPr>
        <p:spPr>
          <a:xfrm>
            <a:off x="7997302" y="5002129"/>
            <a:ext cx="1205779" cy="184666"/>
          </a:xfrm>
          <a:prstGeom prst="rect">
            <a:avLst/>
          </a:prstGeom>
          <a:noFill/>
        </p:spPr>
        <p:txBody>
          <a:bodyPr wrap="none" rtlCol="0">
            <a:spAutoFit/>
          </a:bodyPr>
          <a:lstStyle/>
          <a:p>
            <a:r>
              <a:rPr lang="en-US" sz="600" i="1" dirty="0"/>
              <a:t>Deep Learning Fundamentals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fade">
                                      <p:cBhvr>
                                        <p:cTn id="7" dur="1000"/>
                                        <p:tgtEl>
                                          <p:spTgt spid="325"/>
                                        </p:tgtEl>
                                      </p:cBhvr>
                                    </p:animEffect>
                                  </p:childTnLst>
                                </p:cTn>
                              </p:par>
                              <p:par>
                                <p:cTn id="8" presetID="10" presetClass="entr" presetSubtype="0" fill="hold" nodeType="withEffect">
                                  <p:stCondLst>
                                    <p:cond delay="0"/>
                                  </p:stCondLst>
                                  <p:childTnLst>
                                    <p:set>
                                      <p:cBhvr>
                                        <p:cTn id="9" dur="1" fill="hold">
                                          <p:stCondLst>
                                            <p:cond delay="0"/>
                                          </p:stCondLst>
                                        </p:cTn>
                                        <p:tgtEl>
                                          <p:spTgt spid="326"/>
                                        </p:tgtEl>
                                        <p:attrNameLst>
                                          <p:attrName>style.visibility</p:attrName>
                                        </p:attrNameLst>
                                      </p:cBhvr>
                                      <p:to>
                                        <p:strVal val="visible"/>
                                      </p:to>
                                    </p:set>
                                    <p:animEffect transition="in" filter="fade">
                                      <p:cBhvr>
                                        <p:cTn id="10" dur="1000"/>
                                        <p:tgtEl>
                                          <p:spTgt spid="326"/>
                                        </p:tgtEl>
                                      </p:cBhvr>
                                    </p:animEffect>
                                  </p:childTnLst>
                                </p:cTn>
                              </p:par>
                              <p:par>
                                <p:cTn id="11" presetID="10" presetClass="entr" presetSubtype="0" fill="hold" nodeType="withEffect">
                                  <p:stCondLst>
                                    <p:cond delay="0"/>
                                  </p:stCondLst>
                                  <p:childTnLst>
                                    <p:set>
                                      <p:cBhvr>
                                        <p:cTn id="12" dur="1" fill="hold">
                                          <p:stCondLst>
                                            <p:cond delay="0"/>
                                          </p:stCondLst>
                                        </p:cTn>
                                        <p:tgtEl>
                                          <p:spTgt spid="327"/>
                                        </p:tgtEl>
                                        <p:attrNameLst>
                                          <p:attrName>style.visibility</p:attrName>
                                        </p:attrNameLst>
                                      </p:cBhvr>
                                      <p:to>
                                        <p:strVal val="visible"/>
                                      </p:to>
                                    </p:set>
                                    <p:animEffect transition="in" filter="fade">
                                      <p:cBhvr>
                                        <p:cTn id="13" dur="1000"/>
                                        <p:tgtEl>
                                          <p:spTgt spid="327"/>
                                        </p:tgtEl>
                                      </p:cBhvr>
                                    </p:animEffect>
                                  </p:childTnLst>
                                </p:cTn>
                              </p:par>
                              <p:par>
                                <p:cTn id="14" presetID="10" presetClass="entr" presetSubtype="0" fill="hold" nodeType="withEffect">
                                  <p:stCondLst>
                                    <p:cond delay="0"/>
                                  </p:stCondLst>
                                  <p:childTnLst>
                                    <p:set>
                                      <p:cBhvr>
                                        <p:cTn id="15" dur="1" fill="hold">
                                          <p:stCondLst>
                                            <p:cond delay="0"/>
                                          </p:stCondLst>
                                        </p:cTn>
                                        <p:tgtEl>
                                          <p:spTgt spid="328"/>
                                        </p:tgtEl>
                                        <p:attrNameLst>
                                          <p:attrName>style.visibility</p:attrName>
                                        </p:attrNameLst>
                                      </p:cBhvr>
                                      <p:to>
                                        <p:strVal val="visible"/>
                                      </p:to>
                                    </p:set>
                                    <p:animEffect transition="in" filter="fade">
                                      <p:cBhvr>
                                        <p:cTn id="16" dur="1000"/>
                                        <p:tgtEl>
                                          <p:spTgt spid="328"/>
                                        </p:tgtEl>
                                      </p:cBhvr>
                                    </p:animEffect>
                                  </p:childTnLst>
                                </p:cTn>
                              </p:par>
                              <p:par>
                                <p:cTn id="17" presetID="10" presetClass="entr" presetSubtype="0" fill="hold" nodeType="withEffect">
                                  <p:stCondLst>
                                    <p:cond delay="0"/>
                                  </p:stCondLst>
                                  <p:childTnLst>
                                    <p:set>
                                      <p:cBhvr>
                                        <p:cTn id="18" dur="1" fill="hold">
                                          <p:stCondLst>
                                            <p:cond delay="0"/>
                                          </p:stCondLst>
                                        </p:cTn>
                                        <p:tgtEl>
                                          <p:spTgt spid="331"/>
                                        </p:tgtEl>
                                        <p:attrNameLst>
                                          <p:attrName>style.visibility</p:attrName>
                                        </p:attrNameLst>
                                      </p:cBhvr>
                                      <p:to>
                                        <p:strVal val="visible"/>
                                      </p:to>
                                    </p:set>
                                    <p:animEffect transition="in" filter="fade">
                                      <p:cBhvr>
                                        <p:cTn id="19" dur="1000"/>
                                        <p:tgtEl>
                                          <p:spTgt spid="331"/>
                                        </p:tgtEl>
                                      </p:cBhvr>
                                    </p:animEffect>
                                  </p:childTnLst>
                                </p:cTn>
                              </p:par>
                              <p:par>
                                <p:cTn id="20" presetID="10" presetClass="entr" presetSubtype="0" fill="hold" nodeType="withEffect">
                                  <p:stCondLst>
                                    <p:cond delay="0"/>
                                  </p:stCondLst>
                                  <p:childTnLst>
                                    <p:set>
                                      <p:cBhvr>
                                        <p:cTn id="21" dur="1" fill="hold">
                                          <p:stCondLst>
                                            <p:cond delay="0"/>
                                          </p:stCondLst>
                                        </p:cTn>
                                        <p:tgtEl>
                                          <p:spTgt spid="334"/>
                                        </p:tgtEl>
                                        <p:attrNameLst>
                                          <p:attrName>style.visibility</p:attrName>
                                        </p:attrNameLst>
                                      </p:cBhvr>
                                      <p:to>
                                        <p:strVal val="visible"/>
                                      </p:to>
                                    </p:set>
                                    <p:animEffect transition="in" filter="fade">
                                      <p:cBhvr>
                                        <p:cTn id="22" dur="10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E6CD2-123F-B89E-56DF-C5BEAB45FD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149A0F-328A-5842-D077-61DC9516CEC3}"/>
              </a:ext>
            </a:extLst>
          </p:cNvPr>
          <p:cNvSpPr>
            <a:spLocks noGrp="1"/>
          </p:cNvSpPr>
          <p:nvPr>
            <p:ph type="title"/>
          </p:nvPr>
        </p:nvSpPr>
        <p:spPr>
          <a:xfrm>
            <a:off x="0" y="-48482"/>
            <a:ext cx="7687818" cy="559260"/>
          </a:xfrm>
        </p:spPr>
        <p:txBody>
          <a:bodyPr>
            <a:normAutofit/>
          </a:bodyPr>
          <a:lstStyle/>
          <a:p>
            <a:r>
              <a:rPr lang="en-US" sz="1400" b="1" u="sng" dirty="0"/>
              <a:t>How does the Muon optimizer work?</a:t>
            </a:r>
          </a:p>
        </p:txBody>
      </p:sp>
      <p:sp>
        <p:nvSpPr>
          <p:cNvPr id="3" name="Content Placeholder 2">
            <a:extLst>
              <a:ext uri="{FF2B5EF4-FFF2-40B4-BE49-F238E27FC236}">
                <a16:creationId xmlns:a16="http://schemas.microsoft.com/office/drawing/2014/main" id="{62C23711-872E-6C01-FEE0-1A0C19AE0690}"/>
              </a:ext>
            </a:extLst>
          </p:cNvPr>
          <p:cNvSpPr>
            <a:spLocks noGrp="1"/>
          </p:cNvSpPr>
          <p:nvPr>
            <p:ph idx="1"/>
          </p:nvPr>
        </p:nvSpPr>
        <p:spPr>
          <a:xfrm>
            <a:off x="100585" y="436531"/>
            <a:ext cx="8954516" cy="3263504"/>
          </a:xfrm>
        </p:spPr>
        <p:txBody>
          <a:bodyPr>
            <a:normAutofit/>
          </a:bodyPr>
          <a:lstStyle/>
          <a:p>
            <a:r>
              <a:rPr lang="en-US" sz="1200" b="1" dirty="0"/>
              <a:t>Muon (“</a:t>
            </a:r>
            <a:r>
              <a:rPr lang="en-US" sz="1200" b="1" dirty="0" err="1"/>
              <a:t>MomentUm</a:t>
            </a:r>
            <a:r>
              <a:rPr lang="en-US" sz="1200" b="1" dirty="0"/>
              <a:t> Orthogonalized by Newton–Schulz”) </a:t>
            </a:r>
            <a:r>
              <a:rPr lang="en-US" sz="1200" dirty="0"/>
              <a:t>is a geometry driven NN optimizer, specialized for 2D matrix parameters (</a:t>
            </a:r>
            <a:r>
              <a:rPr lang="en-US" sz="1200" dirty="0" err="1"/>
              <a:t>eg</a:t>
            </a:r>
            <a:r>
              <a:rPr lang="en-US" sz="1200" dirty="0"/>
              <a:t> in hidden/linear layers)</a:t>
            </a:r>
          </a:p>
          <a:p>
            <a:r>
              <a:rPr lang="en-US" sz="1200" dirty="0"/>
              <a:t>Takes SGD-momentum updates and semi-orthogonalizes them using an algorithm using </a:t>
            </a:r>
            <a:r>
              <a:rPr lang="en-US" sz="1200" dirty="0" err="1"/>
              <a:t>Netwon</a:t>
            </a:r>
            <a:r>
              <a:rPr lang="en-US" sz="1200" dirty="0"/>
              <a:t>-Schultz</a:t>
            </a:r>
          </a:p>
          <a:p>
            <a:pPr lvl="1"/>
            <a:r>
              <a:rPr lang="en-US" sz="1200" dirty="0"/>
              <a:t>An orthogonal matrix’s columns &amp; rows form an orthogonal set; they’re pairwise perpendicular &amp; have unit length</a:t>
            </a:r>
          </a:p>
          <a:p>
            <a:pPr lvl="1"/>
            <a:r>
              <a:rPr lang="en-US" sz="1200" dirty="0"/>
              <a:t>Thus, intuitively this helps train more efficiently by giving importance to “rare directions” that are often overlooked by Adam or SGD outputs</a:t>
            </a:r>
          </a:p>
          <a:p>
            <a:r>
              <a:rPr lang="en-US" sz="1200" dirty="0"/>
              <a:t>Has set training speed records, and scales to larger LLMs</a:t>
            </a:r>
          </a:p>
          <a:p>
            <a:endParaRPr lang="en-US" sz="1200" dirty="0"/>
          </a:p>
          <a:p>
            <a:endParaRPr lang="en-US" sz="1200" dirty="0"/>
          </a:p>
        </p:txBody>
      </p:sp>
      <p:pic>
        <p:nvPicPr>
          <p:cNvPr id="5" name="Picture 4">
            <a:extLst>
              <a:ext uri="{FF2B5EF4-FFF2-40B4-BE49-F238E27FC236}">
                <a16:creationId xmlns:a16="http://schemas.microsoft.com/office/drawing/2014/main" id="{1AE9818D-25D6-0326-0605-7CFC511BA273}"/>
              </a:ext>
            </a:extLst>
          </p:cNvPr>
          <p:cNvPicPr>
            <a:picLocks noChangeAspect="1"/>
          </p:cNvPicPr>
          <p:nvPr/>
        </p:nvPicPr>
        <p:blipFill>
          <a:blip r:embed="rId3"/>
          <a:stretch>
            <a:fillRect/>
          </a:stretch>
        </p:blipFill>
        <p:spPr>
          <a:xfrm>
            <a:off x="5903853" y="2799962"/>
            <a:ext cx="2684351" cy="1681109"/>
          </a:xfrm>
          <a:prstGeom prst="rect">
            <a:avLst/>
          </a:prstGeom>
          <a:ln>
            <a:solidFill>
              <a:schemeClr val="tx1"/>
            </a:solidFill>
          </a:ln>
        </p:spPr>
      </p:pic>
    </p:spTree>
    <p:extLst>
      <p:ext uri="{BB962C8B-B14F-4D97-AF65-F5344CB8AC3E}">
        <p14:creationId xmlns:p14="http://schemas.microsoft.com/office/powerpoint/2010/main" val="1583086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45"/>
        <p:cNvGrpSpPr/>
        <p:nvPr/>
      </p:nvGrpSpPr>
      <p:grpSpPr>
        <a:xfrm>
          <a:off x="0" y="0"/>
          <a:ext cx="0" cy="0"/>
          <a:chOff x="0" y="0"/>
          <a:chExt cx="0" cy="0"/>
        </a:xfrm>
      </p:grpSpPr>
      <p:sp>
        <p:nvSpPr>
          <p:cNvPr id="346" name="Google Shape;346;p37"/>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is the intuition behind cosine annealing with warm restarts / warmups?</a:t>
            </a:r>
            <a:endParaRPr b="1" u="sng"/>
          </a:p>
        </p:txBody>
      </p:sp>
      <p:sp>
        <p:nvSpPr>
          <p:cNvPr id="347" name="Google Shape;347;p37"/>
          <p:cNvSpPr txBox="1"/>
          <p:nvPr/>
        </p:nvSpPr>
        <p:spPr>
          <a:xfrm>
            <a:off x="-33124" y="132775"/>
            <a:ext cx="5584200" cy="19116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000"/>
              </a:spcBef>
              <a:spcAft>
                <a:spcPts val="0"/>
              </a:spcAft>
              <a:buSzPts val="1100"/>
              <a:buChar char="●"/>
            </a:pPr>
            <a:r>
              <a:rPr lang="en" sz="1100"/>
              <a:t>By periodically increasing the learning rate and providing a "kickstart" to the optimization process, warm restarts can help the neural network escape local minima and explore different parts of the loss landscape</a:t>
            </a:r>
            <a:endParaRPr sz="1100"/>
          </a:p>
          <a:p>
            <a:pPr marL="457200" lvl="0" indent="-298450" algn="l" rtl="0">
              <a:lnSpc>
                <a:spcPct val="115000"/>
              </a:lnSpc>
              <a:spcBef>
                <a:spcPts val="0"/>
              </a:spcBef>
              <a:spcAft>
                <a:spcPts val="0"/>
              </a:spcAft>
              <a:buSzPts val="1100"/>
              <a:buChar char="●"/>
            </a:pPr>
            <a:r>
              <a:rPr lang="en" sz="1100"/>
              <a:t>Warm restarts reduce the sensitivity to the initial learning rate and learning rate schedule hyperparameters, making it easier to find effective hyperparameters for training.</a:t>
            </a:r>
            <a:endParaRPr sz="1100"/>
          </a:p>
          <a:p>
            <a:pPr marL="457200" lvl="0" indent="-298450" algn="l" rtl="0">
              <a:lnSpc>
                <a:spcPct val="115000"/>
              </a:lnSpc>
              <a:spcBef>
                <a:spcPts val="0"/>
              </a:spcBef>
              <a:spcAft>
                <a:spcPts val="0"/>
              </a:spcAft>
              <a:buSzPts val="1100"/>
              <a:buChar char="●"/>
            </a:pPr>
            <a:r>
              <a:rPr lang="en" sz="1100"/>
              <a:t>it's generally a good idea to include a warmup in the lr schedule (e.g. linearly from 0 to target staring LR), as the gradient distribution without the warmup can be distorted, leading to the optimizer being trapped in a bad local min</a:t>
            </a:r>
            <a:endParaRPr sz="1100"/>
          </a:p>
        </p:txBody>
      </p:sp>
      <p:sp>
        <p:nvSpPr>
          <p:cNvPr id="348" name="Google Shape;348;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pic>
        <p:nvPicPr>
          <p:cNvPr id="349" name="Google Shape;349;p37"/>
          <p:cNvPicPr preferRelativeResize="0"/>
          <p:nvPr/>
        </p:nvPicPr>
        <p:blipFill>
          <a:blip r:embed="rId3">
            <a:alphaModFix/>
          </a:blip>
          <a:stretch>
            <a:fillRect/>
          </a:stretch>
        </p:blipFill>
        <p:spPr>
          <a:xfrm>
            <a:off x="5718788" y="3257179"/>
            <a:ext cx="3425224" cy="1456225"/>
          </a:xfrm>
          <a:prstGeom prst="rect">
            <a:avLst/>
          </a:prstGeom>
          <a:noFill/>
          <a:ln>
            <a:noFill/>
          </a:ln>
        </p:spPr>
      </p:pic>
      <p:pic>
        <p:nvPicPr>
          <p:cNvPr id="350" name="Google Shape;350;p37"/>
          <p:cNvPicPr preferRelativeResize="0"/>
          <p:nvPr/>
        </p:nvPicPr>
        <p:blipFill rotWithShape="1">
          <a:blip r:embed="rId4">
            <a:alphaModFix/>
          </a:blip>
          <a:srcRect l="-19560" t="-38985"/>
          <a:stretch/>
        </p:blipFill>
        <p:spPr>
          <a:xfrm>
            <a:off x="6165999" y="1121525"/>
            <a:ext cx="2775275" cy="2023950"/>
          </a:xfrm>
          <a:prstGeom prst="rect">
            <a:avLst/>
          </a:prstGeom>
          <a:noFill/>
          <a:ln>
            <a:noFill/>
          </a:ln>
        </p:spPr>
      </p:pic>
      <p:pic>
        <p:nvPicPr>
          <p:cNvPr id="351" name="Google Shape;351;p37"/>
          <p:cNvPicPr preferRelativeResize="0"/>
          <p:nvPr/>
        </p:nvPicPr>
        <p:blipFill>
          <a:blip r:embed="rId5">
            <a:alphaModFix/>
          </a:blip>
          <a:stretch>
            <a:fillRect/>
          </a:stretch>
        </p:blipFill>
        <p:spPr>
          <a:xfrm>
            <a:off x="65650" y="2151650"/>
            <a:ext cx="5810351" cy="2905176"/>
          </a:xfrm>
          <a:prstGeom prst="rect">
            <a:avLst/>
          </a:prstGeom>
          <a:noFill/>
          <a:ln>
            <a:noFill/>
          </a:ln>
        </p:spPr>
      </p:pic>
      <p:sp>
        <p:nvSpPr>
          <p:cNvPr id="2" name="TextBox 1">
            <a:extLst>
              <a:ext uri="{FF2B5EF4-FFF2-40B4-BE49-F238E27FC236}">
                <a16:creationId xmlns:a16="http://schemas.microsoft.com/office/drawing/2014/main" id="{B8486C63-7E6E-6025-D16C-95CD51BCB99B}"/>
              </a:ext>
            </a:extLst>
          </p:cNvPr>
          <p:cNvSpPr txBox="1"/>
          <p:nvPr/>
        </p:nvSpPr>
        <p:spPr>
          <a:xfrm>
            <a:off x="7997302" y="5002129"/>
            <a:ext cx="1205779" cy="184666"/>
          </a:xfrm>
          <a:prstGeom prst="rect">
            <a:avLst/>
          </a:prstGeom>
          <a:noFill/>
        </p:spPr>
        <p:txBody>
          <a:bodyPr wrap="none" rtlCol="0">
            <a:spAutoFit/>
          </a:bodyPr>
          <a:lstStyle/>
          <a:p>
            <a:r>
              <a:rPr lang="en-US" sz="600" i="1" dirty="0"/>
              <a:t>Deep Learning Fundamentals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365"/>
        <p:cNvGrpSpPr/>
        <p:nvPr/>
      </p:nvGrpSpPr>
      <p:grpSpPr>
        <a:xfrm>
          <a:off x="0" y="0"/>
          <a:ext cx="0" cy="0"/>
          <a:chOff x="0" y="0"/>
          <a:chExt cx="0" cy="0"/>
        </a:xfrm>
      </p:grpSpPr>
      <p:sp>
        <p:nvSpPr>
          <p:cNvPr id="366" name="Google Shape;366;p39"/>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Describe how weights are usually initialized for neural networks. Can you just set them to 0? </a:t>
            </a:r>
            <a:endParaRPr b="1" u="sng"/>
          </a:p>
        </p:txBody>
      </p:sp>
      <p:sp>
        <p:nvSpPr>
          <p:cNvPr id="367" name="Google Shape;367;p39"/>
          <p:cNvSpPr txBox="1"/>
          <p:nvPr/>
        </p:nvSpPr>
        <p:spPr>
          <a:xfrm>
            <a:off x="-33122" y="132785"/>
            <a:ext cx="8765100" cy="2878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000"/>
              </a:spcBef>
              <a:spcAft>
                <a:spcPts val="0"/>
              </a:spcAft>
              <a:buSzPts val="1400"/>
              <a:buChar char="●"/>
            </a:pPr>
            <a:r>
              <a:rPr lang="en"/>
              <a:t>You can’t set them to 0 because the model can get “stuck”. For example, for ReLU activations, the output will all be 0, and the gradients will be 0. This is a saddle point in parameter space.</a:t>
            </a:r>
            <a:endParaRPr/>
          </a:p>
          <a:p>
            <a:pPr marL="457200" lvl="0" indent="-317500" algn="l" rtl="0">
              <a:lnSpc>
                <a:spcPct val="115000"/>
              </a:lnSpc>
              <a:spcBef>
                <a:spcPts val="0"/>
              </a:spcBef>
              <a:spcAft>
                <a:spcPts val="0"/>
              </a:spcAft>
              <a:buSzPts val="1400"/>
              <a:buChar char="●"/>
            </a:pPr>
            <a:r>
              <a:rPr lang="en"/>
              <a:t>The simplest way to initialize weights is to sample uniformly in a range, such as [-0.2, 0.2], or from a normal distribution such as N(0, 0.1).</a:t>
            </a:r>
            <a:endParaRPr/>
          </a:p>
          <a:p>
            <a:pPr marL="457200" lvl="0" indent="-317500" algn="l" rtl="0">
              <a:lnSpc>
                <a:spcPct val="115000"/>
              </a:lnSpc>
              <a:spcBef>
                <a:spcPts val="0"/>
              </a:spcBef>
              <a:spcAft>
                <a:spcPts val="0"/>
              </a:spcAft>
              <a:buSzPts val="1400"/>
              <a:buChar char="●"/>
            </a:pPr>
            <a:r>
              <a:rPr lang="en"/>
              <a:t>A popular alternative is </a:t>
            </a:r>
            <a:r>
              <a:rPr lang="en" b="1"/>
              <a:t>Kaiming He normal initialization</a:t>
            </a:r>
            <a:r>
              <a:rPr lang="en"/>
              <a:t>, which samples from N(0, sqrt(2/n)) where n is the number of inputs to the node. Intuitively, the 1/n is there to ensure that the input variance is similar to the output variance (recall that if Xs are independent, Var(X+X+...+X) = N*Var(X)).</a:t>
            </a:r>
            <a:endParaRPr/>
          </a:p>
          <a:p>
            <a:pPr marL="914400" lvl="1" indent="-317500" algn="l" rtl="0">
              <a:lnSpc>
                <a:spcPct val="115000"/>
              </a:lnSpc>
              <a:spcBef>
                <a:spcPts val="0"/>
              </a:spcBef>
              <a:spcAft>
                <a:spcPts val="0"/>
              </a:spcAft>
              <a:buSzPts val="1400"/>
              <a:buChar char="○"/>
            </a:pPr>
            <a:r>
              <a:rPr lang="en"/>
              <a:t>Pytorch actually uses kaiming_uniform initialization by default, which samples uniformly from [-sqrt(6/n), sqrt(6/n)].\</a:t>
            </a:r>
            <a:endParaRPr/>
          </a:p>
          <a:p>
            <a:pPr marL="914400" lvl="1" indent="-317500" algn="l" rtl="0">
              <a:lnSpc>
                <a:spcPct val="115000"/>
              </a:lnSpc>
              <a:spcBef>
                <a:spcPts val="0"/>
              </a:spcBef>
              <a:spcAft>
                <a:spcPts val="0"/>
              </a:spcAft>
              <a:buSzPts val="1400"/>
              <a:buChar char="○"/>
            </a:pPr>
            <a:r>
              <a:rPr lang="en"/>
              <a:t>Intuitively, </a:t>
            </a:r>
            <a:r>
              <a:rPr lang="en" b="1"/>
              <a:t>when there is more variability in the inputs (ie, as n gets larger), the range of the distribution shrinks to reduce variability</a:t>
            </a:r>
            <a:r>
              <a:rPr lang="en"/>
              <a:t>.</a:t>
            </a:r>
            <a:endParaRPr/>
          </a:p>
        </p:txBody>
      </p:sp>
      <p:sp>
        <p:nvSpPr>
          <p:cNvPr id="368" name="Google Shape;368;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
        <p:nvSpPr>
          <p:cNvPr id="2" name="TextBox 1">
            <a:extLst>
              <a:ext uri="{FF2B5EF4-FFF2-40B4-BE49-F238E27FC236}">
                <a16:creationId xmlns:a16="http://schemas.microsoft.com/office/drawing/2014/main" id="{4C2DA658-0BB0-F796-7B17-3CB1052389CF}"/>
              </a:ext>
            </a:extLst>
          </p:cNvPr>
          <p:cNvSpPr txBox="1"/>
          <p:nvPr/>
        </p:nvSpPr>
        <p:spPr>
          <a:xfrm>
            <a:off x="7997302" y="5002129"/>
            <a:ext cx="1205779" cy="184666"/>
          </a:xfrm>
          <a:prstGeom prst="rect">
            <a:avLst/>
          </a:prstGeom>
          <a:noFill/>
        </p:spPr>
        <p:txBody>
          <a:bodyPr wrap="none" rtlCol="0">
            <a:spAutoFit/>
          </a:bodyPr>
          <a:lstStyle/>
          <a:p>
            <a:r>
              <a:rPr lang="en-US" sz="600" i="1" dirty="0"/>
              <a:t>Deep Learning Fundamentals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animEffect transition="in" filter="fade">
                                      <p:cBhvr>
                                        <p:cTn id="7" dur="1000"/>
                                        <p:tgtEl>
                                          <p:spTgt spid="367"/>
                                        </p:tgtEl>
                                      </p:cBhvr>
                                    </p:animEffect>
                                  </p:childTnLst>
                                </p:cTn>
                              </p:par>
                              <p:par>
                                <p:cTn id="8" presetID="10" presetClass="entr" presetSubtype="0" fill="hold" nodeType="withEffect">
                                  <p:stCondLst>
                                    <p:cond delay="0"/>
                                  </p:stCondLst>
                                  <p:childTnLst>
                                    <p:set>
                                      <p:cBhvr>
                                        <p:cTn id="9" dur="1" fill="hold">
                                          <p:stCondLst>
                                            <p:cond delay="0"/>
                                          </p:stCondLst>
                                        </p:cTn>
                                        <p:tgtEl>
                                          <p:spTgt spid="368"/>
                                        </p:tgtEl>
                                        <p:attrNameLst>
                                          <p:attrName>style.visibility</p:attrName>
                                        </p:attrNameLst>
                                      </p:cBhvr>
                                      <p:to>
                                        <p:strVal val="visible"/>
                                      </p:to>
                                    </p:set>
                                    <p:animEffect transition="in" filter="fade">
                                      <p:cBhvr>
                                        <p:cTn id="10" dur="1000"/>
                                        <p:tgtEl>
                                          <p:spTgt spid="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59">
          <a:extLst>
            <a:ext uri="{FF2B5EF4-FFF2-40B4-BE49-F238E27FC236}">
              <a16:creationId xmlns:a16="http://schemas.microsoft.com/office/drawing/2014/main" id="{1C046F57-69DE-A1F9-9951-B96918B3B542}"/>
            </a:ext>
          </a:extLst>
        </p:cNvPr>
        <p:cNvGrpSpPr/>
        <p:nvPr/>
      </p:nvGrpSpPr>
      <p:grpSpPr>
        <a:xfrm>
          <a:off x="0" y="0"/>
          <a:ext cx="0" cy="0"/>
          <a:chOff x="0" y="0"/>
          <a:chExt cx="0" cy="0"/>
        </a:xfrm>
      </p:grpSpPr>
      <p:sp>
        <p:nvSpPr>
          <p:cNvPr id="65" name="Google Shape;65;p14">
            <a:extLst>
              <a:ext uri="{FF2B5EF4-FFF2-40B4-BE49-F238E27FC236}">
                <a16:creationId xmlns:a16="http://schemas.microsoft.com/office/drawing/2014/main" id="{FED38D34-1F26-84E0-E42A-5308BC67525D}"/>
              </a:ext>
            </a:extLst>
          </p:cNvPr>
          <p:cNvSpPr txBox="1"/>
          <p:nvPr/>
        </p:nvSpPr>
        <p:spPr>
          <a:xfrm>
            <a:off x="73050" y="67809"/>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What are the equations to turn a 3D point to 2D, and a 2D point to a 3D ray?</a:t>
            </a:r>
            <a:endParaRPr b="1" u="sng" dirty="0"/>
          </a:p>
        </p:txBody>
      </p:sp>
      <p:sp>
        <p:nvSpPr>
          <p:cNvPr id="67" name="Google Shape;67;p14">
            <a:extLst>
              <a:ext uri="{FF2B5EF4-FFF2-40B4-BE49-F238E27FC236}">
                <a16:creationId xmlns:a16="http://schemas.microsoft.com/office/drawing/2014/main" id="{25BFCBE5-042E-71B7-2238-91AD44A4E965}"/>
              </a:ext>
            </a:extLst>
          </p:cNvPr>
          <p:cNvSpPr txBox="1">
            <a:spLocks noGrp="1"/>
          </p:cNvSpPr>
          <p:nvPr>
            <p:ph type="sldNum" idx="12"/>
          </p:nvPr>
        </p:nvSpPr>
        <p:spPr/>
        <p:txBody>
          <a:bodyPr spcFirstLastPara="1" wrap="square" lIns="91425" tIns="91425" rIns="91425" bIns="91425" anchor="ctr" anchorCtr="0">
            <a:normAutofit/>
          </a:bodyPr>
          <a:lstStyle/>
          <a:p>
            <a:pPr lvl="0"/>
            <a:fld id="{00000000-1234-1234-1234-123412341234}" type="slidenum">
              <a:rPr lang="en"/>
              <a:pPr lvl="0"/>
              <a:t>3</a:t>
            </a:fld>
            <a:endParaRPr lang="en"/>
          </a:p>
        </p:txBody>
      </p:sp>
      <p:grpSp>
        <p:nvGrpSpPr>
          <p:cNvPr id="15" name="Group 14">
            <a:extLst>
              <a:ext uri="{FF2B5EF4-FFF2-40B4-BE49-F238E27FC236}">
                <a16:creationId xmlns:a16="http://schemas.microsoft.com/office/drawing/2014/main" id="{5CE00C06-684A-2B1C-5243-20C81E3EFE70}"/>
              </a:ext>
            </a:extLst>
          </p:cNvPr>
          <p:cNvGrpSpPr/>
          <p:nvPr/>
        </p:nvGrpSpPr>
        <p:grpSpPr>
          <a:xfrm>
            <a:off x="73049" y="464539"/>
            <a:ext cx="9116359" cy="4735587"/>
            <a:chOff x="73049" y="464539"/>
            <a:chExt cx="9116359" cy="4735587"/>
          </a:xfrm>
        </p:grpSpPr>
        <p:sp>
          <p:nvSpPr>
            <p:cNvPr id="71" name="Google Shape;71;p14">
              <a:extLst>
                <a:ext uri="{FF2B5EF4-FFF2-40B4-BE49-F238E27FC236}">
                  <a16:creationId xmlns:a16="http://schemas.microsoft.com/office/drawing/2014/main" id="{99880C76-0044-3909-3FF6-F86BF74A28E5}"/>
                </a:ext>
              </a:extLst>
            </p:cNvPr>
            <p:cNvSpPr txBox="1"/>
            <p:nvPr/>
          </p:nvSpPr>
          <p:spPr>
            <a:xfrm>
              <a:off x="73049" y="543922"/>
              <a:ext cx="3673192"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u="sng" dirty="0">
                  <a:highlight>
                    <a:srgbClr val="FFFF00"/>
                  </a:highlight>
                </a:rPr>
                <a:t>3D point -&gt; 2D point (Projection)</a:t>
              </a:r>
              <a:endParaRPr sz="1600" b="1" u="sng" dirty="0">
                <a:highlight>
                  <a:srgbClr val="FFFF00"/>
                </a:highlight>
              </a:endParaRPr>
            </a:p>
          </p:txBody>
        </p:sp>
        <p:sp>
          <p:nvSpPr>
            <p:cNvPr id="72" name="Google Shape;72;p14">
              <a:extLst>
                <a:ext uri="{FF2B5EF4-FFF2-40B4-BE49-F238E27FC236}">
                  <a16:creationId xmlns:a16="http://schemas.microsoft.com/office/drawing/2014/main" id="{08EECCFC-1064-9901-46BF-506047916019}"/>
                </a:ext>
              </a:extLst>
            </p:cNvPr>
            <p:cNvSpPr txBox="1"/>
            <p:nvPr/>
          </p:nvSpPr>
          <p:spPr>
            <a:xfrm>
              <a:off x="4909856" y="464539"/>
              <a:ext cx="3804935"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u="sng" dirty="0">
                  <a:highlight>
                    <a:srgbClr val="FFFF00"/>
                  </a:highlight>
                </a:rPr>
                <a:t>2D point -&gt; 3D Ray (Unprojection)</a:t>
              </a:r>
              <a:endParaRPr sz="1600" b="1" u="sng" dirty="0">
                <a:highlight>
                  <a:srgbClr val="FFFF00"/>
                </a:highlight>
              </a:endParaRPr>
            </a:p>
          </p:txBody>
        </p:sp>
        <p:sp>
          <p:nvSpPr>
            <p:cNvPr id="2" name="TextBox 1">
              <a:extLst>
                <a:ext uri="{FF2B5EF4-FFF2-40B4-BE49-F238E27FC236}">
                  <a16:creationId xmlns:a16="http://schemas.microsoft.com/office/drawing/2014/main" id="{2D2A6339-D1F9-85C8-9A8D-D57AC6FF324F}"/>
                </a:ext>
              </a:extLst>
            </p:cNvPr>
            <p:cNvSpPr txBox="1"/>
            <p:nvPr/>
          </p:nvSpPr>
          <p:spPr>
            <a:xfrm>
              <a:off x="8105457" y="5015460"/>
              <a:ext cx="1083951" cy="184666"/>
            </a:xfrm>
            <a:prstGeom prst="rect">
              <a:avLst/>
            </a:prstGeom>
            <a:noFill/>
          </p:spPr>
          <p:txBody>
            <a:bodyPr wrap="none" rtlCol="0">
              <a:spAutoFit/>
            </a:bodyPr>
            <a:lstStyle/>
            <a:p>
              <a:r>
                <a:rPr lang="en-US" sz="600" i="1" dirty="0"/>
                <a:t>Low level / classical vision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DA18CC-9367-4A80-CCC6-2B56213DF70C}"/>
                    </a:ext>
                  </a:extLst>
                </p:cNvPr>
                <p:cNvSpPr txBox="1"/>
                <p:nvPr/>
              </p:nvSpPr>
              <p:spPr>
                <a:xfrm>
                  <a:off x="332041" y="1833826"/>
                  <a:ext cx="1464312" cy="612860"/>
                </a:xfrm>
                <a:prstGeom prst="rect">
                  <a:avLst/>
                </a:prstGeom>
                <a:noFill/>
              </p:spPr>
              <p:txBody>
                <a:bodyPr wrap="none" rtlCol="0">
                  <a:spAutoFit/>
                </a:bodyPr>
                <a:lstStyle/>
                <a:p>
                  <a:r>
                    <a:rPr lang="en-US" sz="1200" dirty="0"/>
                    <a:t>2D point: </a:t>
                  </a:r>
                  <a14:m>
                    <m:oMath xmlns:m="http://schemas.openxmlformats.org/officeDocument/2006/math">
                      <m:d>
                        <m:dPr>
                          <m:begChr m:val="["/>
                          <m:endChr m:val="]"/>
                          <m:ctrlPr>
                            <a:rPr lang="en-US" sz="1200" i="1" smtClean="0">
                              <a:latin typeface="Cambria Math" panose="02040503050406030204" pitchFamily="18" charset="0"/>
                            </a:rPr>
                          </m:ctrlPr>
                        </m:dPr>
                        <m:e>
                          <m:m>
                            <m:mPr>
                              <m:mcs>
                                <m:mc>
                                  <m:mcPr>
                                    <m:count m:val="1"/>
                                    <m:mcJc m:val="center"/>
                                  </m:mcPr>
                                </m:mc>
                              </m:mcs>
                              <m:ctrlPr>
                                <a:rPr lang="en-US" sz="1200" i="1" smtClean="0">
                                  <a:latin typeface="Cambria Math" panose="02040503050406030204" pitchFamily="18" charset="0"/>
                                </a:rPr>
                              </m:ctrlPr>
                            </m:mPr>
                            <m:mr>
                              <m:e>
                                <m:f>
                                  <m:fPr>
                                    <m:ctrlPr>
                                      <a:rPr lang="en-US" sz="1200" b="0" i="1" smtClean="0">
                                        <a:latin typeface="Cambria Math" panose="02040503050406030204" pitchFamily="18" charset="0"/>
                                      </a:rPr>
                                    </m:ctrlPr>
                                  </m:fPr>
                                  <m:num>
                                    <m:r>
                                      <m:rPr>
                                        <m:brk m:alnAt="7"/>
                                      </m:rPr>
                                      <a:rPr lang="en-US" sz="1200" b="0" i="1" smtClean="0">
                                        <a:latin typeface="Cambria Math" panose="02040503050406030204" pitchFamily="18" charset="0"/>
                                      </a:rPr>
                                      <m:t>𝑥</m:t>
                                    </m:r>
                                  </m:num>
                                  <m:den>
                                    <m:r>
                                      <m:rPr>
                                        <m:brk m:alnAt="7"/>
                                      </m:rPr>
                                      <a:rPr lang="en-US" sz="1200" b="0" i="1" smtClean="0">
                                        <a:latin typeface="Cambria Math" panose="02040503050406030204" pitchFamily="18" charset="0"/>
                                      </a:rPr>
                                      <m:t>𝑤</m:t>
                                    </m:r>
                                  </m:den>
                                </m:f>
                              </m:e>
                            </m:mr>
                            <m:mr>
                              <m:e>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𝑦</m:t>
                                    </m:r>
                                  </m:num>
                                  <m:den>
                                    <m:r>
                                      <a:rPr lang="en-US" sz="1200" b="0" i="1" smtClean="0">
                                        <a:latin typeface="Cambria Math" panose="02040503050406030204" pitchFamily="18" charset="0"/>
                                      </a:rPr>
                                      <m:t>𝑤</m:t>
                                    </m:r>
                                  </m:den>
                                </m:f>
                              </m:e>
                            </m:mr>
                          </m:m>
                        </m:e>
                      </m:d>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m>
                            <m:mPr>
                              <m:mcs>
                                <m:mc>
                                  <m:mcPr>
                                    <m:count m:val="1"/>
                                    <m:mcJc m:val="center"/>
                                  </m:mcPr>
                                </m:mc>
                              </m:mcs>
                              <m:ctrlPr>
                                <a:rPr lang="en-US" sz="1200" b="0" i="1" smtClean="0">
                                  <a:latin typeface="Cambria Math" panose="02040503050406030204" pitchFamily="18" charset="0"/>
                                </a:rPr>
                              </m:ctrlPr>
                            </m:mPr>
                            <m:mr>
                              <m:e>
                                <m:r>
                                  <m:rPr>
                                    <m:brk m:alnAt="7"/>
                                  </m:rPr>
                                  <a:rPr lang="en-US" sz="1200" b="0" i="1" smtClean="0">
                                    <a:latin typeface="Cambria Math" panose="02040503050406030204" pitchFamily="18" charset="0"/>
                                  </a:rPr>
                                  <m:t>𝑢</m:t>
                                </m:r>
                              </m:e>
                            </m:mr>
                            <m:mr>
                              <m:e>
                                <m:r>
                                  <a:rPr lang="en-US" sz="1200" b="0" i="1" smtClean="0">
                                    <a:latin typeface="Cambria Math" panose="02040503050406030204" pitchFamily="18" charset="0"/>
                                  </a:rPr>
                                  <m:t>𝑣</m:t>
                                </m:r>
                              </m:e>
                            </m:mr>
                          </m:m>
                        </m:e>
                      </m:d>
                    </m:oMath>
                  </a14:m>
                  <a:endParaRPr lang="en-US" sz="1200" dirty="0"/>
                </a:p>
              </p:txBody>
            </p:sp>
          </mc:Choice>
          <mc:Fallback xmlns="">
            <p:sp>
              <p:nvSpPr>
                <p:cNvPr id="5" name="TextBox 4">
                  <a:extLst>
                    <a:ext uri="{FF2B5EF4-FFF2-40B4-BE49-F238E27FC236}">
                      <a16:creationId xmlns:a16="http://schemas.microsoft.com/office/drawing/2014/main" id="{EBDA18CC-9367-4A80-CCC6-2B56213DF70C}"/>
                    </a:ext>
                  </a:extLst>
                </p:cNvPr>
                <p:cNvSpPr txBox="1">
                  <a:spLocks noRot="1" noChangeAspect="1" noMove="1" noResize="1" noEditPoints="1" noAdjustHandles="1" noChangeArrowheads="1" noChangeShapeType="1" noTextEdit="1"/>
                </p:cNvSpPr>
                <p:nvPr/>
              </p:nvSpPr>
              <p:spPr>
                <a:xfrm>
                  <a:off x="332041" y="1833826"/>
                  <a:ext cx="1464312" cy="612860"/>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0442300B-1341-7AA4-8DC4-60D7F741F624}"/>
                </a:ext>
              </a:extLst>
            </p:cNvPr>
            <p:cNvSpPr txBox="1"/>
            <p:nvPr/>
          </p:nvSpPr>
          <p:spPr>
            <a:xfrm>
              <a:off x="4493342" y="1170039"/>
              <a:ext cx="2811988" cy="276999"/>
            </a:xfrm>
            <a:prstGeom prst="rect">
              <a:avLst/>
            </a:prstGeom>
            <a:noFill/>
          </p:spPr>
          <p:txBody>
            <a:bodyPr wrap="none" rtlCol="0">
              <a:spAutoFit/>
            </a:bodyPr>
            <a:lstStyle/>
            <a:p>
              <a:r>
                <a:rPr lang="en-US" sz="1200" dirty="0"/>
                <a:t>Direction of ray in camera coordinates: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03888D-226B-4853-FBFC-9EB36557CB67}"/>
                    </a:ext>
                  </a:extLst>
                </p:cNvPr>
                <p:cNvSpPr txBox="1"/>
                <p:nvPr/>
              </p:nvSpPr>
              <p:spPr>
                <a:xfrm>
                  <a:off x="7188283" y="993050"/>
                  <a:ext cx="917174" cy="624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𝜆</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𝑢</m:t>
                                  </m:r>
                                </m:e>
                              </m:mr>
                              <m:mr>
                                <m:e>
                                  <m:r>
                                    <a:rPr lang="en-US" b="0" i="1" smtClean="0">
                                      <a:latin typeface="Cambria Math" panose="02040503050406030204" pitchFamily="18" charset="0"/>
                                    </a:rPr>
                                    <m:t>𝑣</m:t>
                                  </m:r>
                                </m:e>
                              </m:mr>
                              <m:mr>
                                <m:e>
                                  <m:r>
                                    <a:rPr lang="en-US" b="0" i="1" smtClean="0">
                                      <a:latin typeface="Cambria Math" panose="02040503050406030204" pitchFamily="18" charset="0"/>
                                    </a:rPr>
                                    <m:t>1</m:t>
                                  </m:r>
                                </m:e>
                              </m:mr>
                            </m:m>
                          </m:e>
                        </m:d>
                      </m:oMath>
                    </m:oMathPara>
                  </a14:m>
                  <a:endParaRPr lang="en-US" dirty="0"/>
                </a:p>
              </p:txBody>
            </p:sp>
          </mc:Choice>
          <mc:Fallback xmlns="">
            <p:sp>
              <p:nvSpPr>
                <p:cNvPr id="7" name="TextBox 6">
                  <a:extLst>
                    <a:ext uri="{FF2B5EF4-FFF2-40B4-BE49-F238E27FC236}">
                      <a16:creationId xmlns:a16="http://schemas.microsoft.com/office/drawing/2014/main" id="{9D03888D-226B-4853-FBFC-9EB36557CB67}"/>
                    </a:ext>
                  </a:extLst>
                </p:cNvPr>
                <p:cNvSpPr txBox="1">
                  <a:spLocks noRot="1" noChangeAspect="1" noMove="1" noResize="1" noEditPoints="1" noAdjustHandles="1" noChangeArrowheads="1" noChangeShapeType="1" noTextEdit="1"/>
                </p:cNvSpPr>
                <p:nvPr/>
              </p:nvSpPr>
              <p:spPr>
                <a:xfrm>
                  <a:off x="7188283" y="993050"/>
                  <a:ext cx="917174" cy="62491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8DDD60E-8306-6A53-721A-28AF1D9AE175}"/>
                    </a:ext>
                  </a:extLst>
                </p:cNvPr>
                <p:cNvSpPr txBox="1"/>
                <p:nvPr/>
              </p:nvSpPr>
              <p:spPr>
                <a:xfrm>
                  <a:off x="4493342" y="1559990"/>
                  <a:ext cx="971869" cy="215444"/>
                </a:xfrm>
                <a:prstGeom prst="rect">
                  <a:avLst/>
                </a:prstGeom>
                <a:noFill/>
              </p:spPr>
              <p:txBody>
                <a:bodyPr wrap="none" rtlCol="0">
                  <a:spAutoFit/>
                </a:bodyPr>
                <a:lstStyle/>
                <a:p>
                  <a:r>
                    <a:rPr lang="en-US" sz="800" i="1" dirty="0"/>
                    <a:t>(</a:t>
                  </a:r>
                  <a14:m>
                    <m:oMath xmlns:m="http://schemas.openxmlformats.org/officeDocument/2006/math">
                      <m:r>
                        <a:rPr lang="en-US" sz="800" b="0" i="1" smtClean="0">
                          <a:latin typeface="Cambria Math" panose="02040503050406030204" pitchFamily="18" charset="0"/>
                        </a:rPr>
                        <m:t>𝜆</m:t>
                      </m:r>
                    </m:oMath>
                  </a14:m>
                  <a:r>
                    <a:rPr lang="en-US" sz="800" i="1" dirty="0"/>
                    <a:t> scales the ray)</a:t>
                  </a:r>
                </a:p>
              </p:txBody>
            </p:sp>
          </mc:Choice>
          <mc:Fallback xmlns="">
            <p:sp>
              <p:nvSpPr>
                <p:cNvPr id="8" name="TextBox 7">
                  <a:extLst>
                    <a:ext uri="{FF2B5EF4-FFF2-40B4-BE49-F238E27FC236}">
                      <a16:creationId xmlns:a16="http://schemas.microsoft.com/office/drawing/2014/main" id="{A8DDD60E-8306-6A53-721A-28AF1D9AE175}"/>
                    </a:ext>
                  </a:extLst>
                </p:cNvPr>
                <p:cNvSpPr txBox="1">
                  <a:spLocks noRot="1" noChangeAspect="1" noMove="1" noResize="1" noEditPoints="1" noAdjustHandles="1" noChangeArrowheads="1" noChangeShapeType="1" noTextEdit="1"/>
                </p:cNvSpPr>
                <p:nvPr/>
              </p:nvSpPr>
              <p:spPr>
                <a:xfrm>
                  <a:off x="4493342" y="1559990"/>
                  <a:ext cx="971869" cy="215444"/>
                </a:xfrm>
                <a:prstGeom prst="rect">
                  <a:avLst/>
                </a:prstGeom>
                <a:blipFill>
                  <a:blip r:embed="rId5"/>
                  <a:stretch>
                    <a:fillRect b="-857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65992518-7E05-DA6C-B4C2-5A18B8D1A7BA}"/>
                </a:ext>
              </a:extLst>
            </p:cNvPr>
            <p:cNvSpPr txBox="1"/>
            <p:nvPr/>
          </p:nvSpPr>
          <p:spPr>
            <a:xfrm>
              <a:off x="4449097" y="2025957"/>
              <a:ext cx="2898550" cy="307777"/>
            </a:xfrm>
            <a:prstGeom prst="rect">
              <a:avLst/>
            </a:prstGeom>
            <a:noFill/>
          </p:spPr>
          <p:txBody>
            <a:bodyPr wrap="none" rtlCol="0">
              <a:spAutoFit/>
            </a:bodyPr>
            <a:lstStyle/>
            <a:p>
              <a:r>
                <a:rPr lang="en-US" dirty="0"/>
                <a:t>Transformed to world coordinates: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2DFECC-B672-68AC-ABC6-A79ECB01C337}"/>
                    </a:ext>
                  </a:extLst>
                </p:cNvPr>
                <p:cNvSpPr txBox="1"/>
                <p:nvPr/>
              </p:nvSpPr>
              <p:spPr>
                <a:xfrm>
                  <a:off x="4493342" y="2446686"/>
                  <a:ext cx="3325141" cy="8403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r>
                              <a:rPr lang="en-US" i="1">
                                <a:latin typeface="Cambria Math" panose="02040503050406030204" pitchFamily="18" charset="0"/>
                              </a:rPr>
                              <m:t>𝜆</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−1</m:t>
                                </m:r>
                              </m:sup>
                            </m:sSup>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𝑢</m:t>
                                      </m:r>
                                    </m:e>
                                  </m:mr>
                                  <m:mr>
                                    <m:e>
                                      <m:r>
                                        <a:rPr lang="en-US" i="1">
                                          <a:latin typeface="Cambria Math" panose="02040503050406030204" pitchFamily="18" charset="0"/>
                                        </a:rPr>
                                        <m:t>𝑣</m:t>
                                      </m:r>
                                    </m:e>
                                  </m:mr>
                                  <m:mr>
                                    <m:e>
                                      <m:r>
                                        <a:rPr lang="en-US" i="1">
                                          <a:latin typeface="Cambria Math" panose="02040503050406030204" pitchFamily="18" charset="0"/>
                                        </a:rPr>
                                        <m:t>1</m:t>
                                      </m:r>
                                    </m:e>
                                  </m:mr>
                                </m:m>
                              </m:e>
                            </m:d>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𝜆</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𝑇</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−1</m:t>
                            </m:r>
                          </m:sup>
                        </m:sSup>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𝑢</m:t>
                                  </m:r>
                                </m:e>
                              </m:mr>
                              <m:mr>
                                <m:e>
                                  <m:r>
                                    <a:rPr lang="en-US" i="1">
                                      <a:latin typeface="Cambria Math" panose="02040503050406030204" pitchFamily="18" charset="0"/>
                                    </a:rPr>
                                    <m:t>𝑣</m:t>
                                  </m:r>
                                </m:e>
                              </m:mr>
                              <m:mr>
                                <m:e>
                                  <m:r>
                                    <a:rPr lang="en-US" i="1">
                                      <a:latin typeface="Cambria Math" panose="02040503050406030204" pitchFamily="18" charset="0"/>
                                    </a:rPr>
                                    <m:t>1</m:t>
                                  </m:r>
                                </m:e>
                              </m:mr>
                            </m:m>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𝑇</m:t>
                            </m:r>
                          </m:sup>
                        </m:sSup>
                        <m:r>
                          <a:rPr lang="en-US" b="0" i="1" smtClean="0">
                            <a:latin typeface="Cambria Math" panose="02040503050406030204" pitchFamily="18" charset="0"/>
                          </a:rPr>
                          <m:t>𝑡</m:t>
                        </m:r>
                      </m:oMath>
                    </m:oMathPara>
                  </a14:m>
                  <a:endParaRPr lang="en-US" dirty="0"/>
                </a:p>
                <a:p>
                  <a:endParaRPr lang="en-US" dirty="0"/>
                </a:p>
              </p:txBody>
            </p:sp>
          </mc:Choice>
          <mc:Fallback xmlns="">
            <p:sp>
              <p:nvSpPr>
                <p:cNvPr id="10" name="TextBox 9">
                  <a:extLst>
                    <a:ext uri="{FF2B5EF4-FFF2-40B4-BE49-F238E27FC236}">
                      <a16:creationId xmlns:a16="http://schemas.microsoft.com/office/drawing/2014/main" id="{E52DFECC-B672-68AC-ABC6-A79ECB01C337}"/>
                    </a:ext>
                  </a:extLst>
                </p:cNvPr>
                <p:cNvSpPr txBox="1">
                  <a:spLocks noRot="1" noChangeAspect="1" noMove="1" noResize="1" noEditPoints="1" noAdjustHandles="1" noChangeArrowheads="1" noChangeShapeType="1" noTextEdit="1"/>
                </p:cNvSpPr>
                <p:nvPr/>
              </p:nvSpPr>
              <p:spPr>
                <a:xfrm>
                  <a:off x="4493342" y="2446686"/>
                  <a:ext cx="3325141" cy="840358"/>
                </a:xfrm>
                <a:prstGeom prst="rect">
                  <a:avLst/>
                </a:prstGeom>
                <a:blipFill>
                  <a:blip r:embed="rId6"/>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B9AE6B6-0652-6533-A16E-A8D565CDE73B}"/>
                </a:ext>
              </a:extLst>
            </p:cNvPr>
            <p:cNvSpPr txBox="1"/>
            <p:nvPr/>
          </p:nvSpPr>
          <p:spPr>
            <a:xfrm>
              <a:off x="105925" y="2615761"/>
              <a:ext cx="2079523" cy="461665"/>
            </a:xfrm>
            <a:prstGeom prst="rect">
              <a:avLst/>
            </a:prstGeom>
            <a:noFill/>
          </p:spPr>
          <p:txBody>
            <a:bodyPr wrap="square" rtlCol="0">
              <a:spAutoFit/>
            </a:bodyPr>
            <a:lstStyle/>
            <a:p>
              <a:r>
                <a:rPr lang="en-US" sz="800" i="1" dirty="0"/>
                <a:t>(Note, when multiplied out the rotation happens before the translation since the latter is based on the camera frame)</a:t>
              </a:r>
            </a:p>
          </p:txBody>
        </p:sp>
        <p:sp>
          <p:nvSpPr>
            <p:cNvPr id="13" name="TextBox 12">
              <a:extLst>
                <a:ext uri="{FF2B5EF4-FFF2-40B4-BE49-F238E27FC236}">
                  <a16:creationId xmlns:a16="http://schemas.microsoft.com/office/drawing/2014/main" id="{2D5071DE-A5B1-EAB0-3A28-51476763D7A7}"/>
                </a:ext>
              </a:extLst>
            </p:cNvPr>
            <p:cNvSpPr txBox="1"/>
            <p:nvPr/>
          </p:nvSpPr>
          <p:spPr>
            <a:xfrm>
              <a:off x="4572000" y="3287044"/>
              <a:ext cx="2079523" cy="338554"/>
            </a:xfrm>
            <a:prstGeom prst="rect">
              <a:avLst/>
            </a:prstGeom>
            <a:noFill/>
          </p:spPr>
          <p:txBody>
            <a:bodyPr wrap="square" rtlCol="0">
              <a:spAutoFit/>
            </a:bodyPr>
            <a:lstStyle/>
            <a:p>
              <a:r>
                <a:rPr lang="en-US" sz="800" i="1" dirty="0"/>
                <a:t>(Here, we undo the rotation/translation in the opposite order as before)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3A80C4C-7730-69AC-8671-68E6EA87CB81}"/>
                    </a:ext>
                  </a:extLst>
                </p:cNvPr>
                <p:cNvSpPr txBox="1"/>
                <p:nvPr/>
              </p:nvSpPr>
              <p:spPr>
                <a:xfrm>
                  <a:off x="73049" y="1021593"/>
                  <a:ext cx="3673192" cy="8860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𝑢</m:t>
                                  </m:r>
                                </m:e>
                              </m:mr>
                              <m:mr>
                                <m:e>
                                  <m:r>
                                    <a:rPr lang="en-US" b="0" i="1" smtClean="0">
                                      <a:latin typeface="Cambria Math" panose="02040503050406030204" pitchFamily="18" charset="0"/>
                                    </a:rPr>
                                    <m:t>𝑣</m:t>
                                  </m:r>
                                </m:e>
                              </m:mr>
                              <m:mr>
                                <m:e>
                                  <m:r>
                                    <a:rPr lang="en-US" b="0" i="1" smtClean="0">
                                      <a:latin typeface="Cambria Math" panose="02040503050406030204" pitchFamily="18" charset="0"/>
                                    </a:rPr>
                                    <m:t>1</m:t>
                                  </m:r>
                                </m:e>
                              </m:mr>
                            </m:m>
                          </m:e>
                        </m:d>
                        <m:r>
                          <a:rPr lang="en-US" b="0" i="1" smtClean="0">
                            <a:latin typeface="Cambria Math" panose="02040503050406030204" pitchFamily="18" charset="0"/>
                          </a:rPr>
                          <m:t>=</m:t>
                        </m:r>
                        <m:r>
                          <a:rPr lang="en-US" b="1" i="1" smtClean="0">
                            <a:latin typeface="Cambria Math" panose="02040503050406030204" pitchFamily="18" charset="0"/>
                          </a:rPr>
                          <m:t>𝑲</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𝑍</m:t>
                            </m:r>
                          </m:den>
                        </m:f>
                        <m:d>
                          <m:dPr>
                            <m:begChr m:val="["/>
                            <m:endChr m:val="]"/>
                            <m:ctrlPr>
                              <a:rPr lang="en-US" b="1" i="1" smtClean="0">
                                <a:latin typeface="Cambria Math" panose="02040503050406030204" pitchFamily="18" charset="0"/>
                              </a:rPr>
                            </m:ctrlPr>
                          </m:dPr>
                          <m:e>
                            <m:m>
                              <m:mPr>
                                <m:mcs>
                                  <m:mc>
                                    <m:mcPr>
                                      <m:count m:val="4"/>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
                          </m:e>
                        </m:d>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1" i="1" smtClean="0">
                                      <a:latin typeface="Cambria Math" panose="02040503050406030204" pitchFamily="18" charset="0"/>
                                    </a:rPr>
                                    <m:t>𝑹</m:t>
                                  </m:r>
                                </m:e>
                                <m:e>
                                  <m:r>
                                    <a:rPr lang="en-US" b="1" i="1" smtClean="0">
                                      <a:latin typeface="Cambria Math" panose="02040503050406030204" pitchFamily="18" charset="0"/>
                                    </a:rPr>
                                    <m:t>𝒕</m:t>
                                  </m:r>
                                </m:e>
                              </m:mr>
                              <m:mr>
                                <m:e>
                                  <m:r>
                                    <a:rPr lang="en-US" b="1" i="1" smtClean="0">
                                      <a:latin typeface="Cambria Math" panose="02040503050406030204" pitchFamily="18" charset="0"/>
                                    </a:rPr>
                                    <m:t>𝟎</m:t>
                                  </m:r>
                                </m:e>
                                <m:e>
                                  <m:r>
                                    <a:rPr lang="en-US" b="0" i="1" smtClean="0">
                                      <a:latin typeface="Cambria Math" panose="02040503050406030204" pitchFamily="18" charset="0"/>
                                    </a:rPr>
                                    <m:t>1</m:t>
                                  </m:r>
                                </m:e>
                              </m:mr>
                            </m:m>
                          </m:e>
                        </m:d>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𝑋</m:t>
                                  </m:r>
                                </m:e>
                              </m:mr>
                              <m:mr>
                                <m:e>
                                  <m:r>
                                    <a:rPr lang="en-US" b="0" i="1" smtClean="0">
                                      <a:latin typeface="Cambria Math" panose="02040503050406030204" pitchFamily="18" charset="0"/>
                                    </a:rPr>
                                    <m:t>𝑌</m:t>
                                  </m:r>
                                </m:e>
                              </m:mr>
                              <m:mr>
                                <m:e>
                                  <m:r>
                                    <a:rPr lang="en-US" b="0" i="1" smtClean="0">
                                      <a:latin typeface="Cambria Math" panose="02040503050406030204" pitchFamily="18" charset="0"/>
                                    </a:rPr>
                                    <m:t>𝑍</m:t>
                                  </m:r>
                                </m:e>
                              </m:mr>
                              <m:mr>
                                <m:e>
                                  <m:r>
                                    <a:rPr lang="en-US" b="0" i="1" smtClean="0">
                                      <a:latin typeface="Cambria Math" panose="02040503050406030204" pitchFamily="18" charset="0"/>
                                    </a:rPr>
                                    <m:t>1</m:t>
                                  </m:r>
                                </m:e>
                              </m:mr>
                            </m:m>
                          </m:e>
                        </m:d>
                      </m:oMath>
                    </m:oMathPara>
                  </a14:m>
                  <a:endParaRPr lang="en-US" dirty="0"/>
                </a:p>
              </p:txBody>
            </p:sp>
          </mc:Choice>
          <mc:Fallback xmlns="">
            <p:sp>
              <p:nvSpPr>
                <p:cNvPr id="14" name="TextBox 13">
                  <a:extLst>
                    <a:ext uri="{FF2B5EF4-FFF2-40B4-BE49-F238E27FC236}">
                      <a16:creationId xmlns:a16="http://schemas.microsoft.com/office/drawing/2014/main" id="{73A80C4C-7730-69AC-8671-68E6EA87CB81}"/>
                    </a:ext>
                  </a:extLst>
                </p:cNvPr>
                <p:cNvSpPr txBox="1">
                  <a:spLocks noRot="1" noChangeAspect="1" noMove="1" noResize="1" noEditPoints="1" noAdjustHandles="1" noChangeArrowheads="1" noChangeShapeType="1" noTextEdit="1"/>
                </p:cNvSpPr>
                <p:nvPr/>
              </p:nvSpPr>
              <p:spPr>
                <a:xfrm>
                  <a:off x="73049" y="1021593"/>
                  <a:ext cx="3673192" cy="886012"/>
                </a:xfrm>
                <a:prstGeom prst="rect">
                  <a:avLst/>
                </a:prstGeom>
                <a:blipFill>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22318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0"/>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Describe some basic regularization techniques (5).</a:t>
            </a:r>
            <a:endParaRPr b="1" u="sng"/>
          </a:p>
        </p:txBody>
      </p:sp>
      <p:sp>
        <p:nvSpPr>
          <p:cNvPr id="374" name="Google Shape;374;p40"/>
          <p:cNvSpPr txBox="1"/>
          <p:nvPr/>
        </p:nvSpPr>
        <p:spPr>
          <a:xfrm>
            <a:off x="-185525" y="285175"/>
            <a:ext cx="7529100" cy="4587000"/>
          </a:xfrm>
          <a:prstGeom prst="rect">
            <a:avLst/>
          </a:prstGeom>
          <a:noFill/>
          <a:ln>
            <a:noFill/>
          </a:ln>
        </p:spPr>
        <p:txBody>
          <a:bodyPr spcFirstLastPara="1" wrap="square" lIns="91425" tIns="91425" rIns="91425" bIns="91425" anchor="t" anchorCtr="0">
            <a:spAutoFit/>
          </a:bodyPr>
          <a:lstStyle/>
          <a:p>
            <a:pPr marL="457200" lvl="0" indent="-292100" algn="l" rtl="0">
              <a:lnSpc>
                <a:spcPct val="115000"/>
              </a:lnSpc>
              <a:spcBef>
                <a:spcPts val="1000"/>
              </a:spcBef>
              <a:spcAft>
                <a:spcPts val="0"/>
              </a:spcAft>
              <a:buSzPts val="1000"/>
              <a:buChar char="●"/>
            </a:pPr>
            <a:r>
              <a:rPr lang="en" sz="1000" b="1"/>
              <a:t>Adding more data</a:t>
            </a:r>
            <a:endParaRPr sz="1000" b="1"/>
          </a:p>
          <a:p>
            <a:pPr marL="914400" lvl="1" indent="-292100" algn="l" rtl="0">
              <a:lnSpc>
                <a:spcPct val="115000"/>
              </a:lnSpc>
              <a:spcBef>
                <a:spcPts val="0"/>
              </a:spcBef>
              <a:spcAft>
                <a:spcPts val="0"/>
              </a:spcAft>
              <a:buSzPts val="1000"/>
              <a:buChar char="○"/>
            </a:pPr>
            <a:r>
              <a:rPr lang="en" sz="1000"/>
              <a:t>The best (but also, expensive) to avoid overfitting is to add more training data. </a:t>
            </a:r>
            <a:endParaRPr sz="1000"/>
          </a:p>
          <a:p>
            <a:pPr marL="914400" lvl="1" indent="-292100" algn="l" rtl="0">
              <a:lnSpc>
                <a:spcPct val="115000"/>
              </a:lnSpc>
              <a:spcBef>
                <a:spcPts val="0"/>
              </a:spcBef>
              <a:spcAft>
                <a:spcPts val="0"/>
              </a:spcAft>
              <a:buSzPts val="1000"/>
              <a:buChar char="○"/>
            </a:pPr>
            <a:r>
              <a:rPr lang="en" sz="1000"/>
              <a:t>With enough training data, it can make it so that the models fundamentally has a hard time overfitting on the data, even if it wanted to.</a:t>
            </a:r>
            <a:endParaRPr sz="1000"/>
          </a:p>
          <a:p>
            <a:pPr marL="457200" lvl="0" indent="-292100" algn="l" rtl="0">
              <a:lnSpc>
                <a:spcPct val="115000"/>
              </a:lnSpc>
              <a:spcBef>
                <a:spcPts val="0"/>
              </a:spcBef>
              <a:spcAft>
                <a:spcPts val="0"/>
              </a:spcAft>
              <a:buSzPts val="1000"/>
              <a:buChar char="●"/>
            </a:pPr>
            <a:r>
              <a:rPr lang="en" sz="1000" b="1"/>
              <a:t>L2 Weight Decay</a:t>
            </a:r>
            <a:endParaRPr sz="1000" b="1"/>
          </a:p>
          <a:p>
            <a:pPr marL="914400" lvl="1" indent="-292100" algn="l" rtl="0">
              <a:lnSpc>
                <a:spcPct val="115000"/>
              </a:lnSpc>
              <a:spcBef>
                <a:spcPts val="0"/>
              </a:spcBef>
              <a:spcAft>
                <a:spcPts val="0"/>
              </a:spcAft>
              <a:buSzPts val="1000"/>
              <a:buChar char="○"/>
            </a:pPr>
            <a:r>
              <a:rPr lang="en" sz="1000"/>
              <a:t>We effectively add a squared term to the cost function (top equation), and when the gradient is taken we are essentially decaying the weight proportional to its size. This limits the expressive power of the neural network.</a:t>
            </a:r>
            <a:endParaRPr sz="1000"/>
          </a:p>
          <a:p>
            <a:pPr marL="914400" lvl="1" indent="-292100" algn="l" rtl="0">
              <a:lnSpc>
                <a:spcPct val="115000"/>
              </a:lnSpc>
              <a:spcBef>
                <a:spcPts val="0"/>
              </a:spcBef>
              <a:spcAft>
                <a:spcPts val="0"/>
              </a:spcAft>
              <a:buSzPts val="1000"/>
              <a:buChar char="○"/>
            </a:pPr>
            <a:r>
              <a:rPr lang="en" sz="1000"/>
              <a:t>L2 exacerbates the decay on the larger weights; however, L1 is also possible which encourages some features to be 0 completely (discarded).</a:t>
            </a:r>
            <a:endParaRPr sz="1000"/>
          </a:p>
          <a:p>
            <a:pPr marL="914400" lvl="1" indent="-292100" algn="l" rtl="0">
              <a:lnSpc>
                <a:spcPct val="115000"/>
              </a:lnSpc>
              <a:spcBef>
                <a:spcPts val="0"/>
              </a:spcBef>
              <a:spcAft>
                <a:spcPts val="0"/>
              </a:spcAft>
              <a:buSzPts val="1000"/>
              <a:buChar char="○"/>
            </a:pPr>
            <a:r>
              <a:rPr lang="en" sz="1000"/>
              <a:t>In a way, reduces the parameters of the model without explicitly doing so (ie instead of forcing a lower capacity, the network can learn which nodes to shut off)</a:t>
            </a:r>
            <a:endParaRPr sz="1000"/>
          </a:p>
          <a:p>
            <a:pPr marL="457200" lvl="0" indent="-292100" algn="l" rtl="0">
              <a:lnSpc>
                <a:spcPct val="115000"/>
              </a:lnSpc>
              <a:spcBef>
                <a:spcPts val="0"/>
              </a:spcBef>
              <a:spcAft>
                <a:spcPts val="0"/>
              </a:spcAft>
              <a:buSzPts val="1000"/>
              <a:buChar char="●"/>
            </a:pPr>
            <a:r>
              <a:rPr lang="en" sz="1000" b="1"/>
              <a:t>Dropout</a:t>
            </a:r>
            <a:endParaRPr sz="1000" b="1"/>
          </a:p>
          <a:p>
            <a:pPr marL="914400" lvl="1" indent="-292100" algn="l" rtl="0">
              <a:lnSpc>
                <a:spcPct val="115000"/>
              </a:lnSpc>
              <a:spcBef>
                <a:spcPts val="0"/>
              </a:spcBef>
              <a:spcAft>
                <a:spcPts val="0"/>
              </a:spcAft>
              <a:buSzPts val="1000"/>
              <a:buChar char="○"/>
            </a:pPr>
            <a:r>
              <a:rPr lang="en" sz="1000"/>
              <a:t>When training, only keep a neuron active with some probability p. At test time, all neurons are active.</a:t>
            </a:r>
            <a:endParaRPr sz="1000"/>
          </a:p>
          <a:p>
            <a:pPr marL="914400" lvl="1" indent="-292100" algn="l" rtl="0">
              <a:lnSpc>
                <a:spcPct val="115000"/>
              </a:lnSpc>
              <a:spcBef>
                <a:spcPts val="0"/>
              </a:spcBef>
              <a:spcAft>
                <a:spcPts val="0"/>
              </a:spcAft>
              <a:buSzPts val="1000"/>
              <a:buChar char="○"/>
            </a:pPr>
            <a:r>
              <a:rPr lang="en" sz="1000"/>
              <a:t>It is necessary to scale outputs at test time appropriately, by multiplying by dropout rate p.</a:t>
            </a:r>
            <a:endParaRPr sz="1000"/>
          </a:p>
          <a:p>
            <a:pPr marL="914400" lvl="1" indent="-292100" algn="l" rtl="0">
              <a:lnSpc>
                <a:spcPct val="115000"/>
              </a:lnSpc>
              <a:spcBef>
                <a:spcPts val="0"/>
              </a:spcBef>
              <a:spcAft>
                <a:spcPts val="0"/>
              </a:spcAft>
              <a:buSzPts val="1000"/>
              <a:buChar char="○"/>
            </a:pPr>
            <a:r>
              <a:rPr lang="en" sz="1000"/>
              <a:t>Intuitively, this affects the model in a semantic, feature level way and could force it to detect new features for classification, leading to generalization and robustness.</a:t>
            </a:r>
            <a:endParaRPr sz="1000"/>
          </a:p>
          <a:p>
            <a:pPr marL="914400" lvl="1" indent="-292100" algn="l" rtl="0">
              <a:lnSpc>
                <a:spcPct val="115000"/>
              </a:lnSpc>
              <a:spcBef>
                <a:spcPts val="0"/>
              </a:spcBef>
              <a:spcAft>
                <a:spcPts val="0"/>
              </a:spcAft>
              <a:buSzPts val="1000"/>
              <a:buChar char="○"/>
            </a:pPr>
            <a:r>
              <a:rPr lang="en" sz="1000"/>
              <a:t>Mostly used for the final fully connected layers. It generally is not helpful for convolutional layers.</a:t>
            </a:r>
            <a:endParaRPr sz="1000"/>
          </a:p>
          <a:p>
            <a:pPr marL="914400" lvl="1" indent="-292100" algn="l" rtl="0">
              <a:lnSpc>
                <a:spcPct val="115000"/>
              </a:lnSpc>
              <a:spcBef>
                <a:spcPts val="0"/>
              </a:spcBef>
              <a:spcAft>
                <a:spcPts val="0"/>
              </a:spcAft>
              <a:buSzPts val="1000"/>
              <a:buChar char="○"/>
            </a:pPr>
            <a:r>
              <a:rPr lang="en" sz="1000"/>
              <a:t>Seems to be falling out of favor, and now mostly batchnorm is used.</a:t>
            </a:r>
            <a:endParaRPr sz="1000"/>
          </a:p>
          <a:p>
            <a:pPr marL="457200" lvl="0" indent="-292100" algn="l" rtl="0">
              <a:lnSpc>
                <a:spcPct val="115000"/>
              </a:lnSpc>
              <a:spcBef>
                <a:spcPts val="0"/>
              </a:spcBef>
              <a:spcAft>
                <a:spcPts val="0"/>
              </a:spcAft>
              <a:buSzPts val="1000"/>
              <a:buChar char="●"/>
            </a:pPr>
            <a:r>
              <a:rPr lang="en" sz="1000" b="1"/>
              <a:t>Data augmentation</a:t>
            </a:r>
            <a:endParaRPr sz="1000" b="1"/>
          </a:p>
          <a:p>
            <a:pPr marL="914400" lvl="1" indent="-292100" algn="l" rtl="0">
              <a:lnSpc>
                <a:spcPct val="115000"/>
              </a:lnSpc>
              <a:spcBef>
                <a:spcPts val="0"/>
              </a:spcBef>
              <a:spcAft>
                <a:spcPts val="0"/>
              </a:spcAft>
              <a:buSzPts val="1000"/>
              <a:buChar char="○"/>
            </a:pPr>
            <a:r>
              <a:rPr lang="en" sz="1000"/>
              <a:t>Includes horizontal/vertical flipping, random cropping, gaussian noise, rotation, scaling, translation, brightness, contrast, color augmentation.</a:t>
            </a:r>
            <a:endParaRPr sz="1000"/>
          </a:p>
          <a:p>
            <a:pPr marL="457200" lvl="0" indent="-292100" algn="l" rtl="0">
              <a:lnSpc>
                <a:spcPct val="115000"/>
              </a:lnSpc>
              <a:spcBef>
                <a:spcPts val="0"/>
              </a:spcBef>
              <a:spcAft>
                <a:spcPts val="0"/>
              </a:spcAft>
              <a:buSzPts val="1000"/>
              <a:buChar char="●"/>
            </a:pPr>
            <a:r>
              <a:rPr lang="en" sz="1000" b="1"/>
              <a:t>Early Stopping</a:t>
            </a:r>
            <a:endParaRPr sz="1000" b="1"/>
          </a:p>
          <a:p>
            <a:pPr marL="914400" lvl="1" indent="-292100" algn="l" rtl="0">
              <a:lnSpc>
                <a:spcPct val="115000"/>
              </a:lnSpc>
              <a:spcBef>
                <a:spcPts val="0"/>
              </a:spcBef>
              <a:spcAft>
                <a:spcPts val="0"/>
              </a:spcAft>
              <a:buSzPts val="1000"/>
              <a:buChar char="○"/>
            </a:pPr>
            <a:r>
              <a:rPr lang="en" sz="1000"/>
              <a:t>Tries to stop just before the point where improving the model’s fit to the training data comes at the expense of increased generalization error. </a:t>
            </a:r>
            <a:endParaRPr sz="1000"/>
          </a:p>
          <a:p>
            <a:pPr marL="914400" lvl="1" indent="-292100" algn="l" rtl="0">
              <a:lnSpc>
                <a:spcPct val="115000"/>
              </a:lnSpc>
              <a:spcBef>
                <a:spcPts val="0"/>
              </a:spcBef>
              <a:spcAft>
                <a:spcPts val="0"/>
              </a:spcAft>
              <a:buSzPts val="1000"/>
              <a:buChar char="○"/>
            </a:pPr>
            <a:r>
              <a:rPr lang="en" sz="1000"/>
              <a:t>Can be early stopped when validation performance starts to decrease for a given number of epochs</a:t>
            </a:r>
            <a:endParaRPr sz="1000"/>
          </a:p>
        </p:txBody>
      </p:sp>
      <p:sp>
        <p:nvSpPr>
          <p:cNvPr id="375" name="Google Shape;375;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grpSp>
        <p:nvGrpSpPr>
          <p:cNvPr id="376" name="Google Shape;376;p40"/>
          <p:cNvGrpSpPr/>
          <p:nvPr/>
        </p:nvGrpSpPr>
        <p:grpSpPr>
          <a:xfrm>
            <a:off x="7266280" y="1462859"/>
            <a:ext cx="1754862" cy="660057"/>
            <a:chOff x="4618925" y="3624850"/>
            <a:chExt cx="2752725" cy="1057275"/>
          </a:xfrm>
        </p:grpSpPr>
        <p:pic>
          <p:nvPicPr>
            <p:cNvPr id="377" name="Google Shape;377;p40"/>
            <p:cNvPicPr preferRelativeResize="0"/>
            <p:nvPr/>
          </p:nvPicPr>
          <p:blipFill>
            <a:blip r:embed="rId3">
              <a:alphaModFix/>
            </a:blip>
            <a:stretch>
              <a:fillRect/>
            </a:stretch>
          </p:blipFill>
          <p:spPr>
            <a:xfrm>
              <a:off x="4618925" y="3624850"/>
              <a:ext cx="2371725" cy="419100"/>
            </a:xfrm>
            <a:prstGeom prst="rect">
              <a:avLst/>
            </a:prstGeom>
            <a:noFill/>
            <a:ln>
              <a:noFill/>
            </a:ln>
          </p:spPr>
        </p:pic>
        <p:pic>
          <p:nvPicPr>
            <p:cNvPr id="378" name="Google Shape;378;p40"/>
            <p:cNvPicPr preferRelativeResize="0"/>
            <p:nvPr/>
          </p:nvPicPr>
          <p:blipFill>
            <a:blip r:embed="rId4">
              <a:alphaModFix/>
            </a:blip>
            <a:stretch>
              <a:fillRect/>
            </a:stretch>
          </p:blipFill>
          <p:spPr>
            <a:xfrm>
              <a:off x="4618925" y="4043950"/>
              <a:ext cx="2752725" cy="638175"/>
            </a:xfrm>
            <a:prstGeom prst="rect">
              <a:avLst/>
            </a:prstGeom>
            <a:noFill/>
            <a:ln>
              <a:noFill/>
            </a:ln>
          </p:spPr>
        </p:pic>
      </p:grpSp>
      <p:pic>
        <p:nvPicPr>
          <p:cNvPr id="379" name="Google Shape;379;p40"/>
          <p:cNvPicPr preferRelativeResize="0"/>
          <p:nvPr/>
        </p:nvPicPr>
        <p:blipFill>
          <a:blip r:embed="rId5">
            <a:alphaModFix/>
          </a:blip>
          <a:stretch>
            <a:fillRect/>
          </a:stretch>
        </p:blipFill>
        <p:spPr>
          <a:xfrm>
            <a:off x="7101500" y="3085475"/>
            <a:ext cx="1948989" cy="1577751"/>
          </a:xfrm>
          <a:prstGeom prst="rect">
            <a:avLst/>
          </a:prstGeom>
          <a:noFill/>
          <a:ln w="19050" cap="flat" cmpd="sng">
            <a:solidFill>
              <a:schemeClr val="dk2"/>
            </a:solidFill>
            <a:prstDash val="solid"/>
            <a:round/>
            <a:headEnd type="none" w="sm" len="sm"/>
            <a:tailEnd type="none" w="sm" len="sm"/>
          </a:ln>
        </p:spPr>
      </p:pic>
      <p:pic>
        <p:nvPicPr>
          <p:cNvPr id="380" name="Google Shape;380;p40"/>
          <p:cNvPicPr preferRelativeResize="0"/>
          <p:nvPr/>
        </p:nvPicPr>
        <p:blipFill>
          <a:blip r:embed="rId6">
            <a:alphaModFix/>
          </a:blip>
          <a:stretch>
            <a:fillRect/>
          </a:stretch>
        </p:blipFill>
        <p:spPr>
          <a:xfrm>
            <a:off x="-4" y="5002129"/>
            <a:ext cx="153523" cy="144673"/>
          </a:xfrm>
          <a:prstGeom prst="rect">
            <a:avLst/>
          </a:prstGeom>
          <a:noFill/>
          <a:ln>
            <a:noFill/>
          </a:ln>
        </p:spPr>
      </p:pic>
      <p:sp>
        <p:nvSpPr>
          <p:cNvPr id="2" name="TextBox 1">
            <a:extLst>
              <a:ext uri="{FF2B5EF4-FFF2-40B4-BE49-F238E27FC236}">
                <a16:creationId xmlns:a16="http://schemas.microsoft.com/office/drawing/2014/main" id="{6C4C4246-DB6B-D770-C968-173240975987}"/>
              </a:ext>
            </a:extLst>
          </p:cNvPr>
          <p:cNvSpPr txBox="1"/>
          <p:nvPr/>
        </p:nvSpPr>
        <p:spPr>
          <a:xfrm>
            <a:off x="7997302" y="5002129"/>
            <a:ext cx="1205779" cy="184666"/>
          </a:xfrm>
          <a:prstGeom prst="rect">
            <a:avLst/>
          </a:prstGeom>
          <a:noFill/>
        </p:spPr>
        <p:txBody>
          <a:bodyPr wrap="none" rtlCol="0">
            <a:spAutoFit/>
          </a:bodyPr>
          <a:lstStyle/>
          <a:p>
            <a:r>
              <a:rPr lang="en-US" sz="600" i="1" dirty="0"/>
              <a:t>Deep Learning Fundamentals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fade">
                                      <p:cBhvr>
                                        <p:cTn id="7" dur="1000"/>
                                        <p:tgtEl>
                                          <p:spTgt spid="374"/>
                                        </p:tgtEl>
                                      </p:cBhvr>
                                    </p:animEffect>
                                  </p:childTnLst>
                                </p:cTn>
                              </p:par>
                              <p:par>
                                <p:cTn id="8" presetID="10" presetClass="entr" presetSubtype="0" fill="hold" nodeType="withEffect">
                                  <p:stCondLst>
                                    <p:cond delay="0"/>
                                  </p:stCondLst>
                                  <p:childTnLst>
                                    <p:set>
                                      <p:cBhvr>
                                        <p:cTn id="9" dur="1" fill="hold">
                                          <p:stCondLst>
                                            <p:cond delay="0"/>
                                          </p:stCondLst>
                                        </p:cTn>
                                        <p:tgtEl>
                                          <p:spTgt spid="375"/>
                                        </p:tgtEl>
                                        <p:attrNameLst>
                                          <p:attrName>style.visibility</p:attrName>
                                        </p:attrNameLst>
                                      </p:cBhvr>
                                      <p:to>
                                        <p:strVal val="visible"/>
                                      </p:to>
                                    </p:set>
                                    <p:animEffect transition="in" filter="fade">
                                      <p:cBhvr>
                                        <p:cTn id="10" dur="1000"/>
                                        <p:tgtEl>
                                          <p:spTgt spid="375"/>
                                        </p:tgtEl>
                                      </p:cBhvr>
                                    </p:animEffect>
                                  </p:childTnLst>
                                </p:cTn>
                              </p:par>
                              <p:par>
                                <p:cTn id="11" presetID="10" presetClass="entr" presetSubtype="0" fill="hold" nodeType="withEffect">
                                  <p:stCondLst>
                                    <p:cond delay="0"/>
                                  </p:stCondLst>
                                  <p:childTnLst>
                                    <p:set>
                                      <p:cBhvr>
                                        <p:cTn id="12" dur="1" fill="hold">
                                          <p:stCondLst>
                                            <p:cond delay="0"/>
                                          </p:stCondLst>
                                        </p:cTn>
                                        <p:tgtEl>
                                          <p:spTgt spid="376"/>
                                        </p:tgtEl>
                                        <p:attrNameLst>
                                          <p:attrName>style.visibility</p:attrName>
                                        </p:attrNameLst>
                                      </p:cBhvr>
                                      <p:to>
                                        <p:strVal val="visible"/>
                                      </p:to>
                                    </p:set>
                                    <p:animEffect transition="in" filter="fade">
                                      <p:cBhvr>
                                        <p:cTn id="13" dur="1000"/>
                                        <p:tgtEl>
                                          <p:spTgt spid="376"/>
                                        </p:tgtEl>
                                      </p:cBhvr>
                                    </p:animEffect>
                                  </p:childTnLst>
                                </p:cTn>
                              </p:par>
                              <p:par>
                                <p:cTn id="14" presetID="10" presetClass="entr" presetSubtype="0" fill="hold" nodeType="withEffect">
                                  <p:stCondLst>
                                    <p:cond delay="0"/>
                                  </p:stCondLst>
                                  <p:childTnLst>
                                    <p:set>
                                      <p:cBhvr>
                                        <p:cTn id="15" dur="1" fill="hold">
                                          <p:stCondLst>
                                            <p:cond delay="0"/>
                                          </p:stCondLst>
                                        </p:cTn>
                                        <p:tgtEl>
                                          <p:spTgt spid="379"/>
                                        </p:tgtEl>
                                        <p:attrNameLst>
                                          <p:attrName>style.visibility</p:attrName>
                                        </p:attrNameLst>
                                      </p:cBhvr>
                                      <p:to>
                                        <p:strVal val="visible"/>
                                      </p:to>
                                    </p:set>
                                    <p:animEffect transition="in" filter="fade">
                                      <p:cBhvr>
                                        <p:cTn id="16" dur="1000"/>
                                        <p:tgtEl>
                                          <p:spTgt spid="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384"/>
        <p:cNvGrpSpPr/>
        <p:nvPr/>
      </p:nvGrpSpPr>
      <p:grpSpPr>
        <a:xfrm>
          <a:off x="0" y="0"/>
          <a:ext cx="0" cy="0"/>
          <a:chOff x="0" y="0"/>
          <a:chExt cx="0" cy="0"/>
        </a:xfrm>
      </p:grpSpPr>
      <p:sp>
        <p:nvSpPr>
          <p:cNvPr id="385" name="Google Shape;385;p41"/>
          <p:cNvSpPr txBox="1"/>
          <p:nvPr/>
        </p:nvSpPr>
        <p:spPr>
          <a:xfrm>
            <a:off x="-56613" y="-115297"/>
            <a:ext cx="8997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u="sng"/>
              <a:t>What is batchnorm and why does it work? Does it go before/after ReLU? What happens at test time? What are some other considerations?</a:t>
            </a:r>
            <a:endParaRPr sz="1000" b="1" u="sng"/>
          </a:p>
        </p:txBody>
      </p:sp>
      <p:sp>
        <p:nvSpPr>
          <p:cNvPr id="386" name="Google Shape;386;p41"/>
          <p:cNvSpPr txBox="1"/>
          <p:nvPr/>
        </p:nvSpPr>
        <p:spPr>
          <a:xfrm>
            <a:off x="-185525" y="132775"/>
            <a:ext cx="6369600" cy="298950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sz="900" b="1" dirty="0"/>
              <a:t>      </a:t>
            </a:r>
            <a:r>
              <a:rPr lang="en" sz="900" b="1" u="sng" dirty="0"/>
              <a:t>Implementation Notes:</a:t>
            </a:r>
            <a:endParaRPr sz="900" dirty="0"/>
          </a:p>
          <a:p>
            <a:pPr marL="457200" lvl="0" indent="-285750" algn="l" rtl="0">
              <a:lnSpc>
                <a:spcPct val="115000"/>
              </a:lnSpc>
              <a:spcBef>
                <a:spcPts val="1000"/>
              </a:spcBef>
              <a:spcAft>
                <a:spcPts val="0"/>
              </a:spcAft>
              <a:buSzPts val="900"/>
              <a:buChar char="●"/>
            </a:pPr>
            <a:r>
              <a:rPr lang="en" sz="900" dirty="0"/>
              <a:t>Makes training </a:t>
            </a:r>
            <a:r>
              <a:rPr lang="en" sz="900" b="1" dirty="0"/>
              <a:t>faster and more stable</a:t>
            </a:r>
            <a:endParaRPr sz="900" b="1" dirty="0"/>
          </a:p>
          <a:p>
            <a:pPr marL="457200" lvl="0" indent="-285750" algn="l" rtl="0">
              <a:lnSpc>
                <a:spcPct val="115000"/>
              </a:lnSpc>
              <a:spcBef>
                <a:spcPts val="0"/>
              </a:spcBef>
              <a:spcAft>
                <a:spcPts val="0"/>
              </a:spcAft>
              <a:buSzPts val="900"/>
              <a:buChar char="●"/>
            </a:pPr>
            <a:r>
              <a:rPr lang="en" sz="900" b="1" dirty="0"/>
              <a:t>For convolutional layers</a:t>
            </a:r>
            <a:r>
              <a:rPr lang="en" sz="900" dirty="0"/>
              <a:t>: we want different elements of the same conv filter to be normalized in the same way. Thus, the normalization is performed at the per-channel level, over the batch.	</a:t>
            </a:r>
            <a:endParaRPr sz="900" dirty="0"/>
          </a:p>
          <a:p>
            <a:pPr marL="457200" lvl="0" indent="-285750" algn="l" rtl="0">
              <a:lnSpc>
                <a:spcPct val="115000"/>
              </a:lnSpc>
              <a:spcBef>
                <a:spcPts val="0"/>
              </a:spcBef>
              <a:spcAft>
                <a:spcPts val="0"/>
              </a:spcAft>
              <a:buSzPts val="900"/>
              <a:buChar char="●"/>
            </a:pPr>
            <a:r>
              <a:rPr lang="en" sz="900" dirty="0"/>
              <a:t>Batch normalization adds two trainable parameters γ and β to each layer. These ensure that the </a:t>
            </a:r>
            <a:r>
              <a:rPr lang="en" sz="900" b="1" dirty="0"/>
              <a:t>expressiveness of the neural network is still constant</a:t>
            </a:r>
            <a:r>
              <a:rPr lang="en" sz="900" dirty="0"/>
              <a:t>. </a:t>
            </a:r>
            <a:endParaRPr sz="900" dirty="0"/>
          </a:p>
          <a:p>
            <a:pPr marL="457200" lvl="0" indent="-285750" algn="l" rtl="0">
              <a:lnSpc>
                <a:spcPct val="115000"/>
              </a:lnSpc>
              <a:spcBef>
                <a:spcPts val="0"/>
              </a:spcBef>
              <a:spcAft>
                <a:spcPts val="0"/>
              </a:spcAft>
              <a:buSzPts val="900"/>
              <a:buChar char="●"/>
            </a:pPr>
            <a:r>
              <a:rPr lang="en" sz="900" b="1" dirty="0"/>
              <a:t>Batchnorm goes before the activations</a:t>
            </a:r>
            <a:r>
              <a:rPr lang="en" sz="900" dirty="0"/>
              <a:t>, generally </a:t>
            </a:r>
            <a:endParaRPr sz="900" dirty="0"/>
          </a:p>
          <a:p>
            <a:pPr marL="914400" lvl="1" indent="-285750" algn="l" rtl="0">
              <a:lnSpc>
                <a:spcPct val="115000"/>
              </a:lnSpc>
              <a:spcBef>
                <a:spcPts val="0"/>
              </a:spcBef>
              <a:spcAft>
                <a:spcPts val="0"/>
              </a:spcAft>
              <a:buSzPts val="900"/>
              <a:buChar char="○"/>
            </a:pPr>
            <a:r>
              <a:rPr lang="en" sz="900" dirty="0"/>
              <a:t>Rationale is that you will have your data happily centered around the non-linearity, so you get the most benefit out of it. Imagine your data being all &lt;0, then ReLu will have no effect at all; you normalize it: problem solved.</a:t>
            </a:r>
            <a:endParaRPr sz="900" dirty="0"/>
          </a:p>
          <a:p>
            <a:pPr marL="457200" lvl="0" indent="-285750" algn="l" rtl="0">
              <a:lnSpc>
                <a:spcPct val="115000"/>
              </a:lnSpc>
              <a:spcBef>
                <a:spcPts val="0"/>
              </a:spcBef>
              <a:spcAft>
                <a:spcPts val="0"/>
              </a:spcAft>
              <a:buSzPts val="900"/>
              <a:buChar char="●"/>
            </a:pPr>
            <a:r>
              <a:rPr lang="en" sz="900" dirty="0"/>
              <a:t>Usually, when you use batchnorm </a:t>
            </a:r>
            <a:r>
              <a:rPr lang="en" sz="900" b="1" dirty="0"/>
              <a:t>dropout becomes unnecessary </a:t>
            </a:r>
            <a:r>
              <a:rPr lang="en" sz="900" dirty="0"/>
              <a:t>(according to one paper, they have the same goals, and when combined lead to worse results).</a:t>
            </a:r>
            <a:endParaRPr sz="900" dirty="0"/>
          </a:p>
          <a:p>
            <a:pPr marL="457200" lvl="0" indent="-285750" algn="l" rtl="0">
              <a:lnSpc>
                <a:spcPct val="115000"/>
              </a:lnSpc>
              <a:spcBef>
                <a:spcPts val="0"/>
              </a:spcBef>
              <a:spcAft>
                <a:spcPts val="0"/>
              </a:spcAft>
              <a:buSzPts val="900"/>
              <a:buChar char="●"/>
            </a:pPr>
            <a:r>
              <a:rPr lang="en" sz="900" dirty="0"/>
              <a:t>It’s important to make sure that batch sizes are large enough when using batch norm.</a:t>
            </a:r>
            <a:endParaRPr sz="900" dirty="0"/>
          </a:p>
          <a:p>
            <a:pPr marL="457200" lvl="0" indent="-285750" algn="l" rtl="0">
              <a:lnSpc>
                <a:spcPct val="115000"/>
              </a:lnSpc>
              <a:spcBef>
                <a:spcPts val="0"/>
              </a:spcBef>
              <a:spcAft>
                <a:spcPts val="0"/>
              </a:spcAft>
              <a:buSzPts val="900"/>
              <a:buChar char="●"/>
            </a:pPr>
            <a:r>
              <a:rPr lang="en" sz="900" b="1" dirty="0">
                <a:solidFill>
                  <a:schemeClr val="dk1"/>
                </a:solidFill>
              </a:rPr>
              <a:t>At test time</a:t>
            </a:r>
            <a:r>
              <a:rPr lang="en" sz="900" dirty="0">
                <a:solidFill>
                  <a:schemeClr val="dk1"/>
                </a:solidFill>
              </a:rPr>
              <a:t>, we would want the output to depend only on the input, deterministically -- not on some “minibatch”. Thus, the means and variances used for normalize in this case are from the entire training set, not just at the minibatch level.</a:t>
            </a:r>
            <a:endParaRPr sz="900" dirty="0"/>
          </a:p>
        </p:txBody>
      </p:sp>
      <p:sp>
        <p:nvSpPr>
          <p:cNvPr id="387" name="Google Shape;387;p41"/>
          <p:cNvSpPr txBox="1">
            <a:spLocks noGrp="1"/>
          </p:cNvSpPr>
          <p:nvPr>
            <p:ph type="sldNum" idx="12"/>
          </p:nvPr>
        </p:nvSpPr>
        <p:spPr>
          <a:xfrm>
            <a:off x="8624858" y="48533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pic>
        <p:nvPicPr>
          <p:cNvPr id="388" name="Google Shape;388;p41"/>
          <p:cNvPicPr preferRelativeResize="0"/>
          <p:nvPr/>
        </p:nvPicPr>
        <p:blipFill>
          <a:blip r:embed="rId3">
            <a:alphaModFix/>
          </a:blip>
          <a:stretch>
            <a:fillRect/>
          </a:stretch>
        </p:blipFill>
        <p:spPr>
          <a:xfrm>
            <a:off x="6098450" y="132776"/>
            <a:ext cx="3075100" cy="2206950"/>
          </a:xfrm>
          <a:prstGeom prst="rect">
            <a:avLst/>
          </a:prstGeom>
          <a:noFill/>
          <a:ln>
            <a:noFill/>
          </a:ln>
        </p:spPr>
      </p:pic>
      <p:sp>
        <p:nvSpPr>
          <p:cNvPr id="389" name="Google Shape;389;p41"/>
          <p:cNvSpPr txBox="1"/>
          <p:nvPr/>
        </p:nvSpPr>
        <p:spPr>
          <a:xfrm>
            <a:off x="0" y="3026367"/>
            <a:ext cx="9230100" cy="2023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Clr>
                <a:schemeClr val="dk1"/>
              </a:buClr>
              <a:buSzPts val="1100"/>
              <a:buFont typeface="Arial"/>
              <a:buNone/>
            </a:pPr>
            <a:r>
              <a:rPr lang="en" sz="900" b="1" u="sng" dirty="0">
                <a:solidFill>
                  <a:schemeClr val="dk1"/>
                </a:solidFill>
              </a:rPr>
              <a:t>Several theories on why batchnorm works:</a:t>
            </a:r>
            <a:endParaRPr sz="900" b="1" u="sng" dirty="0">
              <a:solidFill>
                <a:schemeClr val="dk1"/>
              </a:solidFill>
            </a:endParaRPr>
          </a:p>
          <a:p>
            <a:pPr marL="457200" lvl="0" indent="-285750" algn="l" rtl="0">
              <a:lnSpc>
                <a:spcPct val="115000"/>
              </a:lnSpc>
              <a:spcBef>
                <a:spcPts val="1000"/>
              </a:spcBef>
              <a:spcAft>
                <a:spcPts val="0"/>
              </a:spcAft>
              <a:buClr>
                <a:schemeClr val="dk1"/>
              </a:buClr>
              <a:buSzPts val="900"/>
              <a:buChar char="●"/>
            </a:pPr>
            <a:r>
              <a:rPr lang="en" sz="900" b="1" dirty="0">
                <a:solidFill>
                  <a:schemeClr val="dk1"/>
                </a:solidFill>
              </a:rPr>
              <a:t>Internal Covariate Shift</a:t>
            </a:r>
            <a:r>
              <a:rPr lang="en" sz="900" dirty="0">
                <a:solidFill>
                  <a:schemeClr val="dk1"/>
                </a:solidFill>
              </a:rPr>
              <a:t> for a non-batch normalized network slows down training; by forcing distribution of activations to be uniform, there is less adapting necessary.</a:t>
            </a:r>
            <a:endParaRPr sz="900" dirty="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dirty="0">
                <a:solidFill>
                  <a:schemeClr val="dk1"/>
                </a:solidFill>
              </a:rPr>
              <a:t>Inputs to each layer are affected by the parameters of all preceding layers – so that small changes to the network parameters amplify as the network becomes deeper. The change in the distributions of layers’ inputs presents a problem because the layers need to continuously adapt to the new distribution. When the input distribution to a learning system changes, it is said to experience covariate shift, occuring at the layer level.</a:t>
            </a:r>
            <a:endParaRPr sz="900" dirty="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dirty="0">
                <a:solidFill>
                  <a:schemeClr val="dk1"/>
                </a:solidFill>
              </a:rPr>
              <a:t>For training any given layer, it would be beneficial for the input distribution to remain fixed over time, so that the layers’ parameters don’t need to readjust to compensate for changes in the input distribution.</a:t>
            </a:r>
            <a:endParaRPr sz="900" dirty="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dirty="0">
                <a:solidFill>
                  <a:schemeClr val="dk1"/>
                </a:solidFill>
              </a:rPr>
              <a:t>Alternative explanation: Batchnorm instead </a:t>
            </a:r>
            <a:r>
              <a:rPr lang="en" sz="900" b="1" dirty="0">
                <a:solidFill>
                  <a:schemeClr val="dk1"/>
                </a:solidFill>
              </a:rPr>
              <a:t>smoothes the optimization landscape</a:t>
            </a:r>
            <a:r>
              <a:rPr lang="en" sz="900" dirty="0">
                <a:solidFill>
                  <a:schemeClr val="dk1"/>
                </a:solidFill>
              </a:rPr>
              <a:t>, allowing a bigger range of hyperparameters (such as the parameter initialization and the learning rate) to work well. In general, networks that use Batch Normalization are significantly more robust to bad initialization</a:t>
            </a:r>
            <a:endParaRPr sz="900" dirty="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dirty="0">
                <a:solidFill>
                  <a:schemeClr val="dk1"/>
                </a:solidFill>
              </a:rPr>
              <a:t>Performs a small form of </a:t>
            </a:r>
            <a:r>
              <a:rPr lang="en" sz="900" b="1" dirty="0">
                <a:solidFill>
                  <a:schemeClr val="dk1"/>
                </a:solidFill>
              </a:rPr>
              <a:t>regularization</a:t>
            </a:r>
            <a:r>
              <a:rPr lang="en" sz="900" dirty="0">
                <a:solidFill>
                  <a:schemeClr val="dk1"/>
                </a:solidFill>
              </a:rPr>
              <a:t>, by introducing </a:t>
            </a:r>
            <a:r>
              <a:rPr lang="en" sz="900" b="1" dirty="0">
                <a:solidFill>
                  <a:schemeClr val="dk1"/>
                </a:solidFill>
              </a:rPr>
              <a:t>stochasticity </a:t>
            </a:r>
            <a:r>
              <a:rPr lang="en" sz="900" dirty="0">
                <a:solidFill>
                  <a:schemeClr val="dk1"/>
                </a:solidFill>
              </a:rPr>
              <a:t>(there is normalization per randomized minibatch). Thus, sometimes other techniques like dropout become unnecessary</a:t>
            </a:r>
            <a:endParaRPr sz="900" dirty="0"/>
          </a:p>
        </p:txBody>
      </p:sp>
      <p:pic>
        <p:nvPicPr>
          <p:cNvPr id="390" name="Google Shape;390;p41"/>
          <p:cNvPicPr preferRelativeResize="0"/>
          <p:nvPr/>
        </p:nvPicPr>
        <p:blipFill>
          <a:blip r:embed="rId4">
            <a:alphaModFix/>
          </a:blip>
          <a:stretch>
            <a:fillRect/>
          </a:stretch>
        </p:blipFill>
        <p:spPr>
          <a:xfrm>
            <a:off x="-4" y="5002129"/>
            <a:ext cx="153523" cy="144673"/>
          </a:xfrm>
          <a:prstGeom prst="rect">
            <a:avLst/>
          </a:prstGeom>
          <a:noFill/>
          <a:ln>
            <a:noFill/>
          </a:ln>
        </p:spPr>
      </p:pic>
      <p:sp>
        <p:nvSpPr>
          <p:cNvPr id="2" name="TextBox 1">
            <a:extLst>
              <a:ext uri="{FF2B5EF4-FFF2-40B4-BE49-F238E27FC236}">
                <a16:creationId xmlns:a16="http://schemas.microsoft.com/office/drawing/2014/main" id="{6091A56D-3668-4B39-CA77-A6F76EFB5EF2}"/>
              </a:ext>
            </a:extLst>
          </p:cNvPr>
          <p:cNvSpPr txBox="1"/>
          <p:nvPr/>
        </p:nvSpPr>
        <p:spPr>
          <a:xfrm>
            <a:off x="7997302" y="5002129"/>
            <a:ext cx="1205779" cy="184666"/>
          </a:xfrm>
          <a:prstGeom prst="rect">
            <a:avLst/>
          </a:prstGeom>
          <a:noFill/>
        </p:spPr>
        <p:txBody>
          <a:bodyPr wrap="none" rtlCol="0">
            <a:spAutoFit/>
          </a:bodyPr>
          <a:lstStyle/>
          <a:p>
            <a:r>
              <a:rPr lang="en-US" sz="600" i="1" dirty="0"/>
              <a:t>Deep Learning Fundamentals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fade">
                                      <p:cBhvr>
                                        <p:cTn id="7" dur="1000"/>
                                        <p:tgtEl>
                                          <p:spTgt spid="386"/>
                                        </p:tgtEl>
                                      </p:cBhvr>
                                    </p:animEffect>
                                  </p:childTnLst>
                                </p:cTn>
                              </p:par>
                              <p:par>
                                <p:cTn id="8" presetID="10" presetClass="entr" presetSubtype="0" fill="hold" nodeType="withEffect">
                                  <p:stCondLst>
                                    <p:cond delay="0"/>
                                  </p:stCondLst>
                                  <p:childTnLst>
                                    <p:set>
                                      <p:cBhvr>
                                        <p:cTn id="9" dur="1" fill="hold">
                                          <p:stCondLst>
                                            <p:cond delay="0"/>
                                          </p:stCondLst>
                                        </p:cTn>
                                        <p:tgtEl>
                                          <p:spTgt spid="387"/>
                                        </p:tgtEl>
                                        <p:attrNameLst>
                                          <p:attrName>style.visibility</p:attrName>
                                        </p:attrNameLst>
                                      </p:cBhvr>
                                      <p:to>
                                        <p:strVal val="visible"/>
                                      </p:to>
                                    </p:set>
                                    <p:animEffect transition="in" filter="fade">
                                      <p:cBhvr>
                                        <p:cTn id="10" dur="1000"/>
                                        <p:tgtEl>
                                          <p:spTgt spid="387"/>
                                        </p:tgtEl>
                                      </p:cBhvr>
                                    </p:animEffect>
                                  </p:childTnLst>
                                </p:cTn>
                              </p:par>
                              <p:par>
                                <p:cTn id="11" presetID="10" presetClass="entr" presetSubtype="0" fill="hold" nodeType="withEffect">
                                  <p:stCondLst>
                                    <p:cond delay="0"/>
                                  </p:stCondLst>
                                  <p:childTnLst>
                                    <p:set>
                                      <p:cBhvr>
                                        <p:cTn id="12" dur="1" fill="hold">
                                          <p:stCondLst>
                                            <p:cond delay="0"/>
                                          </p:stCondLst>
                                        </p:cTn>
                                        <p:tgtEl>
                                          <p:spTgt spid="388"/>
                                        </p:tgtEl>
                                        <p:attrNameLst>
                                          <p:attrName>style.visibility</p:attrName>
                                        </p:attrNameLst>
                                      </p:cBhvr>
                                      <p:to>
                                        <p:strVal val="visible"/>
                                      </p:to>
                                    </p:set>
                                    <p:animEffect transition="in" filter="fade">
                                      <p:cBhvr>
                                        <p:cTn id="13" dur="1000"/>
                                        <p:tgtEl>
                                          <p:spTgt spid="388"/>
                                        </p:tgtEl>
                                      </p:cBhvr>
                                    </p:animEffect>
                                  </p:childTnLst>
                                </p:cTn>
                              </p:par>
                              <p:par>
                                <p:cTn id="14" presetID="10" presetClass="entr" presetSubtype="0" fill="hold" nodeType="withEffect">
                                  <p:stCondLst>
                                    <p:cond delay="0"/>
                                  </p:stCondLst>
                                  <p:childTnLst>
                                    <p:set>
                                      <p:cBhvr>
                                        <p:cTn id="15" dur="1" fill="hold">
                                          <p:stCondLst>
                                            <p:cond delay="0"/>
                                          </p:stCondLst>
                                        </p:cTn>
                                        <p:tgtEl>
                                          <p:spTgt spid="389"/>
                                        </p:tgtEl>
                                        <p:attrNameLst>
                                          <p:attrName>style.visibility</p:attrName>
                                        </p:attrNameLst>
                                      </p:cBhvr>
                                      <p:to>
                                        <p:strVal val="visible"/>
                                      </p:to>
                                    </p:set>
                                    <p:animEffect transition="in" filter="fade">
                                      <p:cBhvr>
                                        <p:cTn id="16" dur="10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394"/>
        <p:cNvGrpSpPr/>
        <p:nvPr/>
      </p:nvGrpSpPr>
      <p:grpSpPr>
        <a:xfrm>
          <a:off x="0" y="0"/>
          <a:ext cx="0" cy="0"/>
          <a:chOff x="0" y="0"/>
          <a:chExt cx="0" cy="0"/>
        </a:xfrm>
      </p:grpSpPr>
      <p:sp>
        <p:nvSpPr>
          <p:cNvPr id="395" name="Google Shape;395;p42"/>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Explain/compare layer norm, group norm, and instance norm</a:t>
            </a:r>
            <a:endParaRPr b="1" u="sng"/>
          </a:p>
        </p:txBody>
      </p:sp>
      <p:sp>
        <p:nvSpPr>
          <p:cNvPr id="397" name="Google Shape;397;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grpSp>
        <p:nvGrpSpPr>
          <p:cNvPr id="4" name="Group 3">
            <a:extLst>
              <a:ext uri="{FF2B5EF4-FFF2-40B4-BE49-F238E27FC236}">
                <a16:creationId xmlns:a16="http://schemas.microsoft.com/office/drawing/2014/main" id="{BA440447-26E8-E342-AFFA-8059C8E8FD05}"/>
              </a:ext>
            </a:extLst>
          </p:cNvPr>
          <p:cNvGrpSpPr/>
          <p:nvPr/>
        </p:nvGrpSpPr>
        <p:grpSpPr>
          <a:xfrm>
            <a:off x="-4" y="189973"/>
            <a:ext cx="9203085" cy="4996822"/>
            <a:chOff x="-4" y="189973"/>
            <a:chExt cx="9203085" cy="4996822"/>
          </a:xfrm>
        </p:grpSpPr>
        <p:pic>
          <p:nvPicPr>
            <p:cNvPr id="398" name="Google Shape;398;p42"/>
            <p:cNvPicPr preferRelativeResize="0"/>
            <p:nvPr/>
          </p:nvPicPr>
          <p:blipFill>
            <a:blip r:embed="rId3">
              <a:alphaModFix/>
            </a:blip>
            <a:stretch>
              <a:fillRect/>
            </a:stretch>
          </p:blipFill>
          <p:spPr>
            <a:xfrm>
              <a:off x="-4" y="5002129"/>
              <a:ext cx="153523" cy="144673"/>
            </a:xfrm>
            <a:prstGeom prst="rect">
              <a:avLst/>
            </a:prstGeom>
            <a:noFill/>
            <a:ln>
              <a:noFill/>
            </a:ln>
          </p:spPr>
        </p:pic>
        <p:grpSp>
          <p:nvGrpSpPr>
            <p:cNvPr id="399" name="Google Shape;399;p42"/>
            <p:cNvGrpSpPr/>
            <p:nvPr/>
          </p:nvGrpSpPr>
          <p:grpSpPr>
            <a:xfrm>
              <a:off x="547151" y="3736351"/>
              <a:ext cx="3841097" cy="1140195"/>
              <a:chOff x="305923" y="2002075"/>
              <a:chExt cx="6181360" cy="1716903"/>
            </a:xfrm>
          </p:grpSpPr>
          <p:pic>
            <p:nvPicPr>
              <p:cNvPr id="400" name="Google Shape;400;p42"/>
              <p:cNvPicPr preferRelativeResize="0"/>
              <p:nvPr/>
            </p:nvPicPr>
            <p:blipFill>
              <a:blip r:embed="rId4">
                <a:alphaModFix/>
              </a:blip>
              <a:stretch>
                <a:fillRect/>
              </a:stretch>
            </p:blipFill>
            <p:spPr>
              <a:xfrm>
                <a:off x="305923" y="2002078"/>
                <a:ext cx="3018025" cy="1622200"/>
              </a:xfrm>
              <a:prstGeom prst="rect">
                <a:avLst/>
              </a:prstGeom>
              <a:noFill/>
              <a:ln>
                <a:noFill/>
              </a:ln>
            </p:spPr>
          </p:pic>
          <p:pic>
            <p:nvPicPr>
              <p:cNvPr id="401" name="Google Shape;401;p42"/>
              <p:cNvPicPr preferRelativeResize="0"/>
              <p:nvPr/>
            </p:nvPicPr>
            <p:blipFill>
              <a:blip r:embed="rId5">
                <a:alphaModFix/>
              </a:blip>
              <a:stretch>
                <a:fillRect/>
              </a:stretch>
            </p:blipFill>
            <p:spPr>
              <a:xfrm>
                <a:off x="3476350" y="2002075"/>
                <a:ext cx="1484800" cy="1558127"/>
              </a:xfrm>
              <a:prstGeom prst="rect">
                <a:avLst/>
              </a:prstGeom>
              <a:noFill/>
              <a:ln>
                <a:noFill/>
              </a:ln>
            </p:spPr>
          </p:pic>
          <p:pic>
            <p:nvPicPr>
              <p:cNvPr id="402" name="Google Shape;402;p42"/>
              <p:cNvPicPr preferRelativeResize="0"/>
              <p:nvPr/>
            </p:nvPicPr>
            <p:blipFill>
              <a:blip r:embed="rId6">
                <a:alphaModFix/>
              </a:blip>
              <a:stretch>
                <a:fillRect/>
              </a:stretch>
            </p:blipFill>
            <p:spPr>
              <a:xfrm>
                <a:off x="4961150" y="2002078"/>
                <a:ext cx="1526133" cy="1716900"/>
              </a:xfrm>
              <a:prstGeom prst="rect">
                <a:avLst/>
              </a:prstGeom>
              <a:noFill/>
              <a:ln>
                <a:noFill/>
              </a:ln>
            </p:spPr>
          </p:pic>
        </p:grpSp>
        <p:pic>
          <p:nvPicPr>
            <p:cNvPr id="403" name="Google Shape;403;p42"/>
            <p:cNvPicPr preferRelativeResize="0"/>
            <p:nvPr/>
          </p:nvPicPr>
          <p:blipFill>
            <a:blip r:embed="rId7">
              <a:alphaModFix/>
            </a:blip>
            <a:stretch>
              <a:fillRect/>
            </a:stretch>
          </p:blipFill>
          <p:spPr>
            <a:xfrm>
              <a:off x="4600656" y="3768438"/>
              <a:ext cx="3659374" cy="1076025"/>
            </a:xfrm>
            <a:prstGeom prst="rect">
              <a:avLst/>
            </a:prstGeom>
            <a:noFill/>
            <a:ln>
              <a:noFill/>
            </a:ln>
          </p:spPr>
        </p:pic>
        <p:sp>
          <p:nvSpPr>
            <p:cNvPr id="2" name="TextBox 1">
              <a:extLst>
                <a:ext uri="{FF2B5EF4-FFF2-40B4-BE49-F238E27FC236}">
                  <a16:creationId xmlns:a16="http://schemas.microsoft.com/office/drawing/2014/main" id="{49575DC1-7E55-20C3-D454-AF4EFC0A204A}"/>
                </a:ext>
              </a:extLst>
            </p:cNvPr>
            <p:cNvSpPr txBox="1"/>
            <p:nvPr/>
          </p:nvSpPr>
          <p:spPr>
            <a:xfrm>
              <a:off x="7997302" y="5002129"/>
              <a:ext cx="1205779" cy="184666"/>
            </a:xfrm>
            <a:prstGeom prst="rect">
              <a:avLst/>
            </a:prstGeom>
            <a:noFill/>
          </p:spPr>
          <p:txBody>
            <a:bodyPr wrap="none" rtlCol="0">
              <a:spAutoFit/>
            </a:bodyPr>
            <a:lstStyle/>
            <a:p>
              <a:r>
                <a:rPr lang="en-US" sz="600" i="1" dirty="0"/>
                <a:t>Deep Learning Fundamentals</a:t>
              </a:r>
            </a:p>
          </p:txBody>
        </p:sp>
        <p:sp>
          <p:nvSpPr>
            <p:cNvPr id="3" name="Text Placeholder 4">
              <a:extLst>
                <a:ext uri="{FF2B5EF4-FFF2-40B4-BE49-F238E27FC236}">
                  <a16:creationId xmlns:a16="http://schemas.microsoft.com/office/drawing/2014/main" id="{C9E60943-6153-F63C-5F49-2DC62B4B326A}"/>
                </a:ext>
              </a:extLst>
            </p:cNvPr>
            <p:cNvSpPr txBox="1">
              <a:spLocks/>
            </p:cNvSpPr>
            <p:nvPr/>
          </p:nvSpPr>
          <p:spPr>
            <a:xfrm>
              <a:off x="127948" y="189973"/>
              <a:ext cx="8520600"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lvl="0" indent="-298450" algn="l" rtl="0">
                <a:lnSpc>
                  <a:spcPct val="115000"/>
                </a:lnSpc>
                <a:spcBef>
                  <a:spcPts val="1000"/>
                </a:spcBef>
                <a:spcAft>
                  <a:spcPts val="0"/>
                </a:spcAft>
                <a:buSzPts val="1100"/>
                <a:buChar char="●"/>
              </a:pPr>
              <a:r>
                <a:rPr lang="en-US" sz="1100" dirty="0"/>
                <a:t>Some issues of </a:t>
              </a:r>
              <a:r>
                <a:rPr lang="en-US" sz="1100" dirty="0" err="1"/>
                <a:t>BatchNorm</a:t>
              </a:r>
              <a:r>
                <a:rPr lang="en-US" sz="1100" dirty="0"/>
                <a:t>:</a:t>
              </a:r>
            </a:p>
            <a:p>
              <a:pPr marL="914400" lvl="1" indent="-298450" algn="l" rtl="0">
                <a:lnSpc>
                  <a:spcPct val="115000"/>
                </a:lnSpc>
                <a:spcBef>
                  <a:spcPts val="0"/>
                </a:spcBef>
                <a:spcAft>
                  <a:spcPts val="0"/>
                </a:spcAft>
                <a:buSzPts val="1100"/>
                <a:buChar char="○"/>
              </a:pPr>
              <a:r>
                <a:rPr lang="en-US" sz="1100" dirty="0" err="1"/>
                <a:t>BatchNorm</a:t>
              </a:r>
              <a:r>
                <a:rPr lang="en-US" sz="1100" dirty="0"/>
                <a:t> fails when the minibatch size is small</a:t>
              </a:r>
            </a:p>
            <a:p>
              <a:pPr marL="914400" lvl="1" indent="-298450" algn="l" rtl="0">
                <a:lnSpc>
                  <a:spcPct val="115000"/>
                </a:lnSpc>
                <a:spcBef>
                  <a:spcPts val="0"/>
                </a:spcBef>
                <a:spcAft>
                  <a:spcPts val="0"/>
                </a:spcAft>
                <a:buSzPts val="1100"/>
                <a:buChar char="○"/>
              </a:pPr>
              <a:r>
                <a:rPr lang="en-US" sz="1100" dirty="0"/>
                <a:t>Harder to parallelize, since there is dependence between batch elements.</a:t>
              </a:r>
            </a:p>
            <a:p>
              <a:pPr marL="457200" lvl="0" indent="-298450" algn="l" rtl="0">
                <a:lnSpc>
                  <a:spcPct val="115000"/>
                </a:lnSpc>
                <a:spcBef>
                  <a:spcPts val="0"/>
                </a:spcBef>
                <a:spcAft>
                  <a:spcPts val="0"/>
                </a:spcAft>
                <a:buSzPts val="1100"/>
                <a:buChar char="●"/>
              </a:pPr>
              <a:r>
                <a:rPr lang="en-US" sz="1100" dirty="0"/>
                <a:t>Instead, these norm approaches calculates the statistics per-minibatch sample, instead of per-channel across all minibatches</a:t>
              </a:r>
            </a:p>
            <a:p>
              <a:pPr marL="457200" lvl="0" indent="-298450" algn="l" rtl="0">
                <a:lnSpc>
                  <a:spcPct val="115000"/>
                </a:lnSpc>
                <a:spcBef>
                  <a:spcPts val="0"/>
                </a:spcBef>
                <a:spcAft>
                  <a:spcPts val="0"/>
                </a:spcAft>
                <a:buSzPts val="1100"/>
                <a:buChar char="●"/>
              </a:pPr>
              <a:r>
                <a:rPr lang="en-US" sz="1100" b="1" dirty="0"/>
                <a:t>Layer Norm </a:t>
              </a:r>
              <a:r>
                <a:rPr lang="en-US" sz="1100" dirty="0"/>
                <a:t>is very common for LLMs</a:t>
              </a:r>
            </a:p>
            <a:p>
              <a:pPr lvl="1" indent="-298450">
                <a:buSzPts val="1100"/>
                <a:buChar char="●"/>
              </a:pPr>
              <a:r>
                <a:rPr lang="en-US" sz="700" dirty="0"/>
                <a:t>Normalization computed on an individual per-token basis; mean &amp; variance over token hidden dimension</a:t>
              </a:r>
            </a:p>
            <a:p>
              <a:pPr lvl="1" indent="-298450">
                <a:buSzPts val="1100"/>
                <a:buChar char="●"/>
              </a:pPr>
              <a:r>
                <a:rPr lang="en-US" sz="700" dirty="0"/>
                <a:t>Different intuition/dynamics:</a:t>
              </a:r>
            </a:p>
            <a:p>
              <a:pPr lvl="1" indent="-298450">
                <a:buSzPts val="1100"/>
                <a:buChar char="●"/>
              </a:pPr>
              <a:r>
                <a:rPr lang="en-US" sz="800" b="1" dirty="0" err="1"/>
                <a:t>BatchNorm</a:t>
              </a:r>
              <a:r>
                <a:rPr lang="en-US" sz="800" dirty="0"/>
                <a:t>: “Make this feature have the same distribution across the batch.”</a:t>
              </a:r>
            </a:p>
            <a:p>
              <a:pPr lvl="1" indent="-298450">
                <a:buSzPts val="1100"/>
                <a:buFont typeface="Arial"/>
                <a:buChar char="●"/>
              </a:pPr>
              <a:r>
                <a:rPr lang="en-US" sz="800" b="1" dirty="0" err="1"/>
                <a:t>LayerNorm</a:t>
              </a:r>
              <a:r>
                <a:rPr lang="en-US" sz="800" dirty="0"/>
                <a:t>: “Make this token’s features have a stable scale before we do math with them.”</a:t>
              </a:r>
            </a:p>
            <a:p>
              <a:pPr lvl="1" indent="-298450">
                <a:buSzPts val="1100"/>
                <a:buFont typeface="Arial"/>
                <a:buChar char="●"/>
              </a:pPr>
              <a:r>
                <a:rPr lang="en-US" sz="800" dirty="0" err="1"/>
                <a:t>LayerNorm</a:t>
              </a:r>
              <a:r>
                <a:rPr lang="en-US" sz="800" dirty="0"/>
                <a:t> still computes the mean/variance from the </a:t>
              </a:r>
              <a:r>
                <a:rPr lang="en-US" sz="800" i="1" dirty="0"/>
                <a:t>current</a:t>
              </a:r>
              <a:r>
                <a:rPr lang="en-US" sz="800" dirty="0"/>
                <a:t> input vector at inference. </a:t>
              </a:r>
              <a:r>
                <a:rPr lang="en-US" sz="800" dirty="0" err="1"/>
                <a:t>BatchNorm</a:t>
              </a:r>
              <a:r>
                <a:rPr lang="en-US" sz="800" dirty="0"/>
                <a:t> freezes and uses pre-computed stats from training.</a:t>
              </a:r>
              <a:endParaRPr lang="en-US" sz="700" dirty="0"/>
            </a:p>
            <a:p>
              <a:pPr marL="457200" lvl="0" indent="-298450" algn="l" rtl="0">
                <a:lnSpc>
                  <a:spcPct val="115000"/>
                </a:lnSpc>
                <a:spcBef>
                  <a:spcPts val="0"/>
                </a:spcBef>
                <a:spcAft>
                  <a:spcPts val="0"/>
                </a:spcAft>
                <a:buSzPts val="1100"/>
                <a:buChar char="●"/>
              </a:pPr>
              <a:r>
                <a:rPr lang="en-US" sz="1100" b="1" dirty="0"/>
                <a:t>Group norm </a:t>
              </a:r>
              <a:r>
                <a:rPr lang="en-US" sz="1100" dirty="0"/>
                <a:t>may be able to exploit/utilize some internal/inherent structures within features</a:t>
              </a:r>
            </a:p>
            <a:p>
              <a:pPr indent="-298450">
                <a:buSzPts val="1100"/>
              </a:pPr>
              <a:r>
                <a:rPr lang="en-US" sz="1100" b="1" dirty="0"/>
                <a:t>Instance norm </a:t>
              </a:r>
              <a:r>
                <a:rPr lang="en-US" sz="1100" dirty="0"/>
                <a:t>seems niche and useful to speed up certain generative tasks</a:t>
              </a:r>
            </a:p>
            <a:p>
              <a:pPr marL="457200" lvl="0" indent="-298450" algn="l" rtl="0">
                <a:lnSpc>
                  <a:spcPct val="115000"/>
                </a:lnSpc>
                <a:spcBef>
                  <a:spcPts val="0"/>
                </a:spcBef>
                <a:spcAft>
                  <a:spcPts val="0"/>
                </a:spcAft>
                <a:buSzPts val="1100"/>
                <a:buChar char="●"/>
              </a:pPr>
              <a:endParaRPr lang="en-US" sz="11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407"/>
        <p:cNvGrpSpPr/>
        <p:nvPr/>
      </p:nvGrpSpPr>
      <p:grpSpPr>
        <a:xfrm>
          <a:off x="0" y="0"/>
          <a:ext cx="0" cy="0"/>
          <a:chOff x="0" y="0"/>
          <a:chExt cx="0" cy="0"/>
        </a:xfrm>
      </p:grpSpPr>
      <p:sp>
        <p:nvSpPr>
          <p:cNvPr id="408" name="Google Shape;408;p43"/>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How does backpropagation work in neural networks?</a:t>
            </a:r>
            <a:endParaRPr b="1" u="sng"/>
          </a:p>
        </p:txBody>
      </p:sp>
      <p:sp>
        <p:nvSpPr>
          <p:cNvPr id="409" name="Google Shape;409;p43"/>
          <p:cNvSpPr txBox="1"/>
          <p:nvPr/>
        </p:nvSpPr>
        <p:spPr>
          <a:xfrm>
            <a:off x="-185525" y="-27132"/>
            <a:ext cx="9276600" cy="12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sz="900" b="1" dirty="0"/>
              <a:t>      </a:t>
            </a:r>
            <a:r>
              <a:rPr lang="en" sz="900" b="1" u="sng" dirty="0">
                <a:highlight>
                  <a:srgbClr val="FFFF00"/>
                </a:highlight>
              </a:rPr>
              <a:t>Overview</a:t>
            </a:r>
            <a:endParaRPr sz="900" b="1" u="sng" dirty="0">
              <a:highlight>
                <a:srgbClr val="FFFF00"/>
              </a:highlight>
            </a:endParaRPr>
          </a:p>
          <a:p>
            <a:pPr marL="457200" lvl="0" indent="-285750" algn="l" rtl="0">
              <a:lnSpc>
                <a:spcPct val="115000"/>
              </a:lnSpc>
              <a:spcBef>
                <a:spcPts val="1000"/>
              </a:spcBef>
              <a:spcAft>
                <a:spcPts val="0"/>
              </a:spcAft>
              <a:buSzPts val="900"/>
              <a:buChar char="●"/>
            </a:pPr>
            <a:r>
              <a:rPr lang="en" sz="900" b="1" dirty="0"/>
              <a:t>Backpropagation </a:t>
            </a:r>
            <a:r>
              <a:rPr lang="en" sz="900" dirty="0"/>
              <a:t>is an automatic differentiation algorithm used to efficiently compute the gradient of the loss function with respect to the weights for a single input-output example (minibatch), to be used for gradient descent. This is necessary because a closed-form, calculus based solution would be intractable. </a:t>
            </a:r>
            <a:endParaRPr sz="900" dirty="0"/>
          </a:p>
          <a:p>
            <a:pPr marL="457200" lvl="0" indent="-285750" algn="l" rtl="0">
              <a:lnSpc>
                <a:spcPct val="115000"/>
              </a:lnSpc>
              <a:spcBef>
                <a:spcPts val="0"/>
              </a:spcBef>
              <a:spcAft>
                <a:spcPts val="0"/>
              </a:spcAft>
              <a:buSzPts val="900"/>
              <a:buChar char="●"/>
            </a:pPr>
            <a:r>
              <a:rPr lang="en" sz="900" dirty="0"/>
              <a:t>Backpropagation’s power comes from an important use of intermediate variables within some dependency graph; it can compute gradients in the same time complexity as the forward pass.</a:t>
            </a:r>
            <a:endParaRPr sz="900" dirty="0"/>
          </a:p>
          <a:p>
            <a:pPr marL="457200" lvl="0" indent="-285750" algn="l" rtl="0">
              <a:lnSpc>
                <a:spcPct val="115000"/>
              </a:lnSpc>
              <a:spcBef>
                <a:spcPts val="0"/>
              </a:spcBef>
              <a:spcAft>
                <a:spcPts val="0"/>
              </a:spcAft>
              <a:buSzPts val="900"/>
              <a:buChar char="●"/>
            </a:pPr>
            <a:r>
              <a:rPr lang="en" sz="900" dirty="0"/>
              <a:t>It is a very local process, which makes things elegant &amp; simplified</a:t>
            </a:r>
            <a:endParaRPr sz="900" dirty="0"/>
          </a:p>
        </p:txBody>
      </p:sp>
      <p:sp>
        <p:nvSpPr>
          <p:cNvPr id="410" name="Google Shape;410;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pic>
        <p:nvPicPr>
          <p:cNvPr id="411" name="Google Shape;411;p43"/>
          <p:cNvPicPr preferRelativeResize="0"/>
          <p:nvPr/>
        </p:nvPicPr>
        <p:blipFill>
          <a:blip r:embed="rId3">
            <a:alphaModFix/>
          </a:blip>
          <a:stretch>
            <a:fillRect/>
          </a:stretch>
        </p:blipFill>
        <p:spPr>
          <a:xfrm>
            <a:off x="6802812" y="1044273"/>
            <a:ext cx="2138475" cy="642275"/>
          </a:xfrm>
          <a:prstGeom prst="rect">
            <a:avLst/>
          </a:prstGeom>
          <a:noFill/>
          <a:ln w="19050" cap="flat" cmpd="sng">
            <a:solidFill>
              <a:schemeClr val="dk2"/>
            </a:solidFill>
            <a:prstDash val="solid"/>
            <a:round/>
            <a:headEnd type="none" w="sm" len="sm"/>
            <a:tailEnd type="none" w="sm" len="sm"/>
          </a:ln>
        </p:spPr>
      </p:pic>
      <p:sp>
        <p:nvSpPr>
          <p:cNvPr id="412" name="Google Shape;412;p43"/>
          <p:cNvSpPr txBox="1"/>
          <p:nvPr/>
        </p:nvSpPr>
        <p:spPr>
          <a:xfrm>
            <a:off x="51825" y="1140800"/>
            <a:ext cx="64239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b="1" u="sng">
                <a:solidFill>
                  <a:schemeClr val="dk1"/>
                </a:solidFill>
                <a:highlight>
                  <a:srgbClr val="FFFF00"/>
                </a:highlight>
              </a:rPr>
              <a:t>Details</a:t>
            </a:r>
            <a:endParaRPr sz="900">
              <a:solidFill>
                <a:schemeClr val="dk1"/>
              </a:solidFill>
            </a:endParaRPr>
          </a:p>
          <a:p>
            <a:pPr marL="0" lvl="0" indent="0" algn="l" rtl="0">
              <a:lnSpc>
                <a:spcPct val="115000"/>
              </a:lnSpc>
              <a:spcBef>
                <a:spcPts val="0"/>
              </a:spcBef>
              <a:spcAft>
                <a:spcPts val="0"/>
              </a:spcAft>
              <a:buNone/>
            </a:pPr>
            <a:r>
              <a:rPr lang="en" sz="900">
                <a:solidFill>
                  <a:schemeClr val="dk1"/>
                </a:solidFill>
              </a:rPr>
              <a:t>Consider the functional representation for a neural network (left). using the chain rule repeatedly for each layer will yield the partial derivatives w.r.t. each parameter. This is shown below.</a:t>
            </a:r>
            <a:endParaRPr sz="900">
              <a:solidFill>
                <a:schemeClr val="dk1"/>
              </a:solidFill>
            </a:endParaRPr>
          </a:p>
          <a:p>
            <a:pPr marL="0" lvl="0" indent="0" algn="l" rtl="0">
              <a:spcBef>
                <a:spcPts val="1000"/>
              </a:spcBef>
              <a:spcAft>
                <a:spcPts val="0"/>
              </a:spcAft>
              <a:buNone/>
            </a:pPr>
            <a:endParaRPr/>
          </a:p>
        </p:txBody>
      </p:sp>
      <p:pic>
        <p:nvPicPr>
          <p:cNvPr id="413" name="Google Shape;413;p43"/>
          <p:cNvPicPr preferRelativeResize="0"/>
          <p:nvPr/>
        </p:nvPicPr>
        <p:blipFill>
          <a:blip r:embed="rId4">
            <a:alphaModFix/>
          </a:blip>
          <a:stretch>
            <a:fillRect/>
          </a:stretch>
        </p:blipFill>
        <p:spPr>
          <a:xfrm>
            <a:off x="51825" y="1714400"/>
            <a:ext cx="8452475" cy="558450"/>
          </a:xfrm>
          <a:prstGeom prst="rect">
            <a:avLst/>
          </a:prstGeom>
          <a:noFill/>
          <a:ln>
            <a:noFill/>
          </a:ln>
        </p:spPr>
      </p:pic>
      <p:pic>
        <p:nvPicPr>
          <p:cNvPr id="414" name="Google Shape;414;p43"/>
          <p:cNvPicPr preferRelativeResize="0"/>
          <p:nvPr/>
        </p:nvPicPr>
        <p:blipFill>
          <a:blip r:embed="rId5">
            <a:alphaModFix/>
          </a:blip>
          <a:stretch>
            <a:fillRect/>
          </a:stretch>
        </p:blipFill>
        <p:spPr>
          <a:xfrm>
            <a:off x="108000" y="2310950"/>
            <a:ext cx="4213271" cy="2192125"/>
          </a:xfrm>
          <a:prstGeom prst="rect">
            <a:avLst/>
          </a:prstGeom>
          <a:noFill/>
          <a:ln>
            <a:noFill/>
          </a:ln>
        </p:spPr>
      </p:pic>
      <p:sp>
        <p:nvSpPr>
          <p:cNvPr id="416" name="Google Shape;416;p43"/>
          <p:cNvSpPr txBox="1"/>
          <p:nvPr/>
        </p:nvSpPr>
        <p:spPr>
          <a:xfrm>
            <a:off x="51825" y="4447000"/>
            <a:ext cx="8777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Notes:</a:t>
            </a:r>
            <a:endParaRPr sz="900"/>
          </a:p>
          <a:p>
            <a:pPr marL="457200" lvl="0" indent="-285750" algn="l" rtl="0">
              <a:spcBef>
                <a:spcPts val="0"/>
              </a:spcBef>
              <a:spcAft>
                <a:spcPts val="0"/>
              </a:spcAft>
              <a:buSzPts val="900"/>
              <a:buChar char="●"/>
            </a:pPr>
            <a:r>
              <a:rPr lang="en" sz="900"/>
              <a:t>In general, a differentiable function can be part of a computational graph for backpropagation if there are two functions properly defined:</a:t>
            </a:r>
            <a:endParaRPr sz="900"/>
          </a:p>
          <a:p>
            <a:pPr marL="914400" lvl="1" indent="-285750" algn="l" rtl="0">
              <a:spcBef>
                <a:spcPts val="0"/>
              </a:spcBef>
              <a:spcAft>
                <a:spcPts val="0"/>
              </a:spcAft>
              <a:buSzPts val="900"/>
              <a:buChar char="○"/>
            </a:pPr>
            <a:r>
              <a:rPr lang="en" sz="900"/>
              <a:t>Forward pass (with some values cached for efficiency)</a:t>
            </a:r>
            <a:endParaRPr sz="900"/>
          </a:p>
          <a:p>
            <a:pPr marL="914400" lvl="1" indent="-285750" algn="l" rtl="0">
              <a:spcBef>
                <a:spcPts val="0"/>
              </a:spcBef>
              <a:spcAft>
                <a:spcPts val="0"/>
              </a:spcAft>
              <a:buSzPts val="900"/>
              <a:buChar char="○"/>
            </a:pPr>
            <a:r>
              <a:rPr lang="en" sz="900"/>
              <a:t>Backward pass (which takes in the upstream gradient, and computes gradients for the inputs using the local gradient and chain rule)</a:t>
            </a:r>
            <a:endParaRPr sz="900"/>
          </a:p>
        </p:txBody>
      </p:sp>
      <p:pic>
        <p:nvPicPr>
          <p:cNvPr id="417" name="Google Shape;417;p43"/>
          <p:cNvPicPr preferRelativeResize="0"/>
          <p:nvPr/>
        </p:nvPicPr>
        <p:blipFill>
          <a:blip r:embed="rId6">
            <a:alphaModFix/>
          </a:blip>
          <a:stretch>
            <a:fillRect/>
          </a:stretch>
        </p:blipFill>
        <p:spPr>
          <a:xfrm>
            <a:off x="-4" y="5002129"/>
            <a:ext cx="153523" cy="144673"/>
          </a:xfrm>
          <a:prstGeom prst="rect">
            <a:avLst/>
          </a:prstGeom>
          <a:noFill/>
          <a:ln>
            <a:noFill/>
          </a:ln>
        </p:spPr>
      </p:pic>
      <p:sp>
        <p:nvSpPr>
          <p:cNvPr id="2" name="TextBox 1">
            <a:extLst>
              <a:ext uri="{FF2B5EF4-FFF2-40B4-BE49-F238E27FC236}">
                <a16:creationId xmlns:a16="http://schemas.microsoft.com/office/drawing/2014/main" id="{DB0B058F-DB03-4970-F83D-FB1E32E8283F}"/>
              </a:ext>
            </a:extLst>
          </p:cNvPr>
          <p:cNvSpPr txBox="1"/>
          <p:nvPr/>
        </p:nvSpPr>
        <p:spPr>
          <a:xfrm>
            <a:off x="7997302" y="5002129"/>
            <a:ext cx="1205779" cy="184666"/>
          </a:xfrm>
          <a:prstGeom prst="rect">
            <a:avLst/>
          </a:prstGeom>
          <a:noFill/>
        </p:spPr>
        <p:txBody>
          <a:bodyPr wrap="none" rtlCol="0">
            <a:spAutoFit/>
          </a:bodyPr>
          <a:lstStyle/>
          <a:p>
            <a:r>
              <a:rPr lang="en-US" sz="600" i="1" dirty="0"/>
              <a:t>Deep Learning Fundamentals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CE6A192-1240-6A2F-C256-499DC6C1E614}"/>
                  </a:ext>
                </a:extLst>
              </p:cNvPr>
              <p:cNvSpPr txBox="1"/>
              <p:nvPr/>
            </p:nvSpPr>
            <p:spPr>
              <a:xfrm>
                <a:off x="5145110" y="3202542"/>
                <a:ext cx="2454748"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m:t>
                          </m:r>
                          <m:r>
                            <a:rPr lang="en-US" sz="1200" b="0" i="1" smtClean="0">
                              <a:latin typeface="Cambria Math" panose="02040503050406030204" pitchFamily="18" charset="0"/>
                            </a:rPr>
                            <m:t>𝐿</m:t>
                          </m:r>
                        </m:num>
                        <m:den>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den>
                      </m:f>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1</m:t>
                          </m:r>
                        </m:sub>
                        <m:sup>
                          <m:r>
                            <a:rPr lang="en-US" sz="1200" b="0" i="1" smtClean="0">
                              <a:latin typeface="Cambria Math" panose="02040503050406030204" pitchFamily="18" charset="0"/>
                            </a:rPr>
                            <m:t>𝑛</m:t>
                          </m:r>
                        </m:sup>
                        <m:e>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m:t>
                              </m:r>
                              <m:r>
                                <a:rPr lang="en-US" sz="1200" b="0" i="1" smtClean="0">
                                  <a:latin typeface="Cambria Math" panose="02040503050406030204" pitchFamily="18" charset="0"/>
                                </a:rPr>
                                <m:t>𝐿</m:t>
                              </m:r>
                            </m:num>
                            <m:den>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𝑗</m:t>
                                  </m:r>
                                </m:sub>
                              </m:sSub>
                            </m:den>
                          </m:f>
                        </m:e>
                      </m:nary>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𝑗</m:t>
                              </m:r>
                            </m:sub>
                          </m:sSub>
                        </m:num>
                        <m:den>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den>
                      </m:f>
                    </m:oMath>
                  </m:oMathPara>
                </a14:m>
                <a:endParaRPr lang="en-US" sz="1200" dirty="0"/>
              </a:p>
            </p:txBody>
          </p:sp>
        </mc:Choice>
        <mc:Fallback xmlns="">
          <p:sp>
            <p:nvSpPr>
              <p:cNvPr id="3" name="TextBox 2">
                <a:extLst>
                  <a:ext uri="{FF2B5EF4-FFF2-40B4-BE49-F238E27FC236}">
                    <a16:creationId xmlns:a16="http://schemas.microsoft.com/office/drawing/2014/main" id="{1CE6A192-1240-6A2F-C256-499DC6C1E614}"/>
                  </a:ext>
                </a:extLst>
              </p:cNvPr>
              <p:cNvSpPr txBox="1">
                <a:spLocks noRot="1" noChangeAspect="1" noMove="1" noResize="1" noEditPoints="1" noAdjustHandles="1" noChangeArrowheads="1" noChangeShapeType="1" noTextEdit="1"/>
              </p:cNvSpPr>
              <p:nvPr/>
            </p:nvSpPr>
            <p:spPr>
              <a:xfrm>
                <a:off x="5145110" y="3202542"/>
                <a:ext cx="2454748" cy="617348"/>
              </a:xfrm>
              <a:prstGeom prst="rect">
                <a:avLst/>
              </a:prstGeom>
              <a:blipFill>
                <a:blip r:embed="rId7"/>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478C050-7247-0FE8-1006-A83F7F4603C0}"/>
              </a:ext>
            </a:extLst>
          </p:cNvPr>
          <p:cNvSpPr txBox="1"/>
          <p:nvPr/>
        </p:nvSpPr>
        <p:spPr>
          <a:xfrm>
            <a:off x="4894194" y="2571750"/>
            <a:ext cx="1478290" cy="415498"/>
          </a:xfrm>
          <a:prstGeom prst="rect">
            <a:avLst/>
          </a:prstGeom>
          <a:noFill/>
        </p:spPr>
        <p:txBody>
          <a:bodyPr wrap="none" rtlCol="0">
            <a:spAutoFit/>
          </a:bodyPr>
          <a:lstStyle/>
          <a:p>
            <a:pPr algn="ctr"/>
            <a:r>
              <a:rPr lang="en-US" sz="1050" b="1" dirty="0">
                <a:latin typeface="Cambria" panose="02040503050406030204" pitchFamily="18" charset="0"/>
                <a:ea typeface="Cambria" panose="02040503050406030204" pitchFamily="18" charset="0"/>
              </a:rPr>
              <a:t>“Upstream Gradient”</a:t>
            </a:r>
          </a:p>
          <a:p>
            <a:pPr algn="ctr"/>
            <a:r>
              <a:rPr lang="en-US" sz="1050" dirty="0">
                <a:latin typeface="Cambria" panose="02040503050406030204" pitchFamily="18" charset="0"/>
                <a:ea typeface="Cambria" panose="02040503050406030204" pitchFamily="18" charset="0"/>
              </a:rPr>
              <a:t>(based on later layers)</a:t>
            </a:r>
          </a:p>
        </p:txBody>
      </p:sp>
      <p:sp>
        <p:nvSpPr>
          <p:cNvPr id="5" name="TextBox 4">
            <a:extLst>
              <a:ext uri="{FF2B5EF4-FFF2-40B4-BE49-F238E27FC236}">
                <a16:creationId xmlns:a16="http://schemas.microsoft.com/office/drawing/2014/main" id="{1013D05F-5B51-B810-3C9B-0C7170B94D06}"/>
              </a:ext>
            </a:extLst>
          </p:cNvPr>
          <p:cNvSpPr txBox="1"/>
          <p:nvPr/>
        </p:nvSpPr>
        <p:spPr>
          <a:xfrm>
            <a:off x="7045707" y="2586735"/>
            <a:ext cx="1314784" cy="415498"/>
          </a:xfrm>
          <a:prstGeom prst="rect">
            <a:avLst/>
          </a:prstGeom>
          <a:noFill/>
        </p:spPr>
        <p:txBody>
          <a:bodyPr wrap="none" rtlCol="0">
            <a:spAutoFit/>
          </a:bodyPr>
          <a:lstStyle/>
          <a:p>
            <a:pPr algn="ctr"/>
            <a:r>
              <a:rPr lang="en-US" sz="1050" b="1" dirty="0">
                <a:latin typeface="Cambria" panose="02040503050406030204" pitchFamily="18" charset="0"/>
                <a:ea typeface="Cambria" panose="02040503050406030204" pitchFamily="18" charset="0"/>
              </a:rPr>
              <a:t>“Local Gradient”</a:t>
            </a:r>
          </a:p>
          <a:p>
            <a:pPr algn="ctr"/>
            <a:r>
              <a:rPr lang="en-US" sz="1050" dirty="0">
                <a:latin typeface="Cambria" panose="02040503050406030204" pitchFamily="18" charset="0"/>
                <a:ea typeface="Cambria" panose="02040503050406030204" pitchFamily="18" charset="0"/>
              </a:rPr>
              <a:t>(based on Jacobian)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22D0BDA-BBCF-601C-CAE7-DE1060710D39}"/>
                  </a:ext>
                </a:extLst>
              </p:cNvPr>
              <p:cNvSpPr txBox="1"/>
              <p:nvPr/>
            </p:nvSpPr>
            <p:spPr>
              <a:xfrm>
                <a:off x="5145110" y="3960220"/>
                <a:ext cx="2404383" cy="428515"/>
              </a:xfrm>
              <a:prstGeom prst="rect">
                <a:avLst/>
              </a:prstGeom>
              <a:noFill/>
            </p:spPr>
            <p:txBody>
              <a:bodyPr wrap="square" rtlCol="0">
                <a:spAutoFit/>
              </a:bodyPr>
              <a:lstStyle/>
              <a:p>
                <a:pPr algn="ctr"/>
                <a:r>
                  <a:rPr lang="en-US" sz="1050" dirty="0">
                    <a:latin typeface="Cambria" panose="02040503050406030204" pitchFamily="18" charset="0"/>
                    <a:ea typeface="Cambria" panose="02040503050406030204" pitchFamily="18" charset="0"/>
                  </a:rPr>
                  <a:t>Impact of </a:t>
                </a:r>
                <a14:m>
                  <m:oMath xmlns:m="http://schemas.openxmlformats.org/officeDocument/2006/math">
                    <m:sSub>
                      <m:sSubPr>
                        <m:ctrlPr>
                          <a:rPr lang="en-US" sz="1050" b="0" i="1" smtClean="0">
                            <a:latin typeface="Cambria Math" panose="02040503050406030204" pitchFamily="18" charset="0"/>
                            <a:ea typeface="Cambria" panose="02040503050406030204" pitchFamily="18" charset="0"/>
                          </a:rPr>
                        </m:ctrlPr>
                      </m:sSubPr>
                      <m:e>
                        <m:r>
                          <a:rPr lang="en-US" sz="1050" b="0" i="1" smtClean="0">
                            <a:latin typeface="Cambria Math" panose="02040503050406030204" pitchFamily="18" charset="0"/>
                            <a:ea typeface="Cambria" panose="02040503050406030204" pitchFamily="18" charset="0"/>
                          </a:rPr>
                          <m:t>𝑥</m:t>
                        </m:r>
                      </m:e>
                      <m:sub>
                        <m:r>
                          <a:rPr lang="en-US" sz="1050" b="0" i="1" smtClean="0">
                            <a:latin typeface="Cambria Math" panose="02040503050406030204" pitchFamily="18" charset="0"/>
                            <a:ea typeface="Cambria" panose="02040503050406030204" pitchFamily="18" charset="0"/>
                          </a:rPr>
                          <m:t>𝑖</m:t>
                        </m:r>
                      </m:sub>
                    </m:sSub>
                  </m:oMath>
                </a14:m>
                <a:r>
                  <a:rPr lang="en-US" sz="1050" dirty="0">
                    <a:latin typeface="Cambria" panose="02040503050406030204" pitchFamily="18" charset="0"/>
                    <a:ea typeface="Cambria" panose="02040503050406030204" pitchFamily="18" charset="0"/>
                  </a:rPr>
                  <a:t> on </a:t>
                </a:r>
                <a14:m>
                  <m:oMath xmlns:m="http://schemas.openxmlformats.org/officeDocument/2006/math">
                    <m:r>
                      <a:rPr lang="en-US" sz="1050" b="0" i="1" smtClean="0">
                        <a:latin typeface="Cambria Math" panose="02040503050406030204" pitchFamily="18" charset="0"/>
                        <a:ea typeface="Cambria" panose="02040503050406030204" pitchFamily="18" charset="0"/>
                      </a:rPr>
                      <m:t>𝐿</m:t>
                    </m:r>
                  </m:oMath>
                </a14:m>
                <a:r>
                  <a:rPr lang="en-US" sz="1050" dirty="0">
                    <a:latin typeface="Cambria" panose="02040503050406030204" pitchFamily="18" charset="0"/>
                    <a:ea typeface="Cambria" panose="02040503050406030204" pitchFamily="18" charset="0"/>
                  </a:rPr>
                  <a:t> </a:t>
                </a:r>
                <a:r>
                  <a:rPr lang="en-US" sz="1050" dirty="0" err="1">
                    <a:latin typeface="Cambria" panose="02040503050406030204" pitchFamily="18" charset="0"/>
                    <a:ea typeface="Cambria" panose="02040503050406030204" pitchFamily="18" charset="0"/>
                  </a:rPr>
                  <a:t>wrt</a:t>
                </a:r>
                <a:r>
                  <a:rPr lang="en-US" sz="1050" dirty="0">
                    <a:latin typeface="Cambria" panose="02040503050406030204" pitchFamily="18" charset="0"/>
                    <a:ea typeface="Cambria" panose="02040503050406030204" pitchFamily="18" charset="0"/>
                  </a:rPr>
                  <a:t> all outputs </a:t>
                </a:r>
                <a14:m>
                  <m:oMath xmlns:m="http://schemas.openxmlformats.org/officeDocument/2006/math">
                    <m:sSub>
                      <m:sSubPr>
                        <m:ctrlPr>
                          <a:rPr lang="en-US" sz="1050" b="0" i="1" smtClean="0">
                            <a:latin typeface="Cambria Math" panose="02040503050406030204" pitchFamily="18" charset="0"/>
                            <a:ea typeface="Cambria" panose="02040503050406030204" pitchFamily="18" charset="0"/>
                          </a:rPr>
                        </m:ctrlPr>
                      </m:sSubPr>
                      <m:e>
                        <m:r>
                          <a:rPr lang="en-US" sz="1050" b="0" i="1" smtClean="0">
                            <a:latin typeface="Cambria Math" panose="02040503050406030204" pitchFamily="18" charset="0"/>
                            <a:ea typeface="Cambria" panose="02040503050406030204" pitchFamily="18" charset="0"/>
                          </a:rPr>
                          <m:t>𝑢</m:t>
                        </m:r>
                      </m:e>
                      <m:sub>
                        <m:r>
                          <a:rPr lang="en-US" sz="1050" b="0" i="1" smtClean="0">
                            <a:latin typeface="Cambria Math" panose="02040503050406030204" pitchFamily="18" charset="0"/>
                            <a:ea typeface="Cambria" panose="02040503050406030204" pitchFamily="18" charset="0"/>
                          </a:rPr>
                          <m:t>𝑗</m:t>
                        </m:r>
                      </m:sub>
                    </m:sSub>
                  </m:oMath>
                </a14:m>
                <a:r>
                  <a:rPr lang="en-US" sz="1050" dirty="0">
                    <a:latin typeface="Cambria" panose="02040503050406030204" pitchFamily="18" charset="0"/>
                    <a:ea typeface="Cambria" panose="02040503050406030204" pitchFamily="18" charset="0"/>
                  </a:rPr>
                  <a:t> are added to get overall impact</a:t>
                </a:r>
              </a:p>
            </p:txBody>
          </p:sp>
        </mc:Choice>
        <mc:Fallback xmlns="">
          <p:sp>
            <p:nvSpPr>
              <p:cNvPr id="6" name="TextBox 5">
                <a:extLst>
                  <a:ext uri="{FF2B5EF4-FFF2-40B4-BE49-F238E27FC236}">
                    <a16:creationId xmlns:a16="http://schemas.microsoft.com/office/drawing/2014/main" id="{722D0BDA-BBCF-601C-CAE7-DE1060710D39}"/>
                  </a:ext>
                </a:extLst>
              </p:cNvPr>
              <p:cNvSpPr txBox="1">
                <a:spLocks noRot="1" noChangeAspect="1" noMove="1" noResize="1" noEditPoints="1" noAdjustHandles="1" noChangeArrowheads="1" noChangeShapeType="1" noTextEdit="1"/>
              </p:cNvSpPr>
              <p:nvPr/>
            </p:nvSpPr>
            <p:spPr>
              <a:xfrm>
                <a:off x="5145110" y="3960220"/>
                <a:ext cx="2404383" cy="428515"/>
              </a:xfrm>
              <a:prstGeom prst="rect">
                <a:avLst/>
              </a:prstGeom>
              <a:blipFill>
                <a:blip r:embed="rId8"/>
                <a:stretch>
                  <a:fillRect b="-8571"/>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5A9DF785-0078-DA77-F701-ACF0F1E594B1}"/>
              </a:ext>
            </a:extLst>
          </p:cNvPr>
          <p:cNvCxnSpPr>
            <a:cxnSpLocks/>
          </p:cNvCxnSpPr>
          <p:nvPr/>
        </p:nvCxnSpPr>
        <p:spPr>
          <a:xfrm>
            <a:off x="5633339" y="2987248"/>
            <a:ext cx="961456" cy="272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49D70F5-0476-2281-CEC5-B481970D5500}"/>
              </a:ext>
            </a:extLst>
          </p:cNvPr>
          <p:cNvCxnSpPr>
            <a:cxnSpLocks/>
          </p:cNvCxnSpPr>
          <p:nvPr/>
        </p:nvCxnSpPr>
        <p:spPr>
          <a:xfrm flipH="1">
            <a:off x="6871855" y="3010039"/>
            <a:ext cx="831244" cy="249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2BD786E-200B-7FE6-AE8D-4AA64A0CEBE7}"/>
              </a:ext>
            </a:extLst>
          </p:cNvPr>
          <p:cNvCxnSpPr>
            <a:cxnSpLocks/>
            <a:stCxn id="6" idx="0"/>
          </p:cNvCxnSpPr>
          <p:nvPr/>
        </p:nvCxnSpPr>
        <p:spPr>
          <a:xfrm flipH="1" flipV="1">
            <a:off x="6340374" y="3797917"/>
            <a:ext cx="6928" cy="162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
                                        </p:tgtEl>
                                        <p:attrNameLst>
                                          <p:attrName>style.visibility</p:attrName>
                                        </p:attrNameLst>
                                      </p:cBhvr>
                                      <p:to>
                                        <p:strVal val="visible"/>
                                      </p:to>
                                    </p:set>
                                    <p:animEffect transition="in" filter="fade">
                                      <p:cBhvr>
                                        <p:cTn id="7" dur="1000"/>
                                        <p:tgtEl>
                                          <p:spTgt spid="409"/>
                                        </p:tgtEl>
                                      </p:cBhvr>
                                    </p:animEffect>
                                  </p:childTnLst>
                                </p:cTn>
                              </p:par>
                              <p:par>
                                <p:cTn id="8" presetID="10" presetClass="entr" presetSubtype="0" fill="hold" nodeType="withEffect">
                                  <p:stCondLst>
                                    <p:cond delay="0"/>
                                  </p:stCondLst>
                                  <p:childTnLst>
                                    <p:set>
                                      <p:cBhvr>
                                        <p:cTn id="9" dur="1" fill="hold">
                                          <p:stCondLst>
                                            <p:cond delay="0"/>
                                          </p:stCondLst>
                                        </p:cTn>
                                        <p:tgtEl>
                                          <p:spTgt spid="410"/>
                                        </p:tgtEl>
                                        <p:attrNameLst>
                                          <p:attrName>style.visibility</p:attrName>
                                        </p:attrNameLst>
                                      </p:cBhvr>
                                      <p:to>
                                        <p:strVal val="visible"/>
                                      </p:to>
                                    </p:set>
                                    <p:animEffect transition="in" filter="fade">
                                      <p:cBhvr>
                                        <p:cTn id="10" dur="1000"/>
                                        <p:tgtEl>
                                          <p:spTgt spid="410"/>
                                        </p:tgtEl>
                                      </p:cBhvr>
                                    </p:animEffect>
                                  </p:childTnLst>
                                </p:cTn>
                              </p:par>
                              <p:par>
                                <p:cTn id="11" presetID="10" presetClass="entr" presetSubtype="0" fill="hold" nodeType="withEffect">
                                  <p:stCondLst>
                                    <p:cond delay="0"/>
                                  </p:stCondLst>
                                  <p:childTnLst>
                                    <p:set>
                                      <p:cBhvr>
                                        <p:cTn id="12" dur="1" fill="hold">
                                          <p:stCondLst>
                                            <p:cond delay="0"/>
                                          </p:stCondLst>
                                        </p:cTn>
                                        <p:tgtEl>
                                          <p:spTgt spid="411"/>
                                        </p:tgtEl>
                                        <p:attrNameLst>
                                          <p:attrName>style.visibility</p:attrName>
                                        </p:attrNameLst>
                                      </p:cBhvr>
                                      <p:to>
                                        <p:strVal val="visible"/>
                                      </p:to>
                                    </p:set>
                                    <p:animEffect transition="in" filter="fade">
                                      <p:cBhvr>
                                        <p:cTn id="13" dur="1000"/>
                                        <p:tgtEl>
                                          <p:spTgt spid="411"/>
                                        </p:tgtEl>
                                      </p:cBhvr>
                                    </p:animEffect>
                                  </p:childTnLst>
                                </p:cTn>
                              </p:par>
                              <p:par>
                                <p:cTn id="14" presetID="10" presetClass="entr" presetSubtype="0" fill="hold" nodeType="withEffect">
                                  <p:stCondLst>
                                    <p:cond delay="0"/>
                                  </p:stCondLst>
                                  <p:childTnLst>
                                    <p:set>
                                      <p:cBhvr>
                                        <p:cTn id="15" dur="1" fill="hold">
                                          <p:stCondLst>
                                            <p:cond delay="0"/>
                                          </p:stCondLst>
                                        </p:cTn>
                                        <p:tgtEl>
                                          <p:spTgt spid="412"/>
                                        </p:tgtEl>
                                        <p:attrNameLst>
                                          <p:attrName>style.visibility</p:attrName>
                                        </p:attrNameLst>
                                      </p:cBhvr>
                                      <p:to>
                                        <p:strVal val="visible"/>
                                      </p:to>
                                    </p:set>
                                    <p:animEffect transition="in" filter="fade">
                                      <p:cBhvr>
                                        <p:cTn id="16" dur="1000"/>
                                        <p:tgtEl>
                                          <p:spTgt spid="412"/>
                                        </p:tgtEl>
                                      </p:cBhvr>
                                    </p:animEffect>
                                  </p:childTnLst>
                                </p:cTn>
                              </p:par>
                              <p:par>
                                <p:cTn id="17" presetID="10" presetClass="entr" presetSubtype="0" fill="hold" nodeType="withEffect">
                                  <p:stCondLst>
                                    <p:cond delay="0"/>
                                  </p:stCondLst>
                                  <p:childTnLst>
                                    <p:set>
                                      <p:cBhvr>
                                        <p:cTn id="18" dur="1" fill="hold">
                                          <p:stCondLst>
                                            <p:cond delay="0"/>
                                          </p:stCondLst>
                                        </p:cTn>
                                        <p:tgtEl>
                                          <p:spTgt spid="413"/>
                                        </p:tgtEl>
                                        <p:attrNameLst>
                                          <p:attrName>style.visibility</p:attrName>
                                        </p:attrNameLst>
                                      </p:cBhvr>
                                      <p:to>
                                        <p:strVal val="visible"/>
                                      </p:to>
                                    </p:set>
                                    <p:animEffect transition="in" filter="fade">
                                      <p:cBhvr>
                                        <p:cTn id="19" dur="1000"/>
                                        <p:tgtEl>
                                          <p:spTgt spid="413"/>
                                        </p:tgtEl>
                                      </p:cBhvr>
                                    </p:animEffect>
                                  </p:childTnLst>
                                </p:cTn>
                              </p:par>
                              <p:par>
                                <p:cTn id="20" presetID="10" presetClass="entr" presetSubtype="0" fill="hold" nodeType="withEffect">
                                  <p:stCondLst>
                                    <p:cond delay="0"/>
                                  </p:stCondLst>
                                  <p:childTnLst>
                                    <p:set>
                                      <p:cBhvr>
                                        <p:cTn id="21" dur="1" fill="hold">
                                          <p:stCondLst>
                                            <p:cond delay="0"/>
                                          </p:stCondLst>
                                        </p:cTn>
                                        <p:tgtEl>
                                          <p:spTgt spid="414"/>
                                        </p:tgtEl>
                                        <p:attrNameLst>
                                          <p:attrName>style.visibility</p:attrName>
                                        </p:attrNameLst>
                                      </p:cBhvr>
                                      <p:to>
                                        <p:strVal val="visible"/>
                                      </p:to>
                                    </p:set>
                                    <p:animEffect transition="in" filter="fade">
                                      <p:cBhvr>
                                        <p:cTn id="22" dur="1000"/>
                                        <p:tgtEl>
                                          <p:spTgt spid="414"/>
                                        </p:tgtEl>
                                      </p:cBhvr>
                                    </p:animEffect>
                                  </p:childTnLst>
                                </p:cTn>
                              </p:par>
                              <p:par>
                                <p:cTn id="23" presetID="10" presetClass="entr" presetSubtype="0" fill="hold" nodeType="withEffect">
                                  <p:stCondLst>
                                    <p:cond delay="0"/>
                                  </p:stCondLst>
                                  <p:childTnLst>
                                    <p:set>
                                      <p:cBhvr>
                                        <p:cTn id="24" dur="1" fill="hold">
                                          <p:stCondLst>
                                            <p:cond delay="0"/>
                                          </p:stCondLst>
                                        </p:cTn>
                                        <p:tgtEl>
                                          <p:spTgt spid="416"/>
                                        </p:tgtEl>
                                        <p:attrNameLst>
                                          <p:attrName>style.visibility</p:attrName>
                                        </p:attrNameLst>
                                      </p:cBhvr>
                                      <p:to>
                                        <p:strVal val="visible"/>
                                      </p:to>
                                    </p:set>
                                    <p:animEffect transition="in" filter="fade">
                                      <p:cBhvr>
                                        <p:cTn id="25" dur="1000"/>
                                        <p:tgtEl>
                                          <p:spTgt spid="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421"/>
        <p:cNvGrpSpPr/>
        <p:nvPr/>
      </p:nvGrpSpPr>
      <p:grpSpPr>
        <a:xfrm>
          <a:off x="0" y="0"/>
          <a:ext cx="0" cy="0"/>
          <a:chOff x="0" y="0"/>
          <a:chExt cx="0" cy="0"/>
        </a:xfrm>
      </p:grpSpPr>
      <p:sp>
        <p:nvSpPr>
          <p:cNvPr id="422" name="Google Shape;422;p44"/>
          <p:cNvSpPr txBox="1"/>
          <p:nvPr/>
        </p:nvSpPr>
        <p:spPr>
          <a:xfrm>
            <a:off x="-56613" y="-115297"/>
            <a:ext cx="899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Describe how the following functions/gates propagate the upstream gradient during backpropagation: add, max, multiply</a:t>
            </a:r>
            <a:endParaRPr b="1" u="sng"/>
          </a:p>
        </p:txBody>
      </p:sp>
      <p:sp>
        <p:nvSpPr>
          <p:cNvPr id="423" name="Google Shape;423;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graphicFrame>
        <p:nvGraphicFramePr>
          <p:cNvPr id="424" name="Google Shape;424;p44"/>
          <p:cNvGraphicFramePr/>
          <p:nvPr>
            <p:extLst>
              <p:ext uri="{D42A27DB-BD31-4B8C-83A1-F6EECF244321}">
                <p14:modId xmlns:p14="http://schemas.microsoft.com/office/powerpoint/2010/main" val="2920921535"/>
              </p:ext>
            </p:extLst>
          </p:nvPr>
        </p:nvGraphicFramePr>
        <p:xfrm>
          <a:off x="73050" y="542550"/>
          <a:ext cx="8997900" cy="3078360"/>
        </p:xfrm>
        <a:graphic>
          <a:graphicData uri="http://schemas.openxmlformats.org/drawingml/2006/table">
            <a:tbl>
              <a:tblPr>
                <a:noFill/>
                <a:tableStyleId>{6FB20899-DC4A-49F8-9E7E-4A342A726107}</a:tableStyleId>
              </a:tblPr>
              <a:tblGrid>
                <a:gridCol w="805400">
                  <a:extLst>
                    <a:ext uri="{9D8B030D-6E8A-4147-A177-3AD203B41FA5}">
                      <a16:colId xmlns:a16="http://schemas.microsoft.com/office/drawing/2014/main" val="20000"/>
                    </a:ext>
                  </a:extLst>
                </a:gridCol>
                <a:gridCol w="5773350">
                  <a:extLst>
                    <a:ext uri="{9D8B030D-6E8A-4147-A177-3AD203B41FA5}">
                      <a16:colId xmlns:a16="http://schemas.microsoft.com/office/drawing/2014/main" val="20001"/>
                    </a:ext>
                  </a:extLst>
                </a:gridCol>
                <a:gridCol w="241915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r>
                        <a:rPr lang="en" sz="1100" b="1"/>
                        <a:t>Gate</a:t>
                      </a:r>
                      <a:endParaRPr sz="11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100" b="1"/>
                        <a:t>Behavior</a:t>
                      </a:r>
                      <a:endParaRPr sz="11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100" b="1"/>
                        <a:t>Intuition</a:t>
                      </a:r>
                      <a:endParaRPr sz="11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746225">
                <a:tc>
                  <a:txBody>
                    <a:bodyPr/>
                    <a:lstStyle/>
                    <a:p>
                      <a:pPr marL="0" lvl="0" indent="0" algn="ctr" rtl="0">
                        <a:spcBef>
                          <a:spcPts val="0"/>
                        </a:spcBef>
                        <a:spcAft>
                          <a:spcPts val="0"/>
                        </a:spcAft>
                        <a:buNone/>
                      </a:pPr>
                      <a:r>
                        <a:rPr lang="en" sz="1100" b="1"/>
                        <a:t>Add</a:t>
                      </a:r>
                      <a:endParaRPr sz="11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t>Adds all the upstream gradient on its output and distributes that sum equally to all of its inputs.</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This follows from the fact that the local gradient for the add operation (e.g. x+7) is simply +1.0</a:t>
                      </a:r>
                      <a:endParaRPr sz="11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t>Forwards gradients, unchanged.</a:t>
                      </a:r>
                      <a:endParaRPr sz="11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sz="1100" b="1"/>
                        <a:t>Max</a:t>
                      </a:r>
                      <a:endParaRPr sz="11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dirty="0"/>
                        <a:t>Distributes the gradient (unchanged) to exactly one of its inputs (the input that had the highest value during the forward pass).</a:t>
                      </a:r>
                      <a:endParaRPr sz="1100" dirty="0"/>
                    </a:p>
                    <a:p>
                      <a:pPr marL="0" lvl="0" indent="0" algn="l" rtl="0">
                        <a:spcBef>
                          <a:spcPts val="0"/>
                        </a:spcBef>
                        <a:spcAft>
                          <a:spcPts val="0"/>
                        </a:spcAft>
                        <a:buNone/>
                      </a:pPr>
                      <a:r>
                        <a:rPr lang="en" sz="1100" dirty="0"/>
                        <a:t>This is because the local gradient for a max gate is 1.0 for the highest value, and 0.0 for all other values. </a:t>
                      </a:r>
                    </a:p>
                    <a:p>
                      <a:pPr marL="0" lvl="0" indent="0" algn="l" rtl="0">
                        <a:spcBef>
                          <a:spcPts val="0"/>
                        </a:spcBef>
                        <a:spcAft>
                          <a:spcPts val="0"/>
                        </a:spcAft>
                        <a:buNone/>
                      </a:pPr>
                      <a:r>
                        <a:rPr lang="en" sz="1100" dirty="0"/>
                        <a:t>(Since this isn’t differentiable when there are ties, ie max(x,y) when x=y, softmax is typically used instead)</a:t>
                      </a:r>
                      <a:endParaRPr sz="11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t>Routes the gradient to the largest forward pass input value.</a:t>
                      </a:r>
                      <a:endParaRPr sz="11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sz="1100" b="1"/>
                        <a:t>Multiply</a:t>
                      </a:r>
                      <a:endParaRPr sz="11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t>Local gradients are the input values (except switched), and this is multiplied by the gradient on its output during the chain rule. This is regular multiplication if by a scalar.</a:t>
                      </a:r>
                      <a:endParaRPr sz="11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dirty="0"/>
                        <a:t>Multiplies gradient by the other input value(s).</a:t>
                      </a:r>
                      <a:endParaRPr sz="11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425" name="Google Shape;425;p44"/>
          <p:cNvPicPr preferRelativeResize="0"/>
          <p:nvPr/>
        </p:nvPicPr>
        <p:blipFill>
          <a:blip r:embed="rId3">
            <a:alphaModFix/>
          </a:blip>
          <a:stretch>
            <a:fillRect/>
          </a:stretch>
        </p:blipFill>
        <p:spPr>
          <a:xfrm>
            <a:off x="5376800" y="3549750"/>
            <a:ext cx="2477490" cy="1485300"/>
          </a:xfrm>
          <a:prstGeom prst="rect">
            <a:avLst/>
          </a:prstGeom>
          <a:noFill/>
          <a:ln w="9525" cap="flat" cmpd="sng">
            <a:solidFill>
              <a:schemeClr val="dk2"/>
            </a:solidFill>
            <a:prstDash val="solid"/>
            <a:round/>
            <a:headEnd type="none" w="sm" len="sm"/>
            <a:tailEnd type="none" w="sm" len="sm"/>
          </a:ln>
        </p:spPr>
      </p:pic>
      <p:sp>
        <p:nvSpPr>
          <p:cNvPr id="2" name="TextBox 1">
            <a:extLst>
              <a:ext uri="{FF2B5EF4-FFF2-40B4-BE49-F238E27FC236}">
                <a16:creationId xmlns:a16="http://schemas.microsoft.com/office/drawing/2014/main" id="{D26005AB-C550-BB53-42FE-2531804ADD9A}"/>
              </a:ext>
            </a:extLst>
          </p:cNvPr>
          <p:cNvSpPr txBox="1"/>
          <p:nvPr/>
        </p:nvSpPr>
        <p:spPr>
          <a:xfrm>
            <a:off x="7997302" y="5002129"/>
            <a:ext cx="1205779" cy="184666"/>
          </a:xfrm>
          <a:prstGeom prst="rect">
            <a:avLst/>
          </a:prstGeom>
          <a:noFill/>
        </p:spPr>
        <p:txBody>
          <a:bodyPr wrap="none" rtlCol="0">
            <a:spAutoFit/>
          </a:bodyPr>
          <a:lstStyle/>
          <a:p>
            <a:r>
              <a:rPr lang="en-US" sz="600" i="1" dirty="0"/>
              <a:t>Deep Learning Fundamentals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animEffect transition="in" filter="fade">
                                      <p:cBhvr>
                                        <p:cTn id="7" dur="1000"/>
                                        <p:tgtEl>
                                          <p:spTgt spid="424"/>
                                        </p:tgtEl>
                                      </p:cBhvr>
                                    </p:animEffect>
                                  </p:childTnLst>
                                </p:cTn>
                              </p:par>
                              <p:par>
                                <p:cTn id="8" presetID="10" presetClass="entr" presetSubtype="0" fill="hold" nodeType="withEffect">
                                  <p:stCondLst>
                                    <p:cond delay="0"/>
                                  </p:stCondLst>
                                  <p:childTnLst>
                                    <p:set>
                                      <p:cBhvr>
                                        <p:cTn id="9" dur="1" fill="hold">
                                          <p:stCondLst>
                                            <p:cond delay="0"/>
                                          </p:stCondLst>
                                        </p:cTn>
                                        <p:tgtEl>
                                          <p:spTgt spid="425"/>
                                        </p:tgtEl>
                                        <p:attrNameLst>
                                          <p:attrName>style.visibility</p:attrName>
                                        </p:attrNameLst>
                                      </p:cBhvr>
                                      <p:to>
                                        <p:strVal val="visible"/>
                                      </p:to>
                                    </p:set>
                                    <p:animEffect transition="in" filter="fade">
                                      <p:cBhvr>
                                        <p:cTn id="10" dur="10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429"/>
        <p:cNvGrpSpPr/>
        <p:nvPr/>
      </p:nvGrpSpPr>
      <p:grpSpPr>
        <a:xfrm>
          <a:off x="0" y="0"/>
          <a:ext cx="0" cy="0"/>
          <a:chOff x="0" y="0"/>
          <a:chExt cx="0" cy="0"/>
        </a:xfrm>
      </p:grpSpPr>
      <p:sp>
        <p:nvSpPr>
          <p:cNvPr id="430" name="Google Shape;430;p45"/>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Complete the following computational graph for backpropagation.</a:t>
            </a:r>
            <a:endParaRPr b="1" u="sng"/>
          </a:p>
        </p:txBody>
      </p:sp>
      <p:sp>
        <p:nvSpPr>
          <p:cNvPr id="431" name="Google Shape;431;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pic>
        <p:nvPicPr>
          <p:cNvPr id="432" name="Google Shape;432;p45"/>
          <p:cNvPicPr preferRelativeResize="0"/>
          <p:nvPr/>
        </p:nvPicPr>
        <p:blipFill>
          <a:blip r:embed="rId3">
            <a:alphaModFix/>
          </a:blip>
          <a:stretch>
            <a:fillRect/>
          </a:stretch>
        </p:blipFill>
        <p:spPr>
          <a:xfrm>
            <a:off x="6157300" y="148676"/>
            <a:ext cx="2783975" cy="524800"/>
          </a:xfrm>
          <a:prstGeom prst="rect">
            <a:avLst/>
          </a:prstGeom>
          <a:noFill/>
          <a:ln>
            <a:noFill/>
          </a:ln>
        </p:spPr>
      </p:pic>
      <p:pic>
        <p:nvPicPr>
          <p:cNvPr id="433" name="Google Shape;433;p45"/>
          <p:cNvPicPr preferRelativeResize="0"/>
          <p:nvPr/>
        </p:nvPicPr>
        <p:blipFill>
          <a:blip r:embed="rId4">
            <a:alphaModFix/>
          </a:blip>
          <a:stretch>
            <a:fillRect/>
          </a:stretch>
        </p:blipFill>
        <p:spPr>
          <a:xfrm>
            <a:off x="204225" y="2571750"/>
            <a:ext cx="6358422" cy="2304200"/>
          </a:xfrm>
          <a:prstGeom prst="rect">
            <a:avLst/>
          </a:prstGeom>
          <a:noFill/>
          <a:ln w="9525" cap="flat" cmpd="sng">
            <a:solidFill>
              <a:schemeClr val="dk2"/>
            </a:solidFill>
            <a:prstDash val="solid"/>
            <a:round/>
            <a:headEnd type="none" w="sm" len="sm"/>
            <a:tailEnd type="none" w="sm" len="sm"/>
          </a:ln>
        </p:spPr>
      </p:pic>
      <p:pic>
        <p:nvPicPr>
          <p:cNvPr id="434" name="Google Shape;434;p45"/>
          <p:cNvPicPr preferRelativeResize="0"/>
          <p:nvPr/>
        </p:nvPicPr>
        <p:blipFill>
          <a:blip r:embed="rId5">
            <a:alphaModFix/>
          </a:blip>
          <a:stretch>
            <a:fillRect/>
          </a:stretch>
        </p:blipFill>
        <p:spPr>
          <a:xfrm>
            <a:off x="204225" y="581651"/>
            <a:ext cx="5441314" cy="1822899"/>
          </a:xfrm>
          <a:prstGeom prst="rect">
            <a:avLst/>
          </a:prstGeom>
          <a:noFill/>
          <a:ln w="19050" cap="flat" cmpd="sng">
            <a:solidFill>
              <a:schemeClr val="dk2"/>
            </a:solidFill>
            <a:prstDash val="solid"/>
            <a:round/>
            <a:headEnd type="none" w="sm" len="sm"/>
            <a:tailEnd type="none" w="sm" len="sm"/>
          </a:ln>
        </p:spPr>
      </p:pic>
      <p:sp>
        <p:nvSpPr>
          <p:cNvPr id="2" name="TextBox 1">
            <a:extLst>
              <a:ext uri="{FF2B5EF4-FFF2-40B4-BE49-F238E27FC236}">
                <a16:creationId xmlns:a16="http://schemas.microsoft.com/office/drawing/2014/main" id="{8F1A38FC-DFAE-1340-C75E-A2CED30E74C2}"/>
              </a:ext>
            </a:extLst>
          </p:cNvPr>
          <p:cNvSpPr txBox="1"/>
          <p:nvPr/>
        </p:nvSpPr>
        <p:spPr>
          <a:xfrm>
            <a:off x="7997302" y="5002129"/>
            <a:ext cx="1205779" cy="184666"/>
          </a:xfrm>
          <a:prstGeom prst="rect">
            <a:avLst/>
          </a:prstGeom>
          <a:noFill/>
        </p:spPr>
        <p:txBody>
          <a:bodyPr wrap="none" rtlCol="0">
            <a:spAutoFit/>
          </a:bodyPr>
          <a:lstStyle/>
          <a:p>
            <a:r>
              <a:rPr lang="en-US" sz="600" i="1" dirty="0"/>
              <a:t>Deep Learning Fundamentals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1"/>
                                        </p:tgtEl>
                                        <p:attrNameLst>
                                          <p:attrName>style.visibility</p:attrName>
                                        </p:attrNameLst>
                                      </p:cBhvr>
                                      <p:to>
                                        <p:strVal val="visible"/>
                                      </p:to>
                                    </p:set>
                                    <p:animEffect transition="in" filter="fade">
                                      <p:cBhvr>
                                        <p:cTn id="7" dur="1000"/>
                                        <p:tgtEl>
                                          <p:spTgt spid="431"/>
                                        </p:tgtEl>
                                      </p:cBhvr>
                                    </p:animEffect>
                                  </p:childTnLst>
                                </p:cTn>
                              </p:par>
                              <p:par>
                                <p:cTn id="8" presetID="10" presetClass="entr" presetSubtype="0" fill="hold" nodeType="withEffect">
                                  <p:stCondLst>
                                    <p:cond delay="0"/>
                                  </p:stCondLst>
                                  <p:childTnLst>
                                    <p:set>
                                      <p:cBhvr>
                                        <p:cTn id="9" dur="1" fill="hold">
                                          <p:stCondLst>
                                            <p:cond delay="0"/>
                                          </p:stCondLst>
                                        </p:cTn>
                                        <p:tgtEl>
                                          <p:spTgt spid="433"/>
                                        </p:tgtEl>
                                        <p:attrNameLst>
                                          <p:attrName>style.visibility</p:attrName>
                                        </p:attrNameLst>
                                      </p:cBhvr>
                                      <p:to>
                                        <p:strVal val="visible"/>
                                      </p:to>
                                    </p:set>
                                    <p:animEffect transition="in" filter="fade">
                                      <p:cBhvr>
                                        <p:cTn id="10" dur="1000"/>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758">
          <a:extLst>
            <a:ext uri="{FF2B5EF4-FFF2-40B4-BE49-F238E27FC236}">
              <a16:creationId xmlns:a16="http://schemas.microsoft.com/office/drawing/2014/main" id="{B80222E5-05B3-2353-CAA7-0F91B7D5C404}"/>
            </a:ext>
          </a:extLst>
        </p:cNvPr>
        <p:cNvGrpSpPr/>
        <p:nvPr/>
      </p:nvGrpSpPr>
      <p:grpSpPr>
        <a:xfrm>
          <a:off x="0" y="0"/>
          <a:ext cx="0" cy="0"/>
          <a:chOff x="0" y="0"/>
          <a:chExt cx="0" cy="0"/>
        </a:xfrm>
      </p:grpSpPr>
      <p:sp>
        <p:nvSpPr>
          <p:cNvPr id="759" name="Google Shape;759;p79">
            <a:extLst>
              <a:ext uri="{FF2B5EF4-FFF2-40B4-BE49-F238E27FC236}">
                <a16:creationId xmlns:a16="http://schemas.microsoft.com/office/drawing/2014/main" id="{1D4F49D6-B709-59C3-029B-C3CF01C2FD63}"/>
              </a:ext>
            </a:extLst>
          </p:cNvPr>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What is the “straight-through estimator” and when is it used?</a:t>
            </a:r>
            <a:endParaRPr b="1" u="sng" dirty="0"/>
          </a:p>
        </p:txBody>
      </p:sp>
      <p:sp>
        <p:nvSpPr>
          <p:cNvPr id="761" name="Google Shape;761;p79">
            <a:extLst>
              <a:ext uri="{FF2B5EF4-FFF2-40B4-BE49-F238E27FC236}">
                <a16:creationId xmlns:a16="http://schemas.microsoft.com/office/drawing/2014/main" id="{5E083400-DB5A-E28F-3768-B7AB3376E15F}"/>
              </a:ext>
            </a:extLst>
          </p:cNvPr>
          <p:cNvSpPr txBox="1">
            <a:spLocks noGrp="1"/>
          </p:cNvSpPr>
          <p:nvPr>
            <p:ph type="sldNum" idx="12"/>
          </p:nvPr>
        </p:nvSpPr>
        <p:spPr>
          <a:xfrm>
            <a:off x="8472458" y="4663217"/>
            <a:ext cx="548700" cy="393600"/>
          </a:xfrm>
        </p:spPr>
        <p:txBody>
          <a:bodyPr spcFirstLastPara="1" wrap="square" lIns="91425" tIns="91425" rIns="91425" bIns="91425" anchor="ctr" anchorCtr="0">
            <a:normAutofit/>
          </a:bodyPr>
          <a:lstStyle/>
          <a:p>
            <a:pPr lvl="0"/>
            <a:fld id="{00000000-1234-1234-1234-123412341234}" type="slidenum">
              <a:rPr lang="en"/>
              <a:pPr lvl="0"/>
              <a:t>36</a:t>
            </a:fld>
            <a:endParaRPr lang="en"/>
          </a:p>
        </p:txBody>
      </p:sp>
      <p:sp>
        <p:nvSpPr>
          <p:cNvPr id="6" name="Text Placeholder 4">
            <a:extLst>
              <a:ext uri="{FF2B5EF4-FFF2-40B4-BE49-F238E27FC236}">
                <a16:creationId xmlns:a16="http://schemas.microsoft.com/office/drawing/2014/main" id="{26A172AB-EC2D-C2E2-463C-8C7B317B8E5E}"/>
              </a:ext>
            </a:extLst>
          </p:cNvPr>
          <p:cNvSpPr txBox="1">
            <a:spLocks/>
          </p:cNvSpPr>
          <p:nvPr/>
        </p:nvSpPr>
        <p:spPr>
          <a:xfrm>
            <a:off x="-1" y="284903"/>
            <a:ext cx="9021763"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200" dirty="0">
                <a:solidFill>
                  <a:schemeClr val="tx1"/>
                </a:solidFill>
              </a:rPr>
              <a:t>Method used to approximate gradient during backwards pass when dealing with operations in the forwards-pass that are non-differentiable or whose gradients are difficult to compute</a:t>
            </a:r>
          </a:p>
          <a:p>
            <a:r>
              <a:rPr lang="en-US" sz="1200" dirty="0">
                <a:solidFill>
                  <a:schemeClr val="tx1"/>
                </a:solidFill>
              </a:rPr>
              <a:t>For the purposes of the backwards pass, replaces the function by the identity function when computing the gradients with respect to the input</a:t>
            </a:r>
          </a:p>
          <a:p>
            <a:pPr lvl="1"/>
            <a:r>
              <a:rPr lang="en-US" sz="1200" dirty="0">
                <a:solidFill>
                  <a:schemeClr val="tx1"/>
                </a:solidFill>
              </a:rPr>
              <a:t>Assume/approximates that the function is not doing anything special, and just propagates the gradient further upstream</a:t>
            </a:r>
          </a:p>
          <a:p>
            <a:r>
              <a:rPr lang="en-US" sz="1200" dirty="0">
                <a:solidFill>
                  <a:schemeClr val="tx1"/>
                </a:solidFill>
              </a:rPr>
              <a:t>Example usages:</a:t>
            </a:r>
          </a:p>
          <a:p>
            <a:pPr lvl="1"/>
            <a:r>
              <a:rPr lang="en-US" sz="1200" b="1" dirty="0">
                <a:solidFill>
                  <a:schemeClr val="tx1"/>
                </a:solidFill>
              </a:rPr>
              <a:t>Quantization Aware Training</a:t>
            </a:r>
            <a:r>
              <a:rPr lang="en-US" sz="1200" dirty="0">
                <a:solidFill>
                  <a:schemeClr val="tx1"/>
                </a:solidFill>
              </a:rPr>
              <a:t>: quantization is non-differentiable, but we just treat the operation with gradient 1</a:t>
            </a:r>
          </a:p>
          <a:p>
            <a:pPr lvl="1"/>
            <a:r>
              <a:rPr lang="en-US" sz="1200" b="1" dirty="0">
                <a:solidFill>
                  <a:schemeClr val="tx1"/>
                </a:solidFill>
              </a:rPr>
              <a:t>VQ-VAE</a:t>
            </a:r>
            <a:r>
              <a:rPr lang="en-US" sz="1200" dirty="0">
                <a:solidFill>
                  <a:schemeClr val="tx1"/>
                </a:solidFill>
              </a:rPr>
              <a:t>: Finding nearest neighbor codebook involves an </a:t>
            </a:r>
            <a:r>
              <a:rPr lang="en-US" sz="1200" dirty="0" err="1">
                <a:solidFill>
                  <a:schemeClr val="tx1"/>
                </a:solidFill>
              </a:rPr>
              <a:t>argmin</a:t>
            </a:r>
            <a:r>
              <a:rPr lang="en-US" sz="1200" dirty="0">
                <a:solidFill>
                  <a:schemeClr val="tx1"/>
                </a:solidFill>
              </a:rPr>
              <a:t> operation. Straight-through estimator directly passes gradients back to the selected codebook entry</a:t>
            </a: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p:txBody>
      </p:sp>
    </p:spTree>
    <p:extLst>
      <p:ext uri="{BB962C8B-B14F-4D97-AF65-F5344CB8AC3E}">
        <p14:creationId xmlns:p14="http://schemas.microsoft.com/office/powerpoint/2010/main" val="138908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6"/>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is the vanishing/exploding gradients problem?</a:t>
            </a:r>
            <a:endParaRPr b="1" u="sng"/>
          </a:p>
        </p:txBody>
      </p:sp>
      <p:sp>
        <p:nvSpPr>
          <p:cNvPr id="440" name="Google Shape;440;p46"/>
          <p:cNvSpPr txBox="1"/>
          <p:nvPr/>
        </p:nvSpPr>
        <p:spPr>
          <a:xfrm>
            <a:off x="-185525" y="208975"/>
            <a:ext cx="6841800" cy="1982400"/>
          </a:xfrm>
          <a:prstGeom prst="rect">
            <a:avLst/>
          </a:prstGeom>
          <a:noFill/>
          <a:ln>
            <a:noFill/>
          </a:ln>
        </p:spPr>
        <p:txBody>
          <a:bodyPr spcFirstLastPara="1" wrap="square" lIns="91425" tIns="91425" rIns="91425" bIns="91425" anchor="t" anchorCtr="0">
            <a:spAutoFit/>
          </a:bodyPr>
          <a:lstStyle/>
          <a:p>
            <a:pPr marL="457200" lvl="0" indent="-292100" algn="l" rtl="0">
              <a:lnSpc>
                <a:spcPct val="115000"/>
              </a:lnSpc>
              <a:spcBef>
                <a:spcPts val="1000"/>
              </a:spcBef>
              <a:spcAft>
                <a:spcPts val="0"/>
              </a:spcAft>
              <a:buSzPts val="1000"/>
              <a:buChar char="●"/>
            </a:pPr>
            <a:r>
              <a:rPr lang="en" sz="1000"/>
              <a:t>Recall that in NN optimization, after the forward pass, a backwards pass (by backpropagation) is taken to obtain the partial derivative of the loss with respect to each parameter. Then, a gradient descent step is taken for each parameter to update its weights.</a:t>
            </a:r>
            <a:endParaRPr sz="1000"/>
          </a:p>
          <a:p>
            <a:pPr marL="457200" lvl="0" indent="-292100" algn="l" rtl="0">
              <a:lnSpc>
                <a:spcPct val="115000"/>
              </a:lnSpc>
              <a:spcBef>
                <a:spcPts val="0"/>
              </a:spcBef>
              <a:spcAft>
                <a:spcPts val="0"/>
              </a:spcAft>
              <a:buSzPts val="1000"/>
              <a:buChar char="●"/>
            </a:pPr>
            <a:r>
              <a:rPr lang="en" sz="1000"/>
              <a:t>Unfortunately, the scales of these gradients can be an issue. They can be too small, leading to near-zero step (vanishing gradients). Or they can be too large, leading to huge steps (exploding gradients). </a:t>
            </a:r>
            <a:endParaRPr sz="1000"/>
          </a:p>
          <a:p>
            <a:pPr marL="457200" lvl="0" indent="-292100" algn="l" rtl="0">
              <a:lnSpc>
                <a:spcPct val="115000"/>
              </a:lnSpc>
              <a:spcBef>
                <a:spcPts val="0"/>
              </a:spcBef>
              <a:spcAft>
                <a:spcPts val="0"/>
              </a:spcAft>
              <a:buSzPts val="1000"/>
              <a:buChar char="●"/>
            </a:pPr>
            <a:r>
              <a:rPr lang="en" sz="1000"/>
              <a:t>Some general solutions that works for both problems:</a:t>
            </a:r>
            <a:endParaRPr sz="1000"/>
          </a:p>
          <a:p>
            <a:pPr marL="914400" lvl="1" indent="-298450" algn="l" rtl="0">
              <a:lnSpc>
                <a:spcPct val="115000"/>
              </a:lnSpc>
              <a:spcBef>
                <a:spcPts val="0"/>
              </a:spcBef>
              <a:spcAft>
                <a:spcPts val="0"/>
              </a:spcAft>
              <a:buClr>
                <a:schemeClr val="dk1"/>
              </a:buClr>
              <a:buSzPts val="1100"/>
              <a:buChar char="○"/>
            </a:pPr>
            <a:r>
              <a:rPr lang="en" sz="1000"/>
              <a:t>Standardizing/normalizing data</a:t>
            </a:r>
            <a:endParaRPr sz="1000"/>
          </a:p>
          <a:p>
            <a:pPr marL="914400" lvl="1" indent="-292100" algn="l" rtl="0">
              <a:lnSpc>
                <a:spcPct val="115000"/>
              </a:lnSpc>
              <a:spcBef>
                <a:spcPts val="0"/>
              </a:spcBef>
              <a:spcAft>
                <a:spcPts val="0"/>
              </a:spcAft>
              <a:buSzPts val="1000"/>
              <a:buChar char="○"/>
            </a:pPr>
            <a:r>
              <a:rPr lang="en" sz="1000"/>
              <a:t>L2 regularization</a:t>
            </a:r>
            <a:endParaRPr sz="1000"/>
          </a:p>
          <a:p>
            <a:pPr marL="914400" lvl="1" indent="-298450" algn="l" rtl="0">
              <a:lnSpc>
                <a:spcPct val="115000"/>
              </a:lnSpc>
              <a:spcBef>
                <a:spcPts val="0"/>
              </a:spcBef>
              <a:spcAft>
                <a:spcPts val="0"/>
              </a:spcAft>
              <a:buClr>
                <a:schemeClr val="dk1"/>
              </a:buClr>
              <a:buSzPts val="1100"/>
              <a:buChar char="○"/>
            </a:pPr>
            <a:r>
              <a:rPr lang="en" sz="1000"/>
              <a:t>Proper weight initialization</a:t>
            </a:r>
            <a:endParaRPr sz="1000"/>
          </a:p>
          <a:p>
            <a:pPr marL="914400" lvl="1" indent="-298450" algn="l" rtl="0">
              <a:lnSpc>
                <a:spcPct val="115000"/>
              </a:lnSpc>
              <a:spcBef>
                <a:spcPts val="0"/>
              </a:spcBef>
              <a:spcAft>
                <a:spcPts val="0"/>
              </a:spcAft>
              <a:buClr>
                <a:schemeClr val="dk1"/>
              </a:buClr>
              <a:buSzPts val="1100"/>
              <a:buChar char="○"/>
            </a:pPr>
            <a:r>
              <a:rPr lang="en" sz="1000"/>
              <a:t>BatchNorm</a:t>
            </a:r>
            <a:endParaRPr sz="1000"/>
          </a:p>
        </p:txBody>
      </p:sp>
      <p:sp>
        <p:nvSpPr>
          <p:cNvPr id="441" name="Google Shape;441;p46"/>
          <p:cNvSpPr txBox="1">
            <a:spLocks noGrp="1"/>
          </p:cNvSpPr>
          <p:nvPr>
            <p:ph type="sldNum" idx="12"/>
          </p:nvPr>
        </p:nvSpPr>
        <p:spPr>
          <a:xfrm>
            <a:off x="8595308" y="48386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pic>
        <p:nvPicPr>
          <p:cNvPr id="442" name="Google Shape;442;p46"/>
          <p:cNvPicPr preferRelativeResize="0"/>
          <p:nvPr/>
        </p:nvPicPr>
        <p:blipFill rotWithShape="1">
          <a:blip r:embed="rId3">
            <a:alphaModFix/>
          </a:blip>
          <a:srcRect l="823"/>
          <a:stretch/>
        </p:blipFill>
        <p:spPr>
          <a:xfrm>
            <a:off x="51800" y="2309025"/>
            <a:ext cx="9103727" cy="2627351"/>
          </a:xfrm>
          <a:prstGeom prst="rect">
            <a:avLst/>
          </a:prstGeom>
          <a:noFill/>
          <a:ln>
            <a:noFill/>
          </a:ln>
        </p:spPr>
      </p:pic>
      <p:pic>
        <p:nvPicPr>
          <p:cNvPr id="443" name="Google Shape;443;p46"/>
          <p:cNvPicPr preferRelativeResize="0"/>
          <p:nvPr/>
        </p:nvPicPr>
        <p:blipFill>
          <a:blip r:embed="rId4">
            <a:alphaModFix/>
          </a:blip>
          <a:stretch>
            <a:fillRect/>
          </a:stretch>
        </p:blipFill>
        <p:spPr>
          <a:xfrm>
            <a:off x="6586650" y="33652"/>
            <a:ext cx="2492675" cy="2243375"/>
          </a:xfrm>
          <a:prstGeom prst="rect">
            <a:avLst/>
          </a:prstGeom>
          <a:noFill/>
          <a:ln>
            <a:noFill/>
          </a:ln>
        </p:spPr>
      </p:pic>
      <p:pic>
        <p:nvPicPr>
          <p:cNvPr id="444" name="Google Shape;444;p46"/>
          <p:cNvPicPr preferRelativeResize="0"/>
          <p:nvPr/>
        </p:nvPicPr>
        <p:blipFill>
          <a:blip r:embed="rId5">
            <a:alphaModFix/>
          </a:blip>
          <a:stretch>
            <a:fillRect/>
          </a:stretch>
        </p:blipFill>
        <p:spPr>
          <a:xfrm>
            <a:off x="-4" y="5002129"/>
            <a:ext cx="153523" cy="144673"/>
          </a:xfrm>
          <a:prstGeom prst="rect">
            <a:avLst/>
          </a:prstGeom>
          <a:noFill/>
          <a:ln>
            <a:noFill/>
          </a:ln>
        </p:spPr>
      </p:pic>
      <p:sp>
        <p:nvSpPr>
          <p:cNvPr id="445" name="Google Shape;445;p46"/>
          <p:cNvSpPr txBox="1"/>
          <p:nvPr/>
        </p:nvSpPr>
        <p:spPr>
          <a:xfrm>
            <a:off x="1314210" y="4821096"/>
            <a:ext cx="2761200" cy="3936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sz="1200" dirty="0">
                <a:solidFill>
                  <a:schemeClr val="dk1"/>
                </a:solidFill>
              </a:rPr>
              <a:t>Residual connections</a:t>
            </a:r>
          </a:p>
          <a:p>
            <a:pPr marL="171450" lvl="0" indent="-171450" algn="l" rtl="0">
              <a:spcBef>
                <a:spcPts val="0"/>
              </a:spcBef>
              <a:spcAft>
                <a:spcPts val="0"/>
              </a:spcAft>
              <a:buFont typeface="Arial" panose="020B0604020202020204" pitchFamily="34" charset="0"/>
              <a:buChar char="•"/>
            </a:pPr>
            <a:endParaRPr sz="1200" dirty="0">
              <a:solidFill>
                <a:schemeClr val="dk1"/>
              </a:solidFill>
            </a:endParaRPr>
          </a:p>
        </p:txBody>
      </p:sp>
      <p:sp>
        <p:nvSpPr>
          <p:cNvPr id="2" name="TextBox 1">
            <a:extLst>
              <a:ext uri="{FF2B5EF4-FFF2-40B4-BE49-F238E27FC236}">
                <a16:creationId xmlns:a16="http://schemas.microsoft.com/office/drawing/2014/main" id="{D482582E-B53D-F409-A71A-CCFEB49C5678}"/>
              </a:ext>
            </a:extLst>
          </p:cNvPr>
          <p:cNvSpPr txBox="1"/>
          <p:nvPr/>
        </p:nvSpPr>
        <p:spPr>
          <a:xfrm>
            <a:off x="7997302" y="5002129"/>
            <a:ext cx="1205779" cy="184666"/>
          </a:xfrm>
          <a:prstGeom prst="rect">
            <a:avLst/>
          </a:prstGeom>
          <a:noFill/>
        </p:spPr>
        <p:txBody>
          <a:bodyPr wrap="none" rtlCol="0">
            <a:spAutoFit/>
          </a:bodyPr>
          <a:lstStyle/>
          <a:p>
            <a:r>
              <a:rPr lang="en-US" sz="600" i="1" dirty="0"/>
              <a:t>Deep Learning Fundamentals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1000"/>
                                        <p:tgtEl>
                                          <p:spTgt spid="440"/>
                                        </p:tgtEl>
                                      </p:cBhvr>
                                    </p:animEffect>
                                  </p:childTnLst>
                                </p:cTn>
                              </p:par>
                              <p:par>
                                <p:cTn id="8" presetID="10" presetClass="entr" presetSubtype="0" fill="hold" nodeType="withEffect">
                                  <p:stCondLst>
                                    <p:cond delay="0"/>
                                  </p:stCondLst>
                                  <p:childTnLst>
                                    <p:set>
                                      <p:cBhvr>
                                        <p:cTn id="9" dur="1" fill="hold">
                                          <p:stCondLst>
                                            <p:cond delay="0"/>
                                          </p:stCondLst>
                                        </p:cTn>
                                        <p:tgtEl>
                                          <p:spTgt spid="441"/>
                                        </p:tgtEl>
                                        <p:attrNameLst>
                                          <p:attrName>style.visibility</p:attrName>
                                        </p:attrNameLst>
                                      </p:cBhvr>
                                      <p:to>
                                        <p:strVal val="visible"/>
                                      </p:to>
                                    </p:set>
                                    <p:animEffect transition="in" filter="fade">
                                      <p:cBhvr>
                                        <p:cTn id="10" dur="1000"/>
                                        <p:tgtEl>
                                          <p:spTgt spid="441"/>
                                        </p:tgtEl>
                                      </p:cBhvr>
                                    </p:animEffect>
                                  </p:childTnLst>
                                </p:cTn>
                              </p:par>
                              <p:par>
                                <p:cTn id="11" presetID="10" presetClass="entr" presetSubtype="0" fill="hold" nodeType="withEffect">
                                  <p:stCondLst>
                                    <p:cond delay="0"/>
                                  </p:stCondLst>
                                  <p:childTnLst>
                                    <p:set>
                                      <p:cBhvr>
                                        <p:cTn id="12" dur="1" fill="hold">
                                          <p:stCondLst>
                                            <p:cond delay="0"/>
                                          </p:stCondLst>
                                        </p:cTn>
                                        <p:tgtEl>
                                          <p:spTgt spid="442"/>
                                        </p:tgtEl>
                                        <p:attrNameLst>
                                          <p:attrName>style.visibility</p:attrName>
                                        </p:attrNameLst>
                                      </p:cBhvr>
                                      <p:to>
                                        <p:strVal val="visible"/>
                                      </p:to>
                                    </p:set>
                                    <p:animEffect transition="in" filter="fade">
                                      <p:cBhvr>
                                        <p:cTn id="13" dur="1000"/>
                                        <p:tgtEl>
                                          <p:spTgt spid="442"/>
                                        </p:tgtEl>
                                      </p:cBhvr>
                                    </p:animEffect>
                                  </p:childTnLst>
                                </p:cTn>
                              </p:par>
                              <p:par>
                                <p:cTn id="14" presetID="10" presetClass="entr" presetSubtype="0" fill="hold" nodeType="withEffect">
                                  <p:stCondLst>
                                    <p:cond delay="0"/>
                                  </p:stCondLst>
                                  <p:childTnLst>
                                    <p:set>
                                      <p:cBhvr>
                                        <p:cTn id="15" dur="1" fill="hold">
                                          <p:stCondLst>
                                            <p:cond delay="0"/>
                                          </p:stCondLst>
                                        </p:cTn>
                                        <p:tgtEl>
                                          <p:spTgt spid="443"/>
                                        </p:tgtEl>
                                        <p:attrNameLst>
                                          <p:attrName>style.visibility</p:attrName>
                                        </p:attrNameLst>
                                      </p:cBhvr>
                                      <p:to>
                                        <p:strVal val="visible"/>
                                      </p:to>
                                    </p:set>
                                    <p:animEffect transition="in" filter="fade">
                                      <p:cBhvr>
                                        <p:cTn id="16" dur="1000"/>
                                        <p:tgtEl>
                                          <p:spTgt spid="443"/>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4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7"/>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are some general tips/tricks on tuning these hyperparameters? Learning rate, batch size.</a:t>
            </a:r>
            <a:endParaRPr b="1" u="sng"/>
          </a:p>
        </p:txBody>
      </p:sp>
      <p:sp>
        <p:nvSpPr>
          <p:cNvPr id="451" name="Google Shape;451;p47"/>
          <p:cNvSpPr txBox="1"/>
          <p:nvPr/>
        </p:nvSpPr>
        <p:spPr>
          <a:xfrm>
            <a:off x="-33122" y="361385"/>
            <a:ext cx="8765100" cy="430781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sz="1200" b="1" dirty="0"/>
              <a:t>Learning Rate</a:t>
            </a:r>
            <a:r>
              <a:rPr lang="en" sz="1200" dirty="0"/>
              <a:t>:</a:t>
            </a:r>
            <a:endParaRPr sz="1200" dirty="0"/>
          </a:p>
          <a:p>
            <a:pPr marL="457200" lvl="0" indent="-304800" algn="l" rtl="0">
              <a:lnSpc>
                <a:spcPct val="115000"/>
              </a:lnSpc>
              <a:spcBef>
                <a:spcPts val="1000"/>
              </a:spcBef>
              <a:spcAft>
                <a:spcPts val="0"/>
              </a:spcAft>
              <a:buSzPts val="1200"/>
              <a:buChar char="●"/>
            </a:pPr>
            <a:r>
              <a:rPr lang="en" sz="1200" dirty="0"/>
              <a:t>Perhaps the most important hyperparameter. Gridsearch on a validation set usually suffices. </a:t>
            </a:r>
            <a:endParaRPr sz="1200" dirty="0"/>
          </a:p>
          <a:p>
            <a:pPr marL="457200" lvl="0" indent="-304800" algn="l" rtl="0">
              <a:lnSpc>
                <a:spcPct val="115000"/>
              </a:lnSpc>
              <a:spcBef>
                <a:spcPts val="0"/>
              </a:spcBef>
              <a:spcAft>
                <a:spcPts val="0"/>
              </a:spcAft>
              <a:buSzPts val="1200"/>
              <a:buChar char="●"/>
            </a:pPr>
            <a:r>
              <a:rPr lang="en" sz="1200" b="1" dirty="0"/>
              <a:t>Learning rate warmup </a:t>
            </a:r>
            <a:r>
              <a:rPr lang="en" sz="1200" dirty="0"/>
              <a:t>can be useful way to reduce the effects of “early overfitting” to the first training samples, and reducing risk of starting with a bad descent direction</a:t>
            </a:r>
            <a:endParaRPr sz="1200" dirty="0"/>
          </a:p>
          <a:p>
            <a:pPr marL="457200" lvl="0" indent="-304800" algn="l" rtl="0">
              <a:lnSpc>
                <a:spcPct val="115000"/>
              </a:lnSpc>
              <a:spcBef>
                <a:spcPts val="0"/>
              </a:spcBef>
              <a:spcAft>
                <a:spcPts val="0"/>
              </a:spcAft>
              <a:buSzPts val="1200"/>
              <a:buChar char="●"/>
            </a:pPr>
            <a:r>
              <a:rPr lang="en" sz="1200" dirty="0"/>
              <a:t>A potentially complementary approach is </a:t>
            </a:r>
            <a:r>
              <a:rPr lang="en" sz="1200" b="1" dirty="0"/>
              <a:t>reducing learning rate at end</a:t>
            </a:r>
            <a:r>
              <a:rPr lang="en" sz="1200" dirty="0"/>
              <a:t>; at that time, you are close to the optimum, so you need to be careful about the step size. This may be less of a problem earlier, as a larger step in the gradient direction will lead to gains </a:t>
            </a:r>
            <a:endParaRPr sz="1200" dirty="0"/>
          </a:p>
          <a:p>
            <a:pPr marL="0" lvl="0" indent="0" algn="l" rtl="0">
              <a:lnSpc>
                <a:spcPct val="115000"/>
              </a:lnSpc>
              <a:spcBef>
                <a:spcPts val="1000"/>
              </a:spcBef>
              <a:spcAft>
                <a:spcPts val="0"/>
              </a:spcAft>
              <a:buNone/>
            </a:pPr>
            <a:r>
              <a:rPr lang="en" sz="1200" b="1" dirty="0"/>
              <a:t>Batch Size</a:t>
            </a:r>
            <a:r>
              <a:rPr lang="en" sz="1200" dirty="0"/>
              <a:t>:</a:t>
            </a:r>
            <a:endParaRPr sz="1200" dirty="0"/>
          </a:p>
          <a:p>
            <a:pPr marL="457200" lvl="0" indent="-304800" algn="l" rtl="0">
              <a:lnSpc>
                <a:spcPct val="115000"/>
              </a:lnSpc>
              <a:spcBef>
                <a:spcPts val="1000"/>
              </a:spcBef>
              <a:spcAft>
                <a:spcPts val="0"/>
              </a:spcAft>
              <a:buSzPts val="1200"/>
              <a:buChar char="●"/>
            </a:pPr>
            <a:r>
              <a:rPr lang="en" sz="1200" dirty="0"/>
              <a:t>While a larger batch size will lead to a more accurate estimation for the gradient, there’s a lot of evidence that smaller (and less exact) batch sizes work better</a:t>
            </a:r>
            <a:endParaRPr sz="1200" dirty="0"/>
          </a:p>
          <a:p>
            <a:pPr marL="457200" lvl="0" indent="-304800" algn="l" rtl="0">
              <a:lnSpc>
                <a:spcPct val="115000"/>
              </a:lnSpc>
              <a:spcBef>
                <a:spcPts val="0"/>
              </a:spcBef>
              <a:spcAft>
                <a:spcPts val="0"/>
              </a:spcAft>
              <a:buSzPts val="1200"/>
              <a:buChar char="●"/>
            </a:pPr>
            <a:r>
              <a:rPr lang="en" sz="1200" dirty="0"/>
              <a:t>Large-batch methods tend to converge to sharp minimizers of the training function</a:t>
            </a:r>
            <a:endParaRPr sz="1200" dirty="0"/>
          </a:p>
          <a:p>
            <a:pPr marL="457200" lvl="0" indent="-304800" algn="l" rtl="0">
              <a:lnSpc>
                <a:spcPct val="115000"/>
              </a:lnSpc>
              <a:spcBef>
                <a:spcPts val="0"/>
              </a:spcBef>
              <a:spcAft>
                <a:spcPts val="0"/>
              </a:spcAft>
              <a:buSzPts val="1200"/>
              <a:buChar char="●"/>
            </a:pPr>
            <a:r>
              <a:rPr lang="en" sz="1200" dirty="0"/>
              <a:t>The noise from small batch sizes can actually help an algorithm jump out of a bad local minimum and have more chance of finding either a better local minimum</a:t>
            </a:r>
            <a:endParaRPr sz="1200" dirty="0"/>
          </a:p>
          <a:p>
            <a:pPr marL="457200" lvl="0" indent="-304800" algn="l" rtl="0">
              <a:lnSpc>
                <a:spcPct val="115000"/>
              </a:lnSpc>
              <a:spcBef>
                <a:spcPts val="0"/>
              </a:spcBef>
              <a:spcAft>
                <a:spcPts val="0"/>
              </a:spcAft>
              <a:buSzPts val="1200"/>
              <a:buChar char="●"/>
            </a:pPr>
            <a:r>
              <a:rPr lang="en" sz="1200" dirty="0"/>
              <a:t>However, there are some tricks/heuristics that seem to allow larger batch sizes:</a:t>
            </a:r>
            <a:endParaRPr sz="1200" dirty="0"/>
          </a:p>
          <a:p>
            <a:pPr marL="914400" lvl="1" indent="-304800" algn="l" rtl="0">
              <a:lnSpc>
                <a:spcPct val="115000"/>
              </a:lnSpc>
              <a:spcBef>
                <a:spcPts val="0"/>
              </a:spcBef>
              <a:spcAft>
                <a:spcPts val="0"/>
              </a:spcAft>
              <a:buSzPts val="1200"/>
              <a:buChar char="○"/>
            </a:pPr>
            <a:r>
              <a:rPr lang="en" sz="1200" dirty="0"/>
              <a:t>Slowly scaling up the batch size and learning rate together </a:t>
            </a:r>
            <a:r>
              <a:rPr lang="en" sz="1200" b="1" dirty="0"/>
              <a:t>(larger latch size -&gt; more accurate estimation of gradient -&gt; allows for higher LR)</a:t>
            </a:r>
            <a:endParaRPr sz="1200" b="1" dirty="0"/>
          </a:p>
          <a:p>
            <a:pPr marL="914400" lvl="1" indent="-304800" algn="l" rtl="0">
              <a:lnSpc>
                <a:spcPct val="115000"/>
              </a:lnSpc>
              <a:spcBef>
                <a:spcPts val="0"/>
              </a:spcBef>
              <a:spcAft>
                <a:spcPts val="0"/>
              </a:spcAft>
              <a:buSzPts val="1200"/>
              <a:buChar char="○"/>
            </a:pPr>
            <a:r>
              <a:rPr lang="en" sz="1200" dirty="0"/>
              <a:t>Initializing batchnorm params as 0</a:t>
            </a:r>
            <a:endParaRPr sz="1200" dirty="0"/>
          </a:p>
        </p:txBody>
      </p:sp>
      <p:sp>
        <p:nvSpPr>
          <p:cNvPr id="452" name="Google Shape;452;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
        <p:nvSpPr>
          <p:cNvPr id="2" name="TextBox 1">
            <a:extLst>
              <a:ext uri="{FF2B5EF4-FFF2-40B4-BE49-F238E27FC236}">
                <a16:creationId xmlns:a16="http://schemas.microsoft.com/office/drawing/2014/main" id="{F1876731-3CA0-6C75-E442-8C56C548E88D}"/>
              </a:ext>
            </a:extLst>
          </p:cNvPr>
          <p:cNvSpPr txBox="1"/>
          <p:nvPr/>
        </p:nvSpPr>
        <p:spPr>
          <a:xfrm>
            <a:off x="7997302" y="5002129"/>
            <a:ext cx="1205779" cy="184666"/>
          </a:xfrm>
          <a:prstGeom prst="rect">
            <a:avLst/>
          </a:prstGeom>
          <a:noFill/>
        </p:spPr>
        <p:txBody>
          <a:bodyPr wrap="none" rtlCol="0">
            <a:spAutoFit/>
          </a:bodyPr>
          <a:lstStyle/>
          <a:p>
            <a:r>
              <a:rPr lang="en-US" sz="600" i="1" dirty="0"/>
              <a:t>Deep Learning Fundamentals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1"/>
                                        </p:tgtEl>
                                        <p:attrNameLst>
                                          <p:attrName>style.visibility</p:attrName>
                                        </p:attrNameLst>
                                      </p:cBhvr>
                                      <p:to>
                                        <p:strVal val="visible"/>
                                      </p:to>
                                    </p:set>
                                    <p:animEffect transition="in" filter="fade">
                                      <p:cBhvr>
                                        <p:cTn id="7" dur="1000"/>
                                        <p:tgtEl>
                                          <p:spTgt spid="451"/>
                                        </p:tgtEl>
                                      </p:cBhvr>
                                    </p:animEffect>
                                  </p:childTnLst>
                                </p:cTn>
                              </p:par>
                              <p:par>
                                <p:cTn id="8" presetID="10" presetClass="entr" presetSubtype="0" fill="hold" nodeType="withEffect">
                                  <p:stCondLst>
                                    <p:cond delay="0"/>
                                  </p:stCondLst>
                                  <p:childTnLst>
                                    <p:set>
                                      <p:cBhvr>
                                        <p:cTn id="9" dur="1" fill="hold">
                                          <p:stCondLst>
                                            <p:cond delay="0"/>
                                          </p:stCondLst>
                                        </p:cTn>
                                        <p:tgtEl>
                                          <p:spTgt spid="452"/>
                                        </p:tgtEl>
                                        <p:attrNameLst>
                                          <p:attrName>style.visibility</p:attrName>
                                        </p:attrNameLst>
                                      </p:cBhvr>
                                      <p:to>
                                        <p:strVal val="visible"/>
                                      </p:to>
                                    </p:set>
                                    <p:animEffect transition="in" filter="fade">
                                      <p:cBhvr>
                                        <p:cTn id="10" dur="1000"/>
                                        <p:tgtEl>
                                          <p:spTgt spid="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9"/>
          <p:cNvSpPr txBox="1"/>
          <p:nvPr/>
        </p:nvSpPr>
        <p:spPr>
          <a:xfrm>
            <a:off x="-56626" y="-115300"/>
            <a:ext cx="944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What are some sources of randomness/stochasticity in neural networks? Why is this a good thing?</a:t>
            </a:r>
            <a:endParaRPr b="1" u="sng" dirty="0"/>
          </a:p>
        </p:txBody>
      </p:sp>
      <p:sp>
        <p:nvSpPr>
          <p:cNvPr id="466" name="Google Shape;466;p49"/>
          <p:cNvSpPr txBox="1"/>
          <p:nvPr/>
        </p:nvSpPr>
        <p:spPr>
          <a:xfrm>
            <a:off x="3" y="406610"/>
            <a:ext cx="8765100" cy="2224168"/>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000"/>
              </a:spcBef>
              <a:spcAft>
                <a:spcPts val="0"/>
              </a:spcAft>
              <a:buSzPts val="1200"/>
              <a:buChar char="●"/>
            </a:pPr>
            <a:r>
              <a:rPr lang="en" sz="1200" dirty="0"/>
              <a:t>Randomly </a:t>
            </a:r>
            <a:r>
              <a:rPr lang="en" sz="1200" b="1" dirty="0"/>
              <a:t>initializing weights/biases</a:t>
            </a:r>
            <a:endParaRPr sz="1200" b="1" dirty="0"/>
          </a:p>
          <a:p>
            <a:pPr marL="914400" lvl="1" indent="-304800" algn="l" rtl="0">
              <a:lnSpc>
                <a:spcPct val="115000"/>
              </a:lnSpc>
              <a:spcBef>
                <a:spcPts val="0"/>
              </a:spcBef>
              <a:spcAft>
                <a:spcPts val="0"/>
              </a:spcAft>
              <a:buSzPts val="1200"/>
              <a:buChar char="○"/>
            </a:pPr>
            <a:r>
              <a:rPr lang="en" sz="1200" dirty="0">
                <a:solidFill>
                  <a:schemeClr val="dk1"/>
                </a:solidFill>
              </a:rPr>
              <a:t>Useful for </a:t>
            </a:r>
            <a:r>
              <a:rPr lang="en" sz="1200" b="1" dirty="0">
                <a:solidFill>
                  <a:schemeClr val="dk1"/>
                </a:solidFill>
              </a:rPr>
              <a:t>ensembles </a:t>
            </a:r>
            <a:r>
              <a:rPr lang="en" sz="1200" dirty="0">
                <a:solidFill>
                  <a:schemeClr val="dk1"/>
                </a:solidFill>
              </a:rPr>
              <a:t>(e.g. random forests), reproducibility experiments</a:t>
            </a:r>
            <a:endParaRPr sz="1200" dirty="0"/>
          </a:p>
          <a:p>
            <a:pPr marL="457200" lvl="0" indent="-304800" algn="l" rtl="0">
              <a:lnSpc>
                <a:spcPct val="115000"/>
              </a:lnSpc>
              <a:spcBef>
                <a:spcPts val="0"/>
              </a:spcBef>
              <a:spcAft>
                <a:spcPts val="0"/>
              </a:spcAft>
              <a:buSzPts val="1200"/>
              <a:buChar char="●"/>
            </a:pPr>
            <a:r>
              <a:rPr lang="en" sz="1200" dirty="0"/>
              <a:t>Regularization techniques like </a:t>
            </a:r>
            <a:r>
              <a:rPr lang="en" sz="1200" b="1" dirty="0"/>
              <a:t>dropout</a:t>
            </a:r>
            <a:r>
              <a:rPr lang="en" sz="1200" dirty="0"/>
              <a:t>, </a:t>
            </a:r>
            <a:r>
              <a:rPr lang="en" sz="1200" b="1" dirty="0"/>
              <a:t>data augmentation</a:t>
            </a:r>
            <a:endParaRPr sz="1200" b="1" dirty="0"/>
          </a:p>
          <a:p>
            <a:pPr marL="914400" lvl="1" indent="-304800" algn="l" rtl="0">
              <a:lnSpc>
                <a:spcPct val="115000"/>
              </a:lnSpc>
              <a:spcBef>
                <a:spcPts val="0"/>
              </a:spcBef>
              <a:spcAft>
                <a:spcPts val="0"/>
              </a:spcAft>
              <a:buSzPts val="1200"/>
              <a:buChar char="○"/>
            </a:pPr>
            <a:r>
              <a:rPr lang="en" sz="1200" dirty="0">
                <a:solidFill>
                  <a:schemeClr val="dk1"/>
                </a:solidFill>
              </a:rPr>
              <a:t>in the limit, the randomness allows exposure to all the possible data augmentation/dropout configurations</a:t>
            </a:r>
            <a:endParaRPr sz="1200" dirty="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dirty="0">
                <a:solidFill>
                  <a:schemeClr val="dk1"/>
                </a:solidFill>
              </a:rPr>
              <a:t>It forces the network to learning meaning representations instead of memorizing</a:t>
            </a:r>
            <a:endParaRPr sz="1200" dirty="0">
              <a:solidFill>
                <a:schemeClr val="dk1"/>
              </a:solidFill>
            </a:endParaRPr>
          </a:p>
          <a:p>
            <a:pPr marL="457200" lvl="0" indent="-304800" algn="l" rtl="0">
              <a:lnSpc>
                <a:spcPct val="115000"/>
              </a:lnSpc>
              <a:spcBef>
                <a:spcPts val="0"/>
              </a:spcBef>
              <a:spcAft>
                <a:spcPts val="0"/>
              </a:spcAft>
              <a:buSzPts val="1200"/>
              <a:buChar char="●"/>
            </a:pPr>
            <a:r>
              <a:rPr lang="en" sz="1200" dirty="0"/>
              <a:t>Minibatch sampling like </a:t>
            </a:r>
            <a:r>
              <a:rPr lang="en" sz="1200" b="1" dirty="0"/>
              <a:t>SGD</a:t>
            </a:r>
            <a:endParaRPr sz="1200" b="1" dirty="0"/>
          </a:p>
          <a:p>
            <a:pPr marL="914400" lvl="1" indent="-304800" algn="l" rtl="0">
              <a:lnSpc>
                <a:spcPct val="115000"/>
              </a:lnSpc>
              <a:spcBef>
                <a:spcPts val="0"/>
              </a:spcBef>
              <a:spcAft>
                <a:spcPts val="0"/>
              </a:spcAft>
              <a:buSzPts val="1200"/>
              <a:buChar char="○"/>
            </a:pPr>
            <a:r>
              <a:rPr lang="en" sz="1200" dirty="0"/>
              <a:t>Injects some </a:t>
            </a:r>
            <a:r>
              <a:rPr lang="en" sz="1200" b="1" dirty="0"/>
              <a:t>variability in the gradient steps</a:t>
            </a:r>
            <a:r>
              <a:rPr lang="en" sz="1200" dirty="0"/>
              <a:t> to improve optimization to do some “searching” and “bouncing” out of local minima</a:t>
            </a:r>
            <a:endParaRPr sz="1200" dirty="0"/>
          </a:p>
          <a:p>
            <a:pPr marL="457200" lvl="0" indent="-304800" algn="l" rtl="0">
              <a:lnSpc>
                <a:spcPct val="115000"/>
              </a:lnSpc>
              <a:spcBef>
                <a:spcPts val="0"/>
              </a:spcBef>
              <a:spcAft>
                <a:spcPts val="0"/>
              </a:spcAft>
              <a:buSzPts val="1200"/>
              <a:buChar char="●"/>
            </a:pPr>
            <a:r>
              <a:rPr lang="en" sz="1200" dirty="0"/>
              <a:t>Batchnorm also involves randomness, and creates a regularization effect</a:t>
            </a:r>
            <a:endParaRPr sz="1200" dirty="0"/>
          </a:p>
        </p:txBody>
      </p:sp>
      <p:sp>
        <p:nvSpPr>
          <p:cNvPr id="467" name="Google Shape;467;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
        <p:nvSpPr>
          <p:cNvPr id="2" name="TextBox 1">
            <a:extLst>
              <a:ext uri="{FF2B5EF4-FFF2-40B4-BE49-F238E27FC236}">
                <a16:creationId xmlns:a16="http://schemas.microsoft.com/office/drawing/2014/main" id="{77C915F4-3992-423A-9BB5-4539BAE65F91}"/>
              </a:ext>
            </a:extLst>
          </p:cNvPr>
          <p:cNvSpPr txBox="1"/>
          <p:nvPr/>
        </p:nvSpPr>
        <p:spPr>
          <a:xfrm>
            <a:off x="7997302" y="5002129"/>
            <a:ext cx="1205779" cy="184666"/>
          </a:xfrm>
          <a:prstGeom prst="rect">
            <a:avLst/>
          </a:prstGeom>
          <a:noFill/>
        </p:spPr>
        <p:txBody>
          <a:bodyPr wrap="none" rtlCol="0">
            <a:spAutoFit/>
          </a:bodyPr>
          <a:lstStyle/>
          <a:p>
            <a:r>
              <a:rPr lang="en-US" sz="600" i="1" dirty="0"/>
              <a:t>Deep Learning Fundamentals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6"/>
                                        </p:tgtEl>
                                        <p:attrNameLst>
                                          <p:attrName>style.visibility</p:attrName>
                                        </p:attrNameLst>
                                      </p:cBhvr>
                                      <p:to>
                                        <p:strVal val="visible"/>
                                      </p:to>
                                    </p:set>
                                    <p:animEffect transition="in" filter="fade">
                                      <p:cBhvr>
                                        <p:cTn id="7" dur="1000"/>
                                        <p:tgtEl>
                                          <p:spTgt spid="466"/>
                                        </p:tgtEl>
                                      </p:cBhvr>
                                    </p:animEffect>
                                  </p:childTnLst>
                                </p:cTn>
                              </p:par>
                              <p:par>
                                <p:cTn id="8" presetID="10" presetClass="entr" presetSubtype="0" fill="hold" nodeType="withEffect">
                                  <p:stCondLst>
                                    <p:cond delay="0"/>
                                  </p:stCondLst>
                                  <p:childTnLst>
                                    <p:set>
                                      <p:cBhvr>
                                        <p:cTn id="9" dur="1" fill="hold">
                                          <p:stCondLst>
                                            <p:cond delay="0"/>
                                          </p:stCondLst>
                                        </p:cTn>
                                        <p:tgtEl>
                                          <p:spTgt spid="467"/>
                                        </p:tgtEl>
                                        <p:attrNameLst>
                                          <p:attrName>style.visibility</p:attrName>
                                        </p:attrNameLst>
                                      </p:cBhvr>
                                      <p:to>
                                        <p:strVal val="visible"/>
                                      </p:to>
                                    </p:set>
                                    <p:animEffect transition="in" filter="fade">
                                      <p:cBhvr>
                                        <p:cTn id="10" dur="1000"/>
                                        <p:tgtEl>
                                          <p:spTgt spid="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is (4,2,0)w in turtle coordinates? </a:t>
            </a:r>
            <a:endParaRPr b="1" u="sng"/>
          </a:p>
        </p:txBody>
      </p:sp>
      <p:sp>
        <p:nvSpPr>
          <p:cNvPr id="80" name="Google Shape;8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81" name="Google Shape;81;p15"/>
          <p:cNvPicPr preferRelativeResize="0"/>
          <p:nvPr/>
        </p:nvPicPr>
        <p:blipFill>
          <a:blip r:embed="rId3">
            <a:alphaModFix/>
          </a:blip>
          <a:stretch>
            <a:fillRect/>
          </a:stretch>
        </p:blipFill>
        <p:spPr>
          <a:xfrm>
            <a:off x="5743900" y="132779"/>
            <a:ext cx="3059524" cy="2568451"/>
          </a:xfrm>
          <a:prstGeom prst="rect">
            <a:avLst/>
          </a:prstGeom>
          <a:noFill/>
          <a:ln>
            <a:noFill/>
          </a:ln>
        </p:spPr>
      </p:pic>
      <p:pic>
        <p:nvPicPr>
          <p:cNvPr id="82" name="Google Shape;82;p15"/>
          <p:cNvPicPr preferRelativeResize="0"/>
          <p:nvPr/>
        </p:nvPicPr>
        <p:blipFill>
          <a:blip r:embed="rId4">
            <a:alphaModFix/>
          </a:blip>
          <a:stretch>
            <a:fillRect/>
          </a:stretch>
        </p:blipFill>
        <p:spPr>
          <a:xfrm>
            <a:off x="6950100" y="2029429"/>
            <a:ext cx="772350" cy="276600"/>
          </a:xfrm>
          <a:prstGeom prst="rect">
            <a:avLst/>
          </a:prstGeom>
          <a:noFill/>
          <a:ln>
            <a:noFill/>
          </a:ln>
        </p:spPr>
      </p:pic>
      <p:cxnSp>
        <p:nvCxnSpPr>
          <p:cNvPr id="83" name="Google Shape;83;p15"/>
          <p:cNvCxnSpPr>
            <a:cxnSpLocks/>
            <a:stCxn id="82" idx="0"/>
          </p:cNvCxnSpPr>
          <p:nvPr/>
        </p:nvCxnSpPr>
        <p:spPr>
          <a:xfrm flipH="1" flipV="1">
            <a:off x="7312238" y="1752829"/>
            <a:ext cx="24037" cy="276600"/>
          </a:xfrm>
          <a:prstGeom prst="straightConnector1">
            <a:avLst/>
          </a:prstGeom>
          <a:noFill/>
          <a:ln w="9525" cap="flat" cmpd="sng">
            <a:solidFill>
              <a:schemeClr val="dk2"/>
            </a:solidFill>
            <a:prstDash val="solid"/>
            <a:round/>
            <a:headEnd type="none" w="med" len="med"/>
            <a:tailEnd type="triangle" w="med" len="med"/>
          </a:ln>
        </p:spPr>
      </p:cxnSp>
      <p:sp>
        <p:nvSpPr>
          <p:cNvPr id="2" name="TextBox 1">
            <a:extLst>
              <a:ext uri="{FF2B5EF4-FFF2-40B4-BE49-F238E27FC236}">
                <a16:creationId xmlns:a16="http://schemas.microsoft.com/office/drawing/2014/main" id="{4CB0B1AF-F9D4-E376-40D0-B917DFED3782}"/>
              </a:ext>
            </a:extLst>
          </p:cNvPr>
          <p:cNvSpPr txBox="1"/>
          <p:nvPr/>
        </p:nvSpPr>
        <p:spPr>
          <a:xfrm>
            <a:off x="8105457" y="5015460"/>
            <a:ext cx="1083951" cy="184666"/>
          </a:xfrm>
          <a:prstGeom prst="rect">
            <a:avLst/>
          </a:prstGeom>
          <a:noFill/>
        </p:spPr>
        <p:txBody>
          <a:bodyPr wrap="none" rtlCol="0">
            <a:spAutoFit/>
          </a:bodyPr>
          <a:lstStyle/>
          <a:p>
            <a:r>
              <a:rPr lang="en-US" sz="600" i="1" dirty="0"/>
              <a:t>Low level / classical vision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136ED42-150E-6727-703D-FF4326D05F69}"/>
                  </a:ext>
                </a:extLst>
              </p:cNvPr>
              <p:cNvSpPr txBox="1"/>
              <p:nvPr/>
            </p:nvSpPr>
            <p:spPr>
              <a:xfrm>
                <a:off x="-56622" y="992386"/>
                <a:ext cx="4062546" cy="8860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2</m:t>
                          </m:r>
                          <m:r>
                            <a:rPr lang="en-US" b="0" i="1" smtClean="0">
                              <a:latin typeface="Cambria Math" panose="02040503050406030204" pitchFamily="18" charset="0"/>
                            </a:rPr>
                            <m:t>𝑤</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m:t>
                                </m:r>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3</m:t>
                                </m:r>
                              </m:e>
                            </m:mr>
                            <m:m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eqArr>
                              </m:e>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qArr>
                              </m:e>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qArr>
                              </m:e>
                              <m:e>
                                <m:eqArr>
                                  <m:eqArrPr>
                                    <m:ctrlPr>
                                      <a:rPr lang="en-US" b="0" i="1" smtClean="0">
                                        <a:latin typeface="Cambria Math" panose="02040503050406030204" pitchFamily="18" charset="0"/>
                                      </a:rPr>
                                    </m:ctrlPr>
                                  </m:eqArrPr>
                                  <m:e>
                                    <m:r>
                                      <a:rPr lang="en-US" b="0" i="1" smtClean="0">
                                        <a:latin typeface="Cambria Math" panose="02040503050406030204" pitchFamily="18" charset="0"/>
                                      </a:rPr>
                                      <m:t>2</m:t>
                                    </m:r>
                                  </m:e>
                                  <m:e>
                                    <m:r>
                                      <a:rPr lang="en-US" b="0" i="1" smtClean="0">
                                        <a:latin typeface="Cambria Math" panose="02040503050406030204" pitchFamily="18" charset="0"/>
                                      </a:rPr>
                                      <m:t>0</m:t>
                                    </m:r>
                                  </m:e>
                                  <m:e>
                                    <m:r>
                                      <a:rPr lang="en-US" b="0" i="1" smtClean="0">
                                        <a:latin typeface="Cambria Math" panose="02040503050406030204" pitchFamily="18" charset="0"/>
                                      </a:rPr>
                                      <m:t>1</m:t>
                                    </m:r>
                                  </m:e>
                                </m:eqArr>
                              </m:e>
                            </m:mr>
                          </m:m>
                        </m:e>
                      </m:d>
                    </m:oMath>
                  </m:oMathPara>
                </a14:m>
                <a:endParaRPr lang="en-US" dirty="0"/>
              </a:p>
            </p:txBody>
          </p:sp>
        </mc:Choice>
        <mc:Fallback xmlns="">
          <p:sp>
            <p:nvSpPr>
              <p:cNvPr id="3" name="TextBox 2">
                <a:extLst>
                  <a:ext uri="{FF2B5EF4-FFF2-40B4-BE49-F238E27FC236}">
                    <a16:creationId xmlns:a16="http://schemas.microsoft.com/office/drawing/2014/main" id="{A136ED42-150E-6727-703D-FF4326D05F69}"/>
                  </a:ext>
                </a:extLst>
              </p:cNvPr>
              <p:cNvSpPr txBox="1">
                <a:spLocks noRot="1" noChangeAspect="1" noMove="1" noResize="1" noEditPoints="1" noAdjustHandles="1" noChangeArrowheads="1" noChangeShapeType="1" noTextEdit="1"/>
              </p:cNvSpPr>
              <p:nvPr/>
            </p:nvSpPr>
            <p:spPr>
              <a:xfrm>
                <a:off x="-56622" y="992386"/>
                <a:ext cx="4062546" cy="88601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FCF988E-0B93-CF8F-5A2E-1256E819B2F7}"/>
                  </a:ext>
                </a:extLst>
              </p:cNvPr>
              <p:cNvSpPr txBox="1"/>
              <p:nvPr/>
            </p:nvSpPr>
            <p:spPr>
              <a:xfrm>
                <a:off x="1044784" y="1904631"/>
                <a:ext cx="2961140" cy="651076"/>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m:t>
                                  </m:r>
                                </m:e>
                                <m:e>
                                  <m:r>
                                    <a:rPr lang="en-US" b="0" i="1" smtClean="0">
                                      <a:latin typeface="Cambria Math" panose="02040503050406030204" pitchFamily="18" charset="0"/>
                                    </a:rPr>
                                    <m:t>−</m:t>
                                  </m:r>
                                  <m:r>
                                    <a:rPr lang="en-US" b="0" i="1" smtClean="0">
                                      <a:latin typeface="Cambria Math" panose="02040503050406030204" pitchFamily="18" charset="0"/>
                                    </a:rPr>
                                    <m:t>1</m:t>
                                  </m:r>
                                </m:e>
                              </m:eqArr>
                            </m:e>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m:t>
                                  </m:r>
                                </m:e>
                                <m:e>
                                  <m:r>
                                    <a:rPr lang="en-US" b="0" i="1" smtClean="0">
                                      <a:latin typeface="Cambria Math" panose="02040503050406030204" pitchFamily="18" charset="0"/>
                                    </a:rPr>
                                    <m:t>0</m:t>
                                  </m:r>
                                </m:e>
                              </m:eqArr>
                            </m:e>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m:t>
                                  </m:r>
                                </m:e>
                                <m:e>
                                  <m:r>
                                    <a:rPr lang="en-US" b="0" i="1" smtClean="0">
                                      <a:latin typeface="Cambria Math" panose="02040503050406030204" pitchFamily="18" charset="0"/>
                                    </a:rPr>
                                    <m:t>0</m:t>
                                  </m:r>
                                </m:e>
                              </m:eqAr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3</m:t>
                              </m:r>
                            </m:e>
                          </m:mr>
                          <m:m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2</m:t>
                                  </m:r>
                                </m:e>
                                <m:e>
                                  <m:r>
                                    <a:rPr lang="en-US" b="0" i="1" smtClean="0">
                                      <a:latin typeface="Cambria Math" panose="02040503050406030204" pitchFamily="18" charset="0"/>
                                    </a:rPr>
                                    <m:t>0</m:t>
                                  </m:r>
                                </m:e>
                              </m:eqArr>
                            </m:e>
                          </m:mr>
                        </m:m>
                      </m:e>
                    </m:d>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2</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3</m:t>
                                  </m:r>
                                </m:e>
                                <m:e>
                                  <m:r>
                                    <a:rPr lang="en-US" i="1">
                                      <a:latin typeface="Cambria Math" panose="02040503050406030204" pitchFamily="18" charset="0"/>
                                    </a:rPr>
                                    <m:t>0</m:t>
                                  </m:r>
                                </m:e>
                              </m:eqArr>
                            </m:e>
                          </m:mr>
                        </m:m>
                      </m:e>
                    </m:d>
                  </m:oMath>
                </a14:m>
                <a:endParaRPr lang="en-US" dirty="0"/>
              </a:p>
            </p:txBody>
          </p:sp>
        </mc:Choice>
        <mc:Fallback xmlns="">
          <p:sp>
            <p:nvSpPr>
              <p:cNvPr id="4" name="TextBox 3">
                <a:extLst>
                  <a:ext uri="{FF2B5EF4-FFF2-40B4-BE49-F238E27FC236}">
                    <a16:creationId xmlns:a16="http://schemas.microsoft.com/office/drawing/2014/main" id="{BFCF988E-0B93-CF8F-5A2E-1256E819B2F7}"/>
                  </a:ext>
                </a:extLst>
              </p:cNvPr>
              <p:cNvSpPr txBox="1">
                <a:spLocks noRot="1" noChangeAspect="1" noMove="1" noResize="1" noEditPoints="1" noAdjustHandles="1" noChangeArrowheads="1" noChangeShapeType="1" noTextEdit="1"/>
              </p:cNvSpPr>
              <p:nvPr/>
            </p:nvSpPr>
            <p:spPr>
              <a:xfrm>
                <a:off x="1044784" y="1904631"/>
                <a:ext cx="2961140" cy="65107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44D623-EE01-9FD1-49F1-6B0AFAF125D7}"/>
                  </a:ext>
                </a:extLst>
              </p:cNvPr>
              <p:cNvSpPr txBox="1"/>
              <p:nvPr/>
            </p:nvSpPr>
            <p:spPr>
              <a:xfrm>
                <a:off x="0" y="2618635"/>
                <a:ext cx="4062546" cy="8860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𝑤</m:t>
                          </m:r>
                          <m:r>
                            <a:rPr lang="en-US" b="0" i="1" smtClean="0">
                              <a:latin typeface="Cambria Math" panose="02040503050406030204" pitchFamily="18" charset="0"/>
                            </a:rPr>
                            <m:t>2</m:t>
                          </m:r>
                          <m:r>
                            <a:rPr lang="en-US" b="0" i="1" smtClean="0">
                              <a:latin typeface="Cambria Math" panose="02040503050406030204" pitchFamily="18" charset="0"/>
                            </a:rPr>
                            <m:t>𝑡</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m:t>
                                </m:r>
                                <m:r>
                                  <a:rPr lang="en-US" b="0" i="1" smtClean="0">
                                    <a:latin typeface="Cambria Math" panose="02040503050406030204" pitchFamily="18" charset="0"/>
                                  </a:rPr>
                                  <m:t>2</m:t>
                                </m:r>
                              </m:e>
                            </m:mr>
                            <m:m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m:t>
                                    </m:r>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eqArr>
                              </m:e>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qArr>
                              </m:e>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qArr>
                              </m:e>
                              <m:e>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e>
                                  <m:e>
                                    <m:r>
                                      <a:rPr lang="en-US" b="0" i="1" smtClean="0">
                                        <a:latin typeface="Cambria Math" panose="02040503050406030204" pitchFamily="18" charset="0"/>
                                      </a:rPr>
                                      <m:t>0</m:t>
                                    </m:r>
                                  </m:e>
                                  <m:e>
                                    <m:r>
                                      <a:rPr lang="en-US" b="0" i="1" smtClean="0">
                                        <a:latin typeface="Cambria Math" panose="02040503050406030204" pitchFamily="18" charset="0"/>
                                      </a:rPr>
                                      <m:t>1</m:t>
                                    </m:r>
                                  </m:e>
                                </m:eqArr>
                              </m:e>
                            </m:mr>
                          </m:m>
                        </m:e>
                      </m:d>
                    </m:oMath>
                  </m:oMathPara>
                </a14:m>
                <a:endParaRPr lang="en-US" dirty="0"/>
              </a:p>
            </p:txBody>
          </p:sp>
        </mc:Choice>
        <mc:Fallback xmlns="">
          <p:sp>
            <p:nvSpPr>
              <p:cNvPr id="5" name="TextBox 4">
                <a:extLst>
                  <a:ext uri="{FF2B5EF4-FFF2-40B4-BE49-F238E27FC236}">
                    <a16:creationId xmlns:a16="http://schemas.microsoft.com/office/drawing/2014/main" id="{6A44D623-EE01-9FD1-49F1-6B0AFAF125D7}"/>
                  </a:ext>
                </a:extLst>
              </p:cNvPr>
              <p:cNvSpPr txBox="1">
                <a:spLocks noRot="1" noChangeAspect="1" noMove="1" noResize="1" noEditPoints="1" noAdjustHandles="1" noChangeArrowheads="1" noChangeShapeType="1" noTextEdit="1"/>
              </p:cNvSpPr>
              <p:nvPr/>
            </p:nvSpPr>
            <p:spPr>
              <a:xfrm>
                <a:off x="0" y="2618635"/>
                <a:ext cx="4062546" cy="88601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9FAA4E-131C-0101-DFCD-2B9F3A4E7A3C}"/>
                  </a:ext>
                </a:extLst>
              </p:cNvPr>
              <p:cNvSpPr txBox="1"/>
              <p:nvPr/>
            </p:nvSpPr>
            <p:spPr>
              <a:xfrm>
                <a:off x="1158850" y="3567575"/>
                <a:ext cx="1631601" cy="8860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𝑤</m:t>
                          </m:r>
                          <m:r>
                            <a:rPr lang="en-US" b="0" i="1" smtClean="0">
                              <a:latin typeface="Cambria Math" panose="02040503050406030204" pitchFamily="18" charset="0"/>
                            </a:rPr>
                            <m:t>2</m:t>
                          </m:r>
                          <m:r>
                            <a:rPr lang="en-US" b="0" i="1" smtClean="0">
                              <a:latin typeface="Cambria Math" panose="02040503050406030204" pitchFamily="18" charset="0"/>
                            </a:rPr>
                            <m:t>𝑡</m:t>
                          </m:r>
                        </m:sub>
                      </m:sSub>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mr>
                            <m:m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m:t>
                                    </m:r>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eqArr>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m:t>
                                    </m:r>
                                  </m:e>
                                  <m:e>
                                    <m:r>
                                      <a:rPr lang="en-US" b="0" i="1" smtClean="0">
                                        <a:latin typeface="Cambria Math" panose="02040503050406030204" pitchFamily="18" charset="0"/>
                                      </a:rPr>
                                      <m:t>−</m:t>
                                    </m:r>
                                    <m:r>
                                      <a:rPr lang="en-US" b="0" i="1" smtClean="0">
                                        <a:latin typeface="Cambria Math" panose="02040503050406030204" pitchFamily="18" charset="0"/>
                                      </a:rPr>
                                      <m:t>1</m:t>
                                    </m:r>
                                  </m:e>
                                  <m:e>
                                    <m:r>
                                      <a:rPr lang="en-US" b="0" i="1" smtClean="0">
                                        <a:latin typeface="Cambria Math" panose="02040503050406030204" pitchFamily="18" charset="0"/>
                                      </a:rPr>
                                      <m:t>0</m:t>
                                    </m:r>
                                  </m:e>
                                </m:eqArr>
                              </m:e>
                            </m:mr>
                            <m:mr>
                              <m:e>
                                <m:r>
                                  <a:rPr lang="en-US" b="0" i="1" smtClean="0">
                                    <a:latin typeface="Cambria Math" panose="02040503050406030204" pitchFamily="18" charset="0"/>
                                  </a:rPr>
                                  <m:t>1</m:t>
                                </m:r>
                              </m:e>
                            </m:mr>
                          </m:m>
                        </m:e>
                      </m:d>
                    </m:oMath>
                  </m:oMathPara>
                </a14:m>
                <a:endParaRPr lang="en-US" dirty="0"/>
              </a:p>
            </p:txBody>
          </p:sp>
        </mc:Choice>
        <mc:Fallback xmlns="">
          <p:sp>
            <p:nvSpPr>
              <p:cNvPr id="6" name="TextBox 5">
                <a:extLst>
                  <a:ext uri="{FF2B5EF4-FFF2-40B4-BE49-F238E27FC236}">
                    <a16:creationId xmlns:a16="http://schemas.microsoft.com/office/drawing/2014/main" id="{1B9FAA4E-131C-0101-DFCD-2B9F3A4E7A3C}"/>
                  </a:ext>
                </a:extLst>
              </p:cNvPr>
              <p:cNvSpPr txBox="1">
                <a:spLocks noRot="1" noChangeAspect="1" noMove="1" noResize="1" noEditPoints="1" noAdjustHandles="1" noChangeArrowheads="1" noChangeShapeType="1" noTextEdit="1"/>
              </p:cNvSpPr>
              <p:nvPr/>
            </p:nvSpPr>
            <p:spPr>
              <a:xfrm>
                <a:off x="1158850" y="3567575"/>
                <a:ext cx="1631601" cy="886012"/>
              </a:xfrm>
              <a:prstGeom prst="rect">
                <a:avLst/>
              </a:prstGeom>
              <a:blipFill>
                <a:blip r:embed="rId8"/>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5F95B689-1586-4484-E388-18742757337B}"/>
              </a:ext>
            </a:extLst>
          </p:cNvPr>
          <p:cNvPicPr>
            <a:picLocks noChangeAspect="1"/>
          </p:cNvPicPr>
          <p:nvPr/>
        </p:nvPicPr>
        <p:blipFill>
          <a:blip r:embed="rId9"/>
          <a:stretch>
            <a:fillRect/>
          </a:stretch>
        </p:blipFill>
        <p:spPr>
          <a:xfrm>
            <a:off x="7140562" y="1998323"/>
            <a:ext cx="171676" cy="774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0"/>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What’s a dead neuron, how can they be detected, and how can they be prevented?</a:t>
            </a:r>
            <a:endParaRPr b="1" u="sng"/>
          </a:p>
        </p:txBody>
      </p:sp>
      <p:sp>
        <p:nvSpPr>
          <p:cNvPr id="473" name="Google Shape;473;p50"/>
          <p:cNvSpPr txBox="1"/>
          <p:nvPr/>
        </p:nvSpPr>
        <p:spPr>
          <a:xfrm>
            <a:off x="-185525" y="132775"/>
            <a:ext cx="5850000" cy="28854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000"/>
              </a:spcBef>
              <a:spcAft>
                <a:spcPts val="0"/>
              </a:spcAft>
              <a:buSzPts val="1100"/>
              <a:buChar char="●"/>
            </a:pPr>
            <a:r>
              <a:rPr lang="en" sz="1100"/>
              <a:t>This means that for a given FC layer </a:t>
            </a:r>
            <a:r>
              <a:rPr lang="en" sz="1100">
                <a:solidFill>
                  <a:schemeClr val="dk1"/>
                </a:solidFill>
              </a:rPr>
              <a:t>neuron or feature map, </a:t>
            </a:r>
            <a:r>
              <a:rPr lang="en" sz="1100"/>
              <a:t>its weights are such that it always outputs values very close to zero after the activation function, regardless of input</a:t>
            </a:r>
            <a:endParaRPr sz="1100"/>
          </a:p>
          <a:p>
            <a:pPr marL="914400" lvl="1" indent="-298450" algn="l" rtl="0">
              <a:lnSpc>
                <a:spcPct val="115000"/>
              </a:lnSpc>
              <a:spcBef>
                <a:spcPts val="0"/>
              </a:spcBef>
              <a:spcAft>
                <a:spcPts val="0"/>
              </a:spcAft>
              <a:buSzPts val="1100"/>
              <a:buChar char="○"/>
            </a:pPr>
            <a:r>
              <a:rPr lang="en" sz="1100"/>
              <a:t>If the activation function is ReLU, this implies the logits are negative, either due to the weights or a large negative bias term</a:t>
            </a:r>
            <a:endParaRPr sz="1100"/>
          </a:p>
          <a:p>
            <a:pPr marL="457200" lvl="0" indent="-298450" algn="l" rtl="0">
              <a:lnSpc>
                <a:spcPct val="115000"/>
              </a:lnSpc>
              <a:spcBef>
                <a:spcPts val="0"/>
              </a:spcBef>
              <a:spcAft>
                <a:spcPts val="0"/>
              </a:spcAft>
              <a:buSzPts val="1100"/>
              <a:buChar char="●"/>
            </a:pPr>
            <a:r>
              <a:rPr lang="en" sz="1100"/>
              <a:t>This can be caused by a learning rate that’s too high</a:t>
            </a:r>
            <a:endParaRPr sz="1100"/>
          </a:p>
          <a:p>
            <a:pPr marL="457200" lvl="0" indent="-298450" algn="l" rtl="0">
              <a:lnSpc>
                <a:spcPct val="115000"/>
              </a:lnSpc>
              <a:spcBef>
                <a:spcPts val="0"/>
              </a:spcBef>
              <a:spcAft>
                <a:spcPts val="0"/>
              </a:spcAft>
              <a:buSzPts val="1100"/>
              <a:buChar char="●"/>
            </a:pPr>
            <a:r>
              <a:rPr lang="en" sz="1100"/>
              <a:t>Once a ReLU ends up in this state, it is unlikely to recover, because the function gradient at 0 is also 0, so gradient descent learning will not alter the weights</a:t>
            </a:r>
            <a:endParaRPr sz="1100"/>
          </a:p>
          <a:p>
            <a:pPr marL="914400" lvl="1" indent="-298450" algn="l" rtl="0">
              <a:lnSpc>
                <a:spcPct val="115000"/>
              </a:lnSpc>
              <a:spcBef>
                <a:spcPts val="0"/>
              </a:spcBef>
              <a:spcAft>
                <a:spcPts val="0"/>
              </a:spcAft>
              <a:buSzPts val="1100"/>
              <a:buChar char="○"/>
            </a:pPr>
            <a:r>
              <a:rPr lang="en" sz="1100"/>
              <a:t>"Leaky" ReLUs with a small positive gradient for negative inputs (y=0.01x when x &lt; 0 say) are one attempt to address this issue and give a chance to recover</a:t>
            </a:r>
            <a:endParaRPr sz="1100"/>
          </a:p>
          <a:p>
            <a:pPr marL="914400" lvl="1" indent="-298450" algn="l" rtl="0">
              <a:lnSpc>
                <a:spcPct val="115000"/>
              </a:lnSpc>
              <a:spcBef>
                <a:spcPts val="0"/>
              </a:spcBef>
              <a:spcAft>
                <a:spcPts val="0"/>
              </a:spcAft>
              <a:buSzPts val="1100"/>
              <a:buChar char="○"/>
            </a:pPr>
            <a:r>
              <a:rPr lang="en" sz="1100"/>
              <a:t>Sigmoid and tanh neurons can suffer from similar problems as their values saturate, but there is always at least a small gradient allowing them to recover in the long term.</a:t>
            </a:r>
            <a:endParaRPr sz="1100"/>
          </a:p>
        </p:txBody>
      </p:sp>
      <p:sp>
        <p:nvSpPr>
          <p:cNvPr id="474" name="Google Shape;474;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pic>
        <p:nvPicPr>
          <p:cNvPr id="475" name="Google Shape;475;p50"/>
          <p:cNvPicPr preferRelativeResize="0"/>
          <p:nvPr/>
        </p:nvPicPr>
        <p:blipFill>
          <a:blip r:embed="rId3">
            <a:alphaModFix/>
          </a:blip>
          <a:stretch>
            <a:fillRect/>
          </a:stretch>
        </p:blipFill>
        <p:spPr>
          <a:xfrm>
            <a:off x="557675" y="3428425"/>
            <a:ext cx="2246025" cy="1715079"/>
          </a:xfrm>
          <a:prstGeom prst="rect">
            <a:avLst/>
          </a:prstGeom>
          <a:noFill/>
          <a:ln>
            <a:noFill/>
          </a:ln>
        </p:spPr>
      </p:pic>
      <p:pic>
        <p:nvPicPr>
          <p:cNvPr id="476" name="Google Shape;476;p50"/>
          <p:cNvPicPr preferRelativeResize="0"/>
          <p:nvPr/>
        </p:nvPicPr>
        <p:blipFill>
          <a:blip r:embed="rId4">
            <a:alphaModFix/>
          </a:blip>
          <a:stretch>
            <a:fillRect/>
          </a:stretch>
        </p:blipFill>
        <p:spPr>
          <a:xfrm>
            <a:off x="2853625" y="3498501"/>
            <a:ext cx="1779079" cy="1494201"/>
          </a:xfrm>
          <a:prstGeom prst="rect">
            <a:avLst/>
          </a:prstGeom>
          <a:noFill/>
          <a:ln>
            <a:noFill/>
          </a:ln>
        </p:spPr>
      </p:pic>
      <p:pic>
        <p:nvPicPr>
          <p:cNvPr id="477" name="Google Shape;477;p50"/>
          <p:cNvPicPr preferRelativeResize="0"/>
          <p:nvPr/>
        </p:nvPicPr>
        <p:blipFill>
          <a:blip r:embed="rId5">
            <a:alphaModFix/>
          </a:blip>
          <a:stretch>
            <a:fillRect/>
          </a:stretch>
        </p:blipFill>
        <p:spPr>
          <a:xfrm>
            <a:off x="4823627" y="3677767"/>
            <a:ext cx="1690675" cy="1403400"/>
          </a:xfrm>
          <a:prstGeom prst="rect">
            <a:avLst/>
          </a:prstGeom>
          <a:noFill/>
          <a:ln>
            <a:noFill/>
          </a:ln>
        </p:spPr>
      </p:pic>
      <p:grpSp>
        <p:nvGrpSpPr>
          <p:cNvPr id="478" name="Google Shape;478;p50"/>
          <p:cNvGrpSpPr/>
          <p:nvPr/>
        </p:nvGrpSpPr>
        <p:grpSpPr>
          <a:xfrm>
            <a:off x="6907326" y="3265473"/>
            <a:ext cx="1690675" cy="1878027"/>
            <a:chOff x="4819451" y="3054723"/>
            <a:chExt cx="1690675" cy="1878027"/>
          </a:xfrm>
        </p:grpSpPr>
        <p:pic>
          <p:nvPicPr>
            <p:cNvPr id="479" name="Google Shape;479;p50"/>
            <p:cNvPicPr preferRelativeResize="0"/>
            <p:nvPr/>
          </p:nvPicPr>
          <p:blipFill>
            <a:blip r:embed="rId6">
              <a:alphaModFix/>
            </a:blip>
            <a:stretch>
              <a:fillRect/>
            </a:stretch>
          </p:blipFill>
          <p:spPr>
            <a:xfrm>
              <a:off x="4819451" y="3054723"/>
              <a:ext cx="1690675" cy="1600007"/>
            </a:xfrm>
            <a:prstGeom prst="rect">
              <a:avLst/>
            </a:prstGeom>
            <a:noFill/>
            <a:ln>
              <a:noFill/>
            </a:ln>
          </p:spPr>
        </p:pic>
        <p:sp>
          <p:nvSpPr>
            <p:cNvPr id="480" name="Google Shape;480;p50"/>
            <p:cNvSpPr txBox="1"/>
            <p:nvPr/>
          </p:nvSpPr>
          <p:spPr>
            <a:xfrm>
              <a:off x="5143500" y="4532550"/>
              <a:ext cx="120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b="1"/>
                <a:t>Leaky ReLU (usually a is around 0.01)</a:t>
              </a:r>
              <a:endParaRPr sz="700" b="1"/>
            </a:p>
          </p:txBody>
        </p:sp>
      </p:grpSp>
      <p:pic>
        <p:nvPicPr>
          <p:cNvPr id="481" name="Google Shape;481;p50"/>
          <p:cNvPicPr preferRelativeResize="0"/>
          <p:nvPr/>
        </p:nvPicPr>
        <p:blipFill>
          <a:blip r:embed="rId7">
            <a:alphaModFix/>
          </a:blip>
          <a:stretch>
            <a:fillRect/>
          </a:stretch>
        </p:blipFill>
        <p:spPr>
          <a:xfrm>
            <a:off x="5927650" y="1171845"/>
            <a:ext cx="3093501" cy="2256580"/>
          </a:xfrm>
          <a:prstGeom prst="rect">
            <a:avLst/>
          </a:prstGeom>
          <a:noFill/>
          <a:ln>
            <a:noFill/>
          </a:ln>
        </p:spPr>
      </p:pic>
      <p:sp>
        <p:nvSpPr>
          <p:cNvPr id="482" name="Google Shape;482;p50"/>
          <p:cNvSpPr txBox="1"/>
          <p:nvPr/>
        </p:nvSpPr>
        <p:spPr>
          <a:xfrm>
            <a:off x="6934475" y="436650"/>
            <a:ext cx="1835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i="1"/>
              <a:t>Possibly dead activation map if empty for many data inputs</a:t>
            </a:r>
            <a:endParaRPr sz="900" i="1"/>
          </a:p>
        </p:txBody>
      </p:sp>
      <p:cxnSp>
        <p:nvCxnSpPr>
          <p:cNvPr id="483" name="Google Shape;483;p50"/>
          <p:cNvCxnSpPr>
            <a:stCxn id="482" idx="2"/>
          </p:cNvCxnSpPr>
          <p:nvPr/>
        </p:nvCxnSpPr>
        <p:spPr>
          <a:xfrm flipH="1">
            <a:off x="7489475" y="898350"/>
            <a:ext cx="362700" cy="544800"/>
          </a:xfrm>
          <a:prstGeom prst="straightConnector1">
            <a:avLst/>
          </a:prstGeom>
          <a:noFill/>
          <a:ln w="28575" cap="flat" cmpd="sng">
            <a:solidFill>
              <a:srgbClr val="FF0000"/>
            </a:solidFill>
            <a:prstDash val="solid"/>
            <a:round/>
            <a:headEnd type="none" w="med" len="med"/>
            <a:tailEnd type="triangle" w="med" len="med"/>
          </a:ln>
        </p:spPr>
      </p:cxnSp>
      <p:pic>
        <p:nvPicPr>
          <p:cNvPr id="484" name="Google Shape;484;p50"/>
          <p:cNvPicPr preferRelativeResize="0"/>
          <p:nvPr/>
        </p:nvPicPr>
        <p:blipFill>
          <a:blip r:embed="rId8">
            <a:alphaModFix/>
          </a:blip>
          <a:stretch>
            <a:fillRect/>
          </a:stretch>
        </p:blipFill>
        <p:spPr>
          <a:xfrm>
            <a:off x="-4" y="5002129"/>
            <a:ext cx="153523" cy="144673"/>
          </a:xfrm>
          <a:prstGeom prst="rect">
            <a:avLst/>
          </a:prstGeom>
          <a:noFill/>
          <a:ln>
            <a:noFill/>
          </a:ln>
        </p:spPr>
      </p:pic>
      <p:sp>
        <p:nvSpPr>
          <p:cNvPr id="2" name="TextBox 1">
            <a:extLst>
              <a:ext uri="{FF2B5EF4-FFF2-40B4-BE49-F238E27FC236}">
                <a16:creationId xmlns:a16="http://schemas.microsoft.com/office/drawing/2014/main" id="{038D92DD-125C-1A40-83EC-756353B13BE5}"/>
              </a:ext>
            </a:extLst>
          </p:cNvPr>
          <p:cNvSpPr txBox="1"/>
          <p:nvPr/>
        </p:nvSpPr>
        <p:spPr>
          <a:xfrm>
            <a:off x="7997302" y="5002129"/>
            <a:ext cx="1205779" cy="184666"/>
          </a:xfrm>
          <a:prstGeom prst="rect">
            <a:avLst/>
          </a:prstGeom>
          <a:noFill/>
        </p:spPr>
        <p:txBody>
          <a:bodyPr wrap="none" rtlCol="0">
            <a:spAutoFit/>
          </a:bodyPr>
          <a:lstStyle/>
          <a:p>
            <a:r>
              <a:rPr lang="en-US" sz="600" i="1" dirty="0"/>
              <a:t>Deep Learning Fundamentals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3"/>
                                        </p:tgtEl>
                                        <p:attrNameLst>
                                          <p:attrName>style.visibility</p:attrName>
                                        </p:attrNameLst>
                                      </p:cBhvr>
                                      <p:to>
                                        <p:strVal val="visible"/>
                                      </p:to>
                                    </p:set>
                                    <p:animEffect transition="in" filter="fade">
                                      <p:cBhvr>
                                        <p:cTn id="7" dur="1000"/>
                                        <p:tgtEl>
                                          <p:spTgt spid="473"/>
                                        </p:tgtEl>
                                      </p:cBhvr>
                                    </p:animEffect>
                                  </p:childTnLst>
                                </p:cTn>
                              </p:par>
                              <p:par>
                                <p:cTn id="8" presetID="10" presetClass="entr" presetSubtype="0" fill="hold" nodeType="withEffect">
                                  <p:stCondLst>
                                    <p:cond delay="0"/>
                                  </p:stCondLst>
                                  <p:childTnLst>
                                    <p:set>
                                      <p:cBhvr>
                                        <p:cTn id="9" dur="1" fill="hold">
                                          <p:stCondLst>
                                            <p:cond delay="0"/>
                                          </p:stCondLst>
                                        </p:cTn>
                                        <p:tgtEl>
                                          <p:spTgt spid="474"/>
                                        </p:tgtEl>
                                        <p:attrNameLst>
                                          <p:attrName>style.visibility</p:attrName>
                                        </p:attrNameLst>
                                      </p:cBhvr>
                                      <p:to>
                                        <p:strVal val="visible"/>
                                      </p:to>
                                    </p:set>
                                    <p:animEffect transition="in" filter="fade">
                                      <p:cBhvr>
                                        <p:cTn id="10" dur="1000"/>
                                        <p:tgtEl>
                                          <p:spTgt spid="474"/>
                                        </p:tgtEl>
                                      </p:cBhvr>
                                    </p:animEffect>
                                  </p:childTnLst>
                                </p:cTn>
                              </p:par>
                              <p:par>
                                <p:cTn id="11" presetID="10" presetClass="entr" presetSubtype="0" fill="hold" nodeType="withEffect">
                                  <p:stCondLst>
                                    <p:cond delay="0"/>
                                  </p:stCondLst>
                                  <p:childTnLst>
                                    <p:set>
                                      <p:cBhvr>
                                        <p:cTn id="12" dur="1" fill="hold">
                                          <p:stCondLst>
                                            <p:cond delay="0"/>
                                          </p:stCondLst>
                                        </p:cTn>
                                        <p:tgtEl>
                                          <p:spTgt spid="475"/>
                                        </p:tgtEl>
                                        <p:attrNameLst>
                                          <p:attrName>style.visibility</p:attrName>
                                        </p:attrNameLst>
                                      </p:cBhvr>
                                      <p:to>
                                        <p:strVal val="visible"/>
                                      </p:to>
                                    </p:set>
                                    <p:animEffect transition="in" filter="fade">
                                      <p:cBhvr>
                                        <p:cTn id="13" dur="1000"/>
                                        <p:tgtEl>
                                          <p:spTgt spid="475"/>
                                        </p:tgtEl>
                                      </p:cBhvr>
                                    </p:animEffect>
                                  </p:childTnLst>
                                </p:cTn>
                              </p:par>
                              <p:par>
                                <p:cTn id="14" presetID="10" presetClass="entr" presetSubtype="0" fill="hold" nodeType="withEffect">
                                  <p:stCondLst>
                                    <p:cond delay="0"/>
                                  </p:stCondLst>
                                  <p:childTnLst>
                                    <p:set>
                                      <p:cBhvr>
                                        <p:cTn id="15" dur="1" fill="hold">
                                          <p:stCondLst>
                                            <p:cond delay="0"/>
                                          </p:stCondLst>
                                        </p:cTn>
                                        <p:tgtEl>
                                          <p:spTgt spid="476"/>
                                        </p:tgtEl>
                                        <p:attrNameLst>
                                          <p:attrName>style.visibility</p:attrName>
                                        </p:attrNameLst>
                                      </p:cBhvr>
                                      <p:to>
                                        <p:strVal val="visible"/>
                                      </p:to>
                                    </p:set>
                                    <p:animEffect transition="in" filter="fade">
                                      <p:cBhvr>
                                        <p:cTn id="16" dur="1000"/>
                                        <p:tgtEl>
                                          <p:spTgt spid="476"/>
                                        </p:tgtEl>
                                      </p:cBhvr>
                                    </p:animEffect>
                                  </p:childTnLst>
                                </p:cTn>
                              </p:par>
                              <p:par>
                                <p:cTn id="17" presetID="10" presetClass="entr" presetSubtype="0" fill="hold" nodeType="withEffect">
                                  <p:stCondLst>
                                    <p:cond delay="0"/>
                                  </p:stCondLst>
                                  <p:childTnLst>
                                    <p:set>
                                      <p:cBhvr>
                                        <p:cTn id="18" dur="1" fill="hold">
                                          <p:stCondLst>
                                            <p:cond delay="0"/>
                                          </p:stCondLst>
                                        </p:cTn>
                                        <p:tgtEl>
                                          <p:spTgt spid="477"/>
                                        </p:tgtEl>
                                        <p:attrNameLst>
                                          <p:attrName>style.visibility</p:attrName>
                                        </p:attrNameLst>
                                      </p:cBhvr>
                                      <p:to>
                                        <p:strVal val="visible"/>
                                      </p:to>
                                    </p:set>
                                    <p:animEffect transition="in" filter="fade">
                                      <p:cBhvr>
                                        <p:cTn id="19" dur="1000"/>
                                        <p:tgtEl>
                                          <p:spTgt spid="477"/>
                                        </p:tgtEl>
                                      </p:cBhvr>
                                    </p:animEffect>
                                  </p:childTnLst>
                                </p:cTn>
                              </p:par>
                              <p:par>
                                <p:cTn id="20" presetID="10" presetClass="entr" presetSubtype="0" fill="hold" nodeType="withEffect">
                                  <p:stCondLst>
                                    <p:cond delay="0"/>
                                  </p:stCondLst>
                                  <p:childTnLst>
                                    <p:set>
                                      <p:cBhvr>
                                        <p:cTn id="21" dur="1" fill="hold">
                                          <p:stCondLst>
                                            <p:cond delay="0"/>
                                          </p:stCondLst>
                                        </p:cTn>
                                        <p:tgtEl>
                                          <p:spTgt spid="478"/>
                                        </p:tgtEl>
                                        <p:attrNameLst>
                                          <p:attrName>style.visibility</p:attrName>
                                        </p:attrNameLst>
                                      </p:cBhvr>
                                      <p:to>
                                        <p:strVal val="visible"/>
                                      </p:to>
                                    </p:set>
                                    <p:animEffect transition="in" filter="fade">
                                      <p:cBhvr>
                                        <p:cTn id="22" dur="1000"/>
                                        <p:tgtEl>
                                          <p:spTgt spid="478"/>
                                        </p:tgtEl>
                                      </p:cBhvr>
                                    </p:animEffect>
                                  </p:childTnLst>
                                </p:cTn>
                              </p:par>
                              <p:par>
                                <p:cTn id="23" presetID="10" presetClass="entr" presetSubtype="0" fill="hold" nodeType="withEffect">
                                  <p:stCondLst>
                                    <p:cond delay="0"/>
                                  </p:stCondLst>
                                  <p:childTnLst>
                                    <p:set>
                                      <p:cBhvr>
                                        <p:cTn id="24" dur="1" fill="hold">
                                          <p:stCondLst>
                                            <p:cond delay="0"/>
                                          </p:stCondLst>
                                        </p:cTn>
                                        <p:tgtEl>
                                          <p:spTgt spid="481"/>
                                        </p:tgtEl>
                                        <p:attrNameLst>
                                          <p:attrName>style.visibility</p:attrName>
                                        </p:attrNameLst>
                                      </p:cBhvr>
                                      <p:to>
                                        <p:strVal val="visible"/>
                                      </p:to>
                                    </p:set>
                                    <p:animEffect transition="in" filter="fade">
                                      <p:cBhvr>
                                        <p:cTn id="25" dur="1000"/>
                                        <p:tgtEl>
                                          <p:spTgt spid="481"/>
                                        </p:tgtEl>
                                      </p:cBhvr>
                                    </p:animEffect>
                                  </p:childTnLst>
                                </p:cTn>
                              </p:par>
                              <p:par>
                                <p:cTn id="26" presetID="10" presetClass="entr" presetSubtype="0" fill="hold" nodeType="withEffect">
                                  <p:stCondLst>
                                    <p:cond delay="0"/>
                                  </p:stCondLst>
                                  <p:childTnLst>
                                    <p:set>
                                      <p:cBhvr>
                                        <p:cTn id="27" dur="1" fill="hold">
                                          <p:stCondLst>
                                            <p:cond delay="0"/>
                                          </p:stCondLst>
                                        </p:cTn>
                                        <p:tgtEl>
                                          <p:spTgt spid="482"/>
                                        </p:tgtEl>
                                        <p:attrNameLst>
                                          <p:attrName>style.visibility</p:attrName>
                                        </p:attrNameLst>
                                      </p:cBhvr>
                                      <p:to>
                                        <p:strVal val="visible"/>
                                      </p:to>
                                    </p:set>
                                    <p:animEffect transition="in" filter="fade">
                                      <p:cBhvr>
                                        <p:cTn id="28" dur="1000"/>
                                        <p:tgtEl>
                                          <p:spTgt spid="482"/>
                                        </p:tgtEl>
                                      </p:cBhvr>
                                    </p:animEffect>
                                  </p:childTnLst>
                                </p:cTn>
                              </p:par>
                              <p:par>
                                <p:cTn id="29" presetID="10" presetClass="entr" presetSubtype="0" fill="hold" nodeType="withEffect">
                                  <p:stCondLst>
                                    <p:cond delay="0"/>
                                  </p:stCondLst>
                                  <p:childTnLst>
                                    <p:set>
                                      <p:cBhvr>
                                        <p:cTn id="30" dur="1" fill="hold">
                                          <p:stCondLst>
                                            <p:cond delay="0"/>
                                          </p:stCondLst>
                                        </p:cTn>
                                        <p:tgtEl>
                                          <p:spTgt spid="483"/>
                                        </p:tgtEl>
                                        <p:attrNameLst>
                                          <p:attrName>style.visibility</p:attrName>
                                        </p:attrNameLst>
                                      </p:cBhvr>
                                      <p:to>
                                        <p:strVal val="visible"/>
                                      </p:to>
                                    </p:set>
                                    <p:animEffect transition="in" filter="fade">
                                      <p:cBhvr>
                                        <p:cTn id="31" dur="10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1"/>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is the universal approximation theorem, and what are its limitations for practical applications?</a:t>
            </a:r>
            <a:endParaRPr b="1" u="sng"/>
          </a:p>
        </p:txBody>
      </p:sp>
      <p:sp>
        <p:nvSpPr>
          <p:cNvPr id="490" name="Google Shape;490;p51"/>
          <p:cNvSpPr txBox="1"/>
          <p:nvPr/>
        </p:nvSpPr>
        <p:spPr>
          <a:xfrm>
            <a:off x="-33124" y="132775"/>
            <a:ext cx="5894100" cy="2613506"/>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1000"/>
              </a:spcBef>
              <a:spcAft>
                <a:spcPts val="0"/>
              </a:spcAft>
              <a:buSzPts val="1300"/>
              <a:buChar char="●"/>
            </a:pPr>
            <a:r>
              <a:rPr lang="en" sz="1300" dirty="0"/>
              <a:t>A result that states that a FC network with only one hidden layer can approximate any function to arbitrary precision, given enough width (hidden neurons)</a:t>
            </a:r>
            <a:endParaRPr sz="1300" dirty="0"/>
          </a:p>
          <a:p>
            <a:pPr marL="457200" lvl="0" indent="-311150" algn="l" rtl="0">
              <a:lnSpc>
                <a:spcPct val="115000"/>
              </a:lnSpc>
              <a:spcBef>
                <a:spcPts val="0"/>
              </a:spcBef>
              <a:spcAft>
                <a:spcPts val="0"/>
              </a:spcAft>
              <a:buSzPts val="1300"/>
              <a:buChar char="●"/>
            </a:pPr>
            <a:r>
              <a:rPr lang="en" sz="1300" dirty="0"/>
              <a:t>At a high level, this is because sigmoid can represent step functions, and when enough are combined, can approximate any function</a:t>
            </a:r>
            <a:endParaRPr sz="1300" dirty="0"/>
          </a:p>
          <a:p>
            <a:pPr marL="457200" lvl="0" indent="-311150" algn="l" rtl="0">
              <a:lnSpc>
                <a:spcPct val="115000"/>
              </a:lnSpc>
              <a:spcBef>
                <a:spcPts val="0"/>
              </a:spcBef>
              <a:spcAft>
                <a:spcPts val="0"/>
              </a:spcAft>
              <a:buSzPts val="1300"/>
              <a:buChar char="●"/>
            </a:pPr>
            <a:r>
              <a:rPr lang="en" sz="1300" dirty="0"/>
              <a:t>In practice, there is overwhelming empirical evidence that deep conv networks are more generalizable and accurate, due to architectural priors, data limitations, and computational limitations.</a:t>
            </a:r>
            <a:endParaRPr sz="1300" dirty="0"/>
          </a:p>
          <a:p>
            <a:pPr marL="914400" lvl="1" indent="-311150" algn="l" rtl="0">
              <a:lnSpc>
                <a:spcPct val="115000"/>
              </a:lnSpc>
              <a:spcBef>
                <a:spcPts val="0"/>
              </a:spcBef>
              <a:spcAft>
                <a:spcPts val="0"/>
              </a:spcAft>
              <a:buSzPts val="1300"/>
              <a:buChar char="○"/>
            </a:pPr>
            <a:r>
              <a:rPr lang="en" sz="1300" dirty="0"/>
              <a:t>But still an important finding that suggests neural networks are asymptotically unbiased in principle</a:t>
            </a:r>
            <a:endParaRPr sz="1300" dirty="0"/>
          </a:p>
        </p:txBody>
      </p:sp>
      <p:sp>
        <p:nvSpPr>
          <p:cNvPr id="491" name="Google Shape;491;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pic>
        <p:nvPicPr>
          <p:cNvPr id="492" name="Google Shape;492;p51"/>
          <p:cNvPicPr preferRelativeResize="0"/>
          <p:nvPr/>
        </p:nvPicPr>
        <p:blipFill>
          <a:blip r:embed="rId3">
            <a:alphaModFix/>
          </a:blip>
          <a:stretch>
            <a:fillRect/>
          </a:stretch>
        </p:blipFill>
        <p:spPr>
          <a:xfrm>
            <a:off x="5921425" y="322922"/>
            <a:ext cx="3099737" cy="2075515"/>
          </a:xfrm>
          <a:prstGeom prst="rect">
            <a:avLst/>
          </a:prstGeom>
          <a:noFill/>
          <a:ln>
            <a:noFill/>
          </a:ln>
        </p:spPr>
      </p:pic>
      <p:pic>
        <p:nvPicPr>
          <p:cNvPr id="493" name="Google Shape;493;p51"/>
          <p:cNvPicPr preferRelativeResize="0"/>
          <p:nvPr/>
        </p:nvPicPr>
        <p:blipFill>
          <a:blip r:embed="rId4">
            <a:alphaModFix/>
          </a:blip>
          <a:stretch>
            <a:fillRect/>
          </a:stretch>
        </p:blipFill>
        <p:spPr>
          <a:xfrm>
            <a:off x="463225" y="2975100"/>
            <a:ext cx="7790901" cy="1926050"/>
          </a:xfrm>
          <a:prstGeom prst="rect">
            <a:avLst/>
          </a:prstGeom>
          <a:noFill/>
          <a:ln>
            <a:noFill/>
          </a:ln>
        </p:spPr>
      </p:pic>
      <p:pic>
        <p:nvPicPr>
          <p:cNvPr id="494" name="Google Shape;494;p51"/>
          <p:cNvPicPr preferRelativeResize="0"/>
          <p:nvPr/>
        </p:nvPicPr>
        <p:blipFill>
          <a:blip r:embed="rId5">
            <a:alphaModFix/>
          </a:blip>
          <a:stretch>
            <a:fillRect/>
          </a:stretch>
        </p:blipFill>
        <p:spPr>
          <a:xfrm>
            <a:off x="-4" y="5002129"/>
            <a:ext cx="153523" cy="144673"/>
          </a:xfrm>
          <a:prstGeom prst="rect">
            <a:avLst/>
          </a:prstGeom>
          <a:noFill/>
          <a:ln>
            <a:noFill/>
          </a:ln>
        </p:spPr>
      </p:pic>
      <p:sp>
        <p:nvSpPr>
          <p:cNvPr id="2" name="TextBox 1">
            <a:extLst>
              <a:ext uri="{FF2B5EF4-FFF2-40B4-BE49-F238E27FC236}">
                <a16:creationId xmlns:a16="http://schemas.microsoft.com/office/drawing/2014/main" id="{8270A967-AF89-EAA3-DE53-99231CC40B14}"/>
              </a:ext>
            </a:extLst>
          </p:cNvPr>
          <p:cNvSpPr txBox="1"/>
          <p:nvPr/>
        </p:nvSpPr>
        <p:spPr>
          <a:xfrm>
            <a:off x="7997302" y="5002129"/>
            <a:ext cx="1205779" cy="184666"/>
          </a:xfrm>
          <a:prstGeom prst="rect">
            <a:avLst/>
          </a:prstGeom>
          <a:noFill/>
        </p:spPr>
        <p:txBody>
          <a:bodyPr wrap="none" rtlCol="0">
            <a:spAutoFit/>
          </a:bodyPr>
          <a:lstStyle/>
          <a:p>
            <a:r>
              <a:rPr lang="en-US" sz="600" i="1" dirty="0"/>
              <a:t>Deep Learning Fundamentals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0"/>
                                        </p:tgtEl>
                                        <p:attrNameLst>
                                          <p:attrName>style.visibility</p:attrName>
                                        </p:attrNameLst>
                                      </p:cBhvr>
                                      <p:to>
                                        <p:strVal val="visible"/>
                                      </p:to>
                                    </p:set>
                                    <p:animEffect transition="in" filter="fade">
                                      <p:cBhvr>
                                        <p:cTn id="7" dur="1000"/>
                                        <p:tgtEl>
                                          <p:spTgt spid="490"/>
                                        </p:tgtEl>
                                      </p:cBhvr>
                                    </p:animEffect>
                                  </p:childTnLst>
                                </p:cTn>
                              </p:par>
                              <p:par>
                                <p:cTn id="8" presetID="10" presetClass="entr" presetSubtype="0" fill="hold" nodeType="withEffect">
                                  <p:stCondLst>
                                    <p:cond delay="0"/>
                                  </p:stCondLst>
                                  <p:childTnLst>
                                    <p:set>
                                      <p:cBhvr>
                                        <p:cTn id="9" dur="1" fill="hold">
                                          <p:stCondLst>
                                            <p:cond delay="0"/>
                                          </p:stCondLst>
                                        </p:cTn>
                                        <p:tgtEl>
                                          <p:spTgt spid="491"/>
                                        </p:tgtEl>
                                        <p:attrNameLst>
                                          <p:attrName>style.visibility</p:attrName>
                                        </p:attrNameLst>
                                      </p:cBhvr>
                                      <p:to>
                                        <p:strVal val="visible"/>
                                      </p:to>
                                    </p:set>
                                    <p:animEffect transition="in" filter="fade">
                                      <p:cBhvr>
                                        <p:cTn id="10" dur="1000"/>
                                        <p:tgtEl>
                                          <p:spTgt spid="491"/>
                                        </p:tgtEl>
                                      </p:cBhvr>
                                    </p:animEffect>
                                  </p:childTnLst>
                                </p:cTn>
                              </p:par>
                              <p:par>
                                <p:cTn id="11" presetID="10" presetClass="entr" presetSubtype="0" fill="hold" nodeType="withEffect">
                                  <p:stCondLst>
                                    <p:cond delay="0"/>
                                  </p:stCondLst>
                                  <p:childTnLst>
                                    <p:set>
                                      <p:cBhvr>
                                        <p:cTn id="12" dur="1" fill="hold">
                                          <p:stCondLst>
                                            <p:cond delay="0"/>
                                          </p:stCondLst>
                                        </p:cTn>
                                        <p:tgtEl>
                                          <p:spTgt spid="492"/>
                                        </p:tgtEl>
                                        <p:attrNameLst>
                                          <p:attrName>style.visibility</p:attrName>
                                        </p:attrNameLst>
                                      </p:cBhvr>
                                      <p:to>
                                        <p:strVal val="visible"/>
                                      </p:to>
                                    </p:set>
                                    <p:animEffect transition="in" filter="fade">
                                      <p:cBhvr>
                                        <p:cTn id="13" dur="1000"/>
                                        <p:tgtEl>
                                          <p:spTgt spid="492"/>
                                        </p:tgtEl>
                                      </p:cBhvr>
                                    </p:animEffect>
                                  </p:childTnLst>
                                </p:cTn>
                              </p:par>
                              <p:par>
                                <p:cTn id="14" presetID="10" presetClass="entr" presetSubtype="0" fill="hold" nodeType="withEffect">
                                  <p:stCondLst>
                                    <p:cond delay="0"/>
                                  </p:stCondLst>
                                  <p:childTnLst>
                                    <p:set>
                                      <p:cBhvr>
                                        <p:cTn id="15" dur="1" fill="hold">
                                          <p:stCondLst>
                                            <p:cond delay="0"/>
                                          </p:stCondLst>
                                        </p:cTn>
                                        <p:tgtEl>
                                          <p:spTgt spid="493"/>
                                        </p:tgtEl>
                                        <p:attrNameLst>
                                          <p:attrName>style.visibility</p:attrName>
                                        </p:attrNameLst>
                                      </p:cBhvr>
                                      <p:to>
                                        <p:strVal val="visible"/>
                                      </p:to>
                                    </p:set>
                                    <p:animEffect transition="in" filter="fade">
                                      <p:cBhvr>
                                        <p:cTn id="16" dur="1000"/>
                                        <p:tgtEl>
                                          <p:spTgt spid="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2"/>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is label smoothing?</a:t>
            </a:r>
            <a:endParaRPr b="1" u="sng"/>
          </a:p>
        </p:txBody>
      </p:sp>
      <p:sp>
        <p:nvSpPr>
          <p:cNvPr id="500" name="Google Shape;500;p52"/>
          <p:cNvSpPr txBox="1"/>
          <p:nvPr/>
        </p:nvSpPr>
        <p:spPr>
          <a:xfrm>
            <a:off x="-149249" y="203325"/>
            <a:ext cx="5810100" cy="106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endParaRPr sz="1100"/>
          </a:p>
          <a:p>
            <a:pPr marL="457200" lvl="0" indent="-298450" algn="l" rtl="0">
              <a:lnSpc>
                <a:spcPct val="115000"/>
              </a:lnSpc>
              <a:spcBef>
                <a:spcPts val="1000"/>
              </a:spcBef>
              <a:spcAft>
                <a:spcPts val="0"/>
              </a:spcAft>
              <a:buSzPts val="1100"/>
              <a:buChar char="●"/>
            </a:pPr>
            <a:r>
              <a:rPr lang="en" sz="1100" b="1"/>
              <a:t>Label smoothing</a:t>
            </a:r>
            <a:endParaRPr sz="1100" b="1"/>
          </a:p>
          <a:p>
            <a:pPr marL="914400" lvl="1" indent="-298450" algn="l" rtl="0">
              <a:lnSpc>
                <a:spcPct val="115000"/>
              </a:lnSpc>
              <a:spcBef>
                <a:spcPts val="0"/>
              </a:spcBef>
              <a:spcAft>
                <a:spcPts val="0"/>
              </a:spcAft>
              <a:buSzPts val="1100"/>
              <a:buChar char="○"/>
            </a:pPr>
            <a:r>
              <a:rPr lang="en" sz="1100"/>
              <a:t>Intuitively, tries to reduce overconfident predictions and improve </a:t>
            </a:r>
            <a:r>
              <a:rPr lang="en" sz="1100" b="1"/>
              <a:t>calibration</a:t>
            </a:r>
            <a:endParaRPr sz="1100" b="1"/>
          </a:p>
          <a:p>
            <a:pPr marL="914400" lvl="1" indent="-298450" algn="l" rtl="0">
              <a:lnSpc>
                <a:spcPct val="115000"/>
              </a:lnSpc>
              <a:spcBef>
                <a:spcPts val="0"/>
              </a:spcBef>
              <a:spcAft>
                <a:spcPts val="0"/>
              </a:spcAft>
              <a:buSzPts val="1100"/>
              <a:buChar char="○"/>
            </a:pPr>
            <a:r>
              <a:rPr lang="en" sz="1100"/>
              <a:t>Accounts for the fact that datasets may have mistakes in them</a:t>
            </a:r>
            <a:endParaRPr sz="1100"/>
          </a:p>
        </p:txBody>
      </p:sp>
      <p:sp>
        <p:nvSpPr>
          <p:cNvPr id="501" name="Google Shape;50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pic>
        <p:nvPicPr>
          <p:cNvPr id="502" name="Google Shape;502;p52"/>
          <p:cNvPicPr preferRelativeResize="0"/>
          <p:nvPr/>
        </p:nvPicPr>
        <p:blipFill>
          <a:blip r:embed="rId3">
            <a:alphaModFix/>
          </a:blip>
          <a:stretch>
            <a:fillRect/>
          </a:stretch>
        </p:blipFill>
        <p:spPr>
          <a:xfrm>
            <a:off x="436500" y="2050449"/>
            <a:ext cx="3926424" cy="1591075"/>
          </a:xfrm>
          <a:prstGeom prst="rect">
            <a:avLst/>
          </a:prstGeom>
          <a:noFill/>
          <a:ln>
            <a:noFill/>
          </a:ln>
        </p:spPr>
      </p:pic>
      <p:sp>
        <p:nvSpPr>
          <p:cNvPr id="2" name="TextBox 1">
            <a:extLst>
              <a:ext uri="{FF2B5EF4-FFF2-40B4-BE49-F238E27FC236}">
                <a16:creationId xmlns:a16="http://schemas.microsoft.com/office/drawing/2014/main" id="{DC5684A1-2EFB-71FD-E8AA-95B2E6121694}"/>
              </a:ext>
            </a:extLst>
          </p:cNvPr>
          <p:cNvSpPr txBox="1"/>
          <p:nvPr/>
        </p:nvSpPr>
        <p:spPr>
          <a:xfrm>
            <a:off x="7997302" y="5002129"/>
            <a:ext cx="1205779" cy="184666"/>
          </a:xfrm>
          <a:prstGeom prst="rect">
            <a:avLst/>
          </a:prstGeom>
          <a:noFill/>
        </p:spPr>
        <p:txBody>
          <a:bodyPr wrap="none" rtlCol="0">
            <a:spAutoFit/>
          </a:bodyPr>
          <a:lstStyle/>
          <a:p>
            <a:r>
              <a:rPr lang="en-US" sz="600" i="1" dirty="0"/>
              <a:t>Deep Learning Fundamentals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0"/>
                                        </p:tgtEl>
                                        <p:attrNameLst>
                                          <p:attrName>style.visibility</p:attrName>
                                        </p:attrNameLst>
                                      </p:cBhvr>
                                      <p:to>
                                        <p:strVal val="visible"/>
                                      </p:to>
                                    </p:set>
                                    <p:animEffect transition="in" filter="fade">
                                      <p:cBhvr>
                                        <p:cTn id="7" dur="1000"/>
                                        <p:tgtEl>
                                          <p:spTgt spid="500"/>
                                        </p:tgtEl>
                                      </p:cBhvr>
                                    </p:animEffect>
                                  </p:childTnLst>
                                </p:cTn>
                              </p:par>
                              <p:par>
                                <p:cTn id="8" presetID="10" presetClass="entr" presetSubtype="0" fill="hold" nodeType="withEffect">
                                  <p:stCondLst>
                                    <p:cond delay="0"/>
                                  </p:stCondLst>
                                  <p:childTnLst>
                                    <p:set>
                                      <p:cBhvr>
                                        <p:cTn id="9" dur="1" fill="hold">
                                          <p:stCondLst>
                                            <p:cond delay="0"/>
                                          </p:stCondLst>
                                        </p:cTn>
                                        <p:tgtEl>
                                          <p:spTgt spid="502"/>
                                        </p:tgtEl>
                                        <p:attrNameLst>
                                          <p:attrName>style.visibility</p:attrName>
                                        </p:attrNameLst>
                                      </p:cBhvr>
                                      <p:to>
                                        <p:strVal val="visible"/>
                                      </p:to>
                                    </p:set>
                                    <p:animEffect transition="in" filter="fade">
                                      <p:cBhvr>
                                        <p:cTn id="10" dur="1000"/>
                                        <p:tgtEl>
                                          <p:spTgt spid="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506"/>
        <p:cNvGrpSpPr/>
        <p:nvPr/>
      </p:nvGrpSpPr>
      <p:grpSpPr>
        <a:xfrm>
          <a:off x="0" y="0"/>
          <a:ext cx="0" cy="0"/>
          <a:chOff x="0" y="0"/>
          <a:chExt cx="0" cy="0"/>
        </a:xfrm>
      </p:grpSpPr>
      <p:sp>
        <p:nvSpPr>
          <p:cNvPr id="507" name="Google Shape;507;p53"/>
          <p:cNvSpPr txBox="1"/>
          <p:nvPr/>
        </p:nvSpPr>
        <p:spPr>
          <a:xfrm>
            <a:off x="45225" y="221225"/>
            <a:ext cx="9046200" cy="172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b="1"/>
              <a:t>Seminal &amp; Foundational Topics in Deep Learning</a:t>
            </a:r>
            <a:endParaRPr sz="5000" b="1"/>
          </a:p>
        </p:txBody>
      </p:sp>
      <p:sp>
        <p:nvSpPr>
          <p:cNvPr id="508" name="Google Shape;508;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5"/>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What are the benefits of residual connections in neural networks?</a:t>
            </a:r>
            <a:endParaRPr b="1" u="sng" dirty="0"/>
          </a:p>
        </p:txBody>
      </p:sp>
      <p:sp>
        <p:nvSpPr>
          <p:cNvPr id="522" name="Google Shape;522;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
        <p:nvSpPr>
          <p:cNvPr id="523" name="Google Shape;523;p55"/>
          <p:cNvSpPr txBox="1"/>
          <p:nvPr/>
        </p:nvSpPr>
        <p:spPr>
          <a:xfrm>
            <a:off x="195825" y="284900"/>
            <a:ext cx="84930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p>
          <a:p>
            <a:pPr marL="457200" lvl="0" indent="-298450" algn="l" rtl="0">
              <a:spcBef>
                <a:spcPts val="0"/>
              </a:spcBef>
              <a:spcAft>
                <a:spcPts val="0"/>
              </a:spcAft>
              <a:buSzPts val="1100"/>
              <a:buChar char="●"/>
            </a:pPr>
            <a:r>
              <a:rPr lang="en" sz="1100"/>
              <a:t>Alleviates the vanishing gradients problem by allowing gradients to flow directly through the skip connections, maintaining a stronger gradient for longer</a:t>
            </a:r>
            <a:endParaRPr sz="1100"/>
          </a:p>
          <a:p>
            <a:pPr marL="914400" lvl="1" indent="-298450" algn="l" rtl="0">
              <a:spcBef>
                <a:spcPts val="0"/>
              </a:spcBef>
              <a:spcAft>
                <a:spcPts val="0"/>
              </a:spcAft>
              <a:buSzPts val="1100"/>
              <a:buChar char="○"/>
            </a:pPr>
            <a:r>
              <a:rPr lang="en" sz="1100"/>
              <a:t>This in turn allows for deeper networks, improved training speed, and better convergence</a:t>
            </a:r>
            <a:endParaRPr sz="1100"/>
          </a:p>
          <a:p>
            <a:pPr marL="457200" lvl="0" indent="-298450" algn="l" rtl="0">
              <a:spcBef>
                <a:spcPts val="0"/>
              </a:spcBef>
              <a:spcAft>
                <a:spcPts val="0"/>
              </a:spcAft>
              <a:buSzPts val="1100"/>
              <a:buChar char="●"/>
            </a:pPr>
            <a:r>
              <a:rPr lang="en" sz="1100"/>
              <a:t>Allows learning identify functions easier</a:t>
            </a:r>
            <a:endParaRPr sz="1100"/>
          </a:p>
          <a:p>
            <a:pPr marL="457200" lvl="0" indent="-298450" algn="l" rtl="0">
              <a:spcBef>
                <a:spcPts val="0"/>
              </a:spcBef>
              <a:spcAft>
                <a:spcPts val="0"/>
              </a:spcAft>
              <a:buSzPts val="1100"/>
              <a:buChar char="●"/>
            </a:pPr>
            <a:r>
              <a:rPr lang="en" sz="1100"/>
              <a:t>Simplifies the learning problem, since each residual block only needs to learn the residual part (difference) with respect to the identity function</a:t>
            </a:r>
            <a:endParaRPr sz="1100"/>
          </a:p>
        </p:txBody>
      </p:sp>
      <p:pic>
        <p:nvPicPr>
          <p:cNvPr id="524" name="Google Shape;524;p55"/>
          <p:cNvPicPr preferRelativeResize="0"/>
          <p:nvPr/>
        </p:nvPicPr>
        <p:blipFill>
          <a:blip r:embed="rId3">
            <a:alphaModFix/>
          </a:blip>
          <a:stretch>
            <a:fillRect/>
          </a:stretch>
        </p:blipFill>
        <p:spPr>
          <a:xfrm>
            <a:off x="-4" y="5002129"/>
            <a:ext cx="153523" cy="144673"/>
          </a:xfrm>
          <a:prstGeom prst="rect">
            <a:avLst/>
          </a:prstGeom>
          <a:noFill/>
          <a:ln>
            <a:noFill/>
          </a:ln>
        </p:spPr>
      </p:pic>
      <p:pic>
        <p:nvPicPr>
          <p:cNvPr id="525" name="Google Shape;525;p55"/>
          <p:cNvPicPr preferRelativeResize="0"/>
          <p:nvPr/>
        </p:nvPicPr>
        <p:blipFill>
          <a:blip r:embed="rId4">
            <a:alphaModFix/>
          </a:blip>
          <a:stretch>
            <a:fillRect/>
          </a:stretch>
        </p:blipFill>
        <p:spPr>
          <a:xfrm>
            <a:off x="6892907" y="2769607"/>
            <a:ext cx="1941376" cy="1134999"/>
          </a:xfrm>
          <a:prstGeom prst="rect">
            <a:avLst/>
          </a:prstGeom>
          <a:noFill/>
          <a:ln>
            <a:noFill/>
          </a:ln>
        </p:spPr>
      </p:pic>
      <p:sp>
        <p:nvSpPr>
          <p:cNvPr id="2" name="TextBox 1">
            <a:extLst>
              <a:ext uri="{FF2B5EF4-FFF2-40B4-BE49-F238E27FC236}">
                <a16:creationId xmlns:a16="http://schemas.microsoft.com/office/drawing/2014/main" id="{A50147B6-BA4E-078F-D60D-296AFA1DE4C1}"/>
              </a:ext>
            </a:extLst>
          </p:cNvPr>
          <p:cNvSpPr txBox="1"/>
          <p:nvPr/>
        </p:nvSpPr>
        <p:spPr>
          <a:xfrm>
            <a:off x="7780993" y="5002129"/>
            <a:ext cx="1457450" cy="184666"/>
          </a:xfrm>
          <a:prstGeom prst="rect">
            <a:avLst/>
          </a:prstGeom>
          <a:noFill/>
        </p:spPr>
        <p:txBody>
          <a:bodyPr wrap="none" rtlCol="0">
            <a:spAutoFit/>
          </a:bodyPr>
          <a:lstStyle/>
          <a:p>
            <a:r>
              <a:rPr lang="en-US" sz="600" i="1" dirty="0"/>
              <a:t>Seminal &amp; Foundational Topics in DL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 grpId="0"/>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529"/>
        <p:cNvGrpSpPr/>
        <p:nvPr/>
      </p:nvGrpSpPr>
      <p:grpSpPr>
        <a:xfrm>
          <a:off x="0" y="0"/>
          <a:ext cx="0" cy="0"/>
          <a:chOff x="0" y="0"/>
          <a:chExt cx="0" cy="0"/>
        </a:xfrm>
      </p:grpSpPr>
      <p:sp>
        <p:nvSpPr>
          <p:cNvPr id="530" name="Google Shape;530;p56"/>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is the triplet loss, and when is it used? How can it be trained effectively?</a:t>
            </a:r>
            <a:endParaRPr b="1" u="sng"/>
          </a:p>
        </p:txBody>
      </p:sp>
      <p:sp>
        <p:nvSpPr>
          <p:cNvPr id="531" name="Google Shape;531;p56"/>
          <p:cNvSpPr txBox="1"/>
          <p:nvPr/>
        </p:nvSpPr>
        <p:spPr>
          <a:xfrm>
            <a:off x="-152397" y="140135"/>
            <a:ext cx="8765100" cy="1046700"/>
          </a:xfrm>
          <a:prstGeom prst="rect">
            <a:avLst/>
          </a:prstGeom>
          <a:noFill/>
          <a:ln>
            <a:noFill/>
          </a:ln>
        </p:spPr>
        <p:txBody>
          <a:bodyPr spcFirstLastPara="1" wrap="square" lIns="91425" tIns="91425" rIns="91425" bIns="91425" anchor="t" anchorCtr="0">
            <a:spAutoFit/>
          </a:bodyPr>
          <a:lstStyle/>
          <a:p>
            <a:pPr marL="457200" lvl="0" indent="-292100" algn="l" rtl="0">
              <a:lnSpc>
                <a:spcPct val="115000"/>
              </a:lnSpc>
              <a:spcBef>
                <a:spcPts val="1000"/>
              </a:spcBef>
              <a:spcAft>
                <a:spcPts val="0"/>
              </a:spcAft>
              <a:buSzPts val="1000"/>
              <a:buChar char="●"/>
            </a:pPr>
            <a:r>
              <a:rPr lang="en" sz="1000" b="1"/>
              <a:t>Embeddings for classification </a:t>
            </a:r>
            <a:r>
              <a:rPr lang="en" sz="1000"/>
              <a:t>are useful in cases where we have a variable number of classes (not fixed), for example face verification.</a:t>
            </a:r>
            <a:endParaRPr sz="1000"/>
          </a:p>
          <a:p>
            <a:pPr marL="457200" lvl="0" indent="-292100" algn="l" rtl="0">
              <a:lnSpc>
                <a:spcPct val="115000"/>
              </a:lnSpc>
              <a:spcBef>
                <a:spcPts val="0"/>
              </a:spcBef>
              <a:spcAft>
                <a:spcPts val="0"/>
              </a:spcAft>
              <a:buSzPts val="1000"/>
              <a:buChar char="●"/>
            </a:pPr>
            <a:r>
              <a:rPr lang="en" sz="1000" b="1"/>
              <a:t>Embeddings for retrieval </a:t>
            </a:r>
            <a:r>
              <a:rPr lang="en" sz="1000"/>
              <a:t>is a natural fit, where you embed your test query and use k-nn in the embedding space to retrieve the top k entries.</a:t>
            </a:r>
            <a:endParaRPr sz="1000"/>
          </a:p>
          <a:p>
            <a:pPr marL="457200" lvl="0" indent="-292100" algn="l" rtl="0">
              <a:lnSpc>
                <a:spcPct val="115000"/>
              </a:lnSpc>
              <a:spcBef>
                <a:spcPts val="0"/>
              </a:spcBef>
              <a:spcAft>
                <a:spcPts val="0"/>
              </a:spcAft>
              <a:buSzPts val="1000"/>
              <a:buChar char="●"/>
            </a:pPr>
            <a:r>
              <a:rPr lang="en" sz="1000"/>
              <a:t>The </a:t>
            </a:r>
            <a:r>
              <a:rPr lang="en" sz="1000" b="1"/>
              <a:t>triplet loss </a:t>
            </a:r>
            <a:r>
              <a:rPr lang="en" sz="1000"/>
              <a:t>provides a way to learn good embeddings</a:t>
            </a:r>
            <a:endParaRPr sz="1000"/>
          </a:p>
          <a:p>
            <a:pPr marL="914400" lvl="1" indent="-292100" algn="l" rtl="0">
              <a:lnSpc>
                <a:spcPct val="115000"/>
              </a:lnSpc>
              <a:spcBef>
                <a:spcPts val="0"/>
              </a:spcBef>
              <a:spcAft>
                <a:spcPts val="0"/>
              </a:spcAft>
              <a:buSzPts val="1000"/>
              <a:buChar char="○"/>
            </a:pPr>
            <a:r>
              <a:rPr lang="en" sz="1000"/>
              <a:t>Intuitively, any two examples with the same label should be close in the embedding space, and any two examples with different labels should be far away</a:t>
            </a:r>
            <a:endParaRPr sz="1000"/>
          </a:p>
        </p:txBody>
      </p:sp>
      <p:sp>
        <p:nvSpPr>
          <p:cNvPr id="532" name="Google Shape;532;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
        <p:nvSpPr>
          <p:cNvPr id="533" name="Google Shape;533;p56"/>
          <p:cNvSpPr txBox="1"/>
          <p:nvPr/>
        </p:nvSpPr>
        <p:spPr>
          <a:xfrm>
            <a:off x="-105225" y="1580425"/>
            <a:ext cx="7795500" cy="1119900"/>
          </a:xfrm>
          <a:prstGeom prst="rect">
            <a:avLst/>
          </a:prstGeom>
          <a:noFill/>
          <a:ln>
            <a:noFill/>
          </a:ln>
        </p:spPr>
        <p:txBody>
          <a:bodyPr spcFirstLastPara="1" wrap="square" lIns="91425" tIns="91425" rIns="91425" bIns="91425" anchor="t" anchorCtr="0">
            <a:spAutoFit/>
          </a:bodyPr>
          <a:lstStyle/>
          <a:p>
            <a:pPr marL="914400" lvl="0" indent="-285750" algn="l" rtl="0">
              <a:lnSpc>
                <a:spcPct val="115000"/>
              </a:lnSpc>
              <a:spcBef>
                <a:spcPts val="1200"/>
              </a:spcBef>
              <a:spcAft>
                <a:spcPts val="0"/>
              </a:spcAft>
              <a:buSzPts val="900"/>
              <a:buChar char="●"/>
            </a:pPr>
            <a:r>
              <a:rPr lang="en" sz="900"/>
              <a:t>A is the anchor</a:t>
            </a:r>
            <a:endParaRPr sz="900"/>
          </a:p>
          <a:p>
            <a:pPr marL="914400" lvl="0" indent="-285750" algn="l" rtl="0">
              <a:lnSpc>
                <a:spcPct val="115000"/>
              </a:lnSpc>
              <a:spcBef>
                <a:spcPts val="0"/>
              </a:spcBef>
              <a:spcAft>
                <a:spcPts val="0"/>
              </a:spcAft>
              <a:buSzPts val="900"/>
              <a:buChar char="●"/>
            </a:pPr>
            <a:r>
              <a:rPr lang="en" sz="900"/>
              <a:t>P is an example with the same class as the anchor (“positive”)</a:t>
            </a:r>
            <a:endParaRPr sz="900"/>
          </a:p>
          <a:p>
            <a:pPr marL="914400" lvl="0" indent="-285750" algn="l" rtl="0">
              <a:lnSpc>
                <a:spcPct val="115000"/>
              </a:lnSpc>
              <a:spcBef>
                <a:spcPts val="0"/>
              </a:spcBef>
              <a:spcAft>
                <a:spcPts val="0"/>
              </a:spcAft>
              <a:buSzPts val="900"/>
              <a:buChar char="●"/>
            </a:pPr>
            <a:r>
              <a:rPr lang="en" sz="900"/>
              <a:t>N is an example with a different class compared to anchor (“negative”)</a:t>
            </a:r>
            <a:endParaRPr sz="900"/>
          </a:p>
          <a:p>
            <a:pPr marL="914400" lvl="0" indent="-285750" algn="l" rtl="0">
              <a:lnSpc>
                <a:spcPct val="115000"/>
              </a:lnSpc>
              <a:spcBef>
                <a:spcPts val="0"/>
              </a:spcBef>
              <a:spcAft>
                <a:spcPts val="0"/>
              </a:spcAft>
              <a:buSzPts val="900"/>
              <a:buChar char="●"/>
            </a:pPr>
            <a:r>
              <a:rPr lang="en" sz="900"/>
              <a:t>f is an embedding function</a:t>
            </a:r>
            <a:endParaRPr sz="900"/>
          </a:p>
          <a:p>
            <a:pPr marL="914400" lvl="0" indent="-285750" algn="l" rtl="0">
              <a:lnSpc>
                <a:spcPct val="115000"/>
              </a:lnSpc>
              <a:spcBef>
                <a:spcPts val="0"/>
              </a:spcBef>
              <a:spcAft>
                <a:spcPts val="0"/>
              </a:spcAft>
              <a:buSzPts val="900"/>
              <a:buChar char="●"/>
            </a:pPr>
            <a:r>
              <a:rPr lang="en" sz="900"/>
              <a:t>α is the margin between positive and negative examples.</a:t>
            </a:r>
            <a:endParaRPr sz="900"/>
          </a:p>
          <a:p>
            <a:pPr marL="914400" lvl="0" indent="-285750" algn="l" rtl="0">
              <a:lnSpc>
                <a:spcPct val="115000"/>
              </a:lnSpc>
              <a:spcBef>
                <a:spcPts val="0"/>
              </a:spcBef>
              <a:spcAft>
                <a:spcPts val="0"/>
              </a:spcAft>
              <a:buSzPts val="900"/>
              <a:buChar char="●"/>
            </a:pPr>
            <a:r>
              <a:rPr lang="en" sz="900"/>
              <a:t>Higher margins mean better embeddings (generally), but will also make training harder</a:t>
            </a:r>
            <a:endParaRPr sz="1200"/>
          </a:p>
        </p:txBody>
      </p:sp>
      <p:pic>
        <p:nvPicPr>
          <p:cNvPr id="534" name="Google Shape;534;p56"/>
          <p:cNvPicPr preferRelativeResize="0"/>
          <p:nvPr/>
        </p:nvPicPr>
        <p:blipFill>
          <a:blip r:embed="rId3">
            <a:alphaModFix/>
          </a:blip>
          <a:stretch>
            <a:fillRect/>
          </a:stretch>
        </p:blipFill>
        <p:spPr>
          <a:xfrm>
            <a:off x="407200" y="1245467"/>
            <a:ext cx="5464076" cy="393600"/>
          </a:xfrm>
          <a:prstGeom prst="rect">
            <a:avLst/>
          </a:prstGeom>
          <a:noFill/>
          <a:ln>
            <a:noFill/>
          </a:ln>
        </p:spPr>
      </p:pic>
      <p:sp>
        <p:nvSpPr>
          <p:cNvPr id="535" name="Google Shape;535;p56"/>
          <p:cNvSpPr txBox="1"/>
          <p:nvPr/>
        </p:nvSpPr>
        <p:spPr>
          <a:xfrm>
            <a:off x="-201675" y="2719875"/>
            <a:ext cx="6222900" cy="646500"/>
          </a:xfrm>
          <a:prstGeom prst="rect">
            <a:avLst/>
          </a:prstGeom>
          <a:noFill/>
          <a:ln>
            <a:noFill/>
          </a:ln>
        </p:spPr>
        <p:txBody>
          <a:bodyPr spcFirstLastPara="1" wrap="square" lIns="91425" tIns="91425" rIns="91425" bIns="91425" anchor="t" anchorCtr="0">
            <a:spAutoFit/>
          </a:bodyPr>
          <a:lstStyle/>
          <a:p>
            <a:pPr marL="457200" lvl="0" indent="-292100" algn="l" rtl="0">
              <a:spcBef>
                <a:spcPts val="0"/>
              </a:spcBef>
              <a:spcAft>
                <a:spcPts val="0"/>
              </a:spcAft>
              <a:buSzPts val="1000"/>
              <a:buChar char="●"/>
            </a:pPr>
            <a:r>
              <a:rPr lang="en" sz="1000"/>
              <a:t>There are N^3 possible triplets; for efficiency, we want to select good triplets to learn from.</a:t>
            </a:r>
            <a:endParaRPr sz="1000"/>
          </a:p>
          <a:p>
            <a:pPr marL="457200" lvl="0" indent="-292100" algn="l" rtl="0">
              <a:spcBef>
                <a:spcPts val="0"/>
              </a:spcBef>
              <a:spcAft>
                <a:spcPts val="0"/>
              </a:spcAft>
              <a:buSzPts val="1000"/>
              <a:buChar char="●"/>
            </a:pPr>
            <a:r>
              <a:rPr lang="en" sz="1000"/>
              <a:t>In FaceNet, they use random </a:t>
            </a:r>
            <a:r>
              <a:rPr lang="en" sz="1000" b="1"/>
              <a:t>semi-hard negatives</a:t>
            </a:r>
            <a:r>
              <a:rPr lang="en" sz="1000"/>
              <a:t>, recomputing after each epoch. There are 3 categories, given a fixed anchor and positive and relative to the negative:</a:t>
            </a:r>
            <a:endParaRPr sz="1000"/>
          </a:p>
        </p:txBody>
      </p:sp>
      <p:pic>
        <p:nvPicPr>
          <p:cNvPr id="536" name="Google Shape;536;p56"/>
          <p:cNvPicPr preferRelativeResize="0"/>
          <p:nvPr/>
        </p:nvPicPr>
        <p:blipFill>
          <a:blip r:embed="rId4">
            <a:alphaModFix/>
          </a:blip>
          <a:stretch>
            <a:fillRect/>
          </a:stretch>
        </p:blipFill>
        <p:spPr>
          <a:xfrm>
            <a:off x="407200" y="3281450"/>
            <a:ext cx="5464074" cy="997740"/>
          </a:xfrm>
          <a:prstGeom prst="rect">
            <a:avLst/>
          </a:prstGeom>
          <a:noFill/>
          <a:ln>
            <a:noFill/>
          </a:ln>
        </p:spPr>
      </p:pic>
      <p:pic>
        <p:nvPicPr>
          <p:cNvPr id="537" name="Google Shape;537;p56"/>
          <p:cNvPicPr preferRelativeResize="0"/>
          <p:nvPr/>
        </p:nvPicPr>
        <p:blipFill>
          <a:blip r:embed="rId5">
            <a:alphaModFix/>
          </a:blip>
          <a:stretch>
            <a:fillRect/>
          </a:stretch>
        </p:blipFill>
        <p:spPr>
          <a:xfrm>
            <a:off x="6087250" y="2208148"/>
            <a:ext cx="2748624" cy="2510276"/>
          </a:xfrm>
          <a:prstGeom prst="rect">
            <a:avLst/>
          </a:prstGeom>
          <a:noFill/>
          <a:ln>
            <a:noFill/>
          </a:ln>
        </p:spPr>
      </p:pic>
      <p:sp>
        <p:nvSpPr>
          <p:cNvPr id="2" name="TextBox 1">
            <a:extLst>
              <a:ext uri="{FF2B5EF4-FFF2-40B4-BE49-F238E27FC236}">
                <a16:creationId xmlns:a16="http://schemas.microsoft.com/office/drawing/2014/main" id="{74F11DDC-8A8E-E0DC-A6A8-898C11591767}"/>
              </a:ext>
            </a:extLst>
          </p:cNvPr>
          <p:cNvSpPr txBox="1"/>
          <p:nvPr/>
        </p:nvSpPr>
        <p:spPr>
          <a:xfrm>
            <a:off x="7780993" y="5002129"/>
            <a:ext cx="1457450" cy="184666"/>
          </a:xfrm>
          <a:prstGeom prst="rect">
            <a:avLst/>
          </a:prstGeom>
          <a:noFill/>
        </p:spPr>
        <p:txBody>
          <a:bodyPr wrap="none" rtlCol="0">
            <a:spAutoFit/>
          </a:bodyPr>
          <a:lstStyle/>
          <a:p>
            <a:r>
              <a:rPr lang="en-US" sz="600" i="1" dirty="0"/>
              <a:t>Seminal &amp; Foundational Topics in DL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1"/>
                                        </p:tgtEl>
                                        <p:attrNameLst>
                                          <p:attrName>style.visibility</p:attrName>
                                        </p:attrNameLst>
                                      </p:cBhvr>
                                      <p:to>
                                        <p:strVal val="visible"/>
                                      </p:to>
                                    </p:set>
                                    <p:animEffect transition="in" filter="fade">
                                      <p:cBhvr>
                                        <p:cTn id="7" dur="1000"/>
                                        <p:tgtEl>
                                          <p:spTgt spid="531"/>
                                        </p:tgtEl>
                                      </p:cBhvr>
                                    </p:animEffect>
                                  </p:childTnLst>
                                </p:cTn>
                              </p:par>
                              <p:par>
                                <p:cTn id="8" presetID="10" presetClass="entr" presetSubtype="0" fill="hold" nodeType="withEffect">
                                  <p:stCondLst>
                                    <p:cond delay="0"/>
                                  </p:stCondLst>
                                  <p:childTnLst>
                                    <p:set>
                                      <p:cBhvr>
                                        <p:cTn id="9" dur="1" fill="hold">
                                          <p:stCondLst>
                                            <p:cond delay="0"/>
                                          </p:stCondLst>
                                        </p:cTn>
                                        <p:tgtEl>
                                          <p:spTgt spid="532"/>
                                        </p:tgtEl>
                                        <p:attrNameLst>
                                          <p:attrName>style.visibility</p:attrName>
                                        </p:attrNameLst>
                                      </p:cBhvr>
                                      <p:to>
                                        <p:strVal val="visible"/>
                                      </p:to>
                                    </p:set>
                                    <p:animEffect transition="in" filter="fade">
                                      <p:cBhvr>
                                        <p:cTn id="10" dur="1000"/>
                                        <p:tgtEl>
                                          <p:spTgt spid="532"/>
                                        </p:tgtEl>
                                      </p:cBhvr>
                                    </p:animEffect>
                                  </p:childTnLst>
                                </p:cTn>
                              </p:par>
                              <p:par>
                                <p:cTn id="11" presetID="10" presetClass="entr" presetSubtype="0" fill="hold" nodeType="withEffect">
                                  <p:stCondLst>
                                    <p:cond delay="0"/>
                                  </p:stCondLst>
                                  <p:childTnLst>
                                    <p:set>
                                      <p:cBhvr>
                                        <p:cTn id="12" dur="1" fill="hold">
                                          <p:stCondLst>
                                            <p:cond delay="0"/>
                                          </p:stCondLst>
                                        </p:cTn>
                                        <p:tgtEl>
                                          <p:spTgt spid="533"/>
                                        </p:tgtEl>
                                        <p:attrNameLst>
                                          <p:attrName>style.visibility</p:attrName>
                                        </p:attrNameLst>
                                      </p:cBhvr>
                                      <p:to>
                                        <p:strVal val="visible"/>
                                      </p:to>
                                    </p:set>
                                    <p:animEffect transition="in" filter="fade">
                                      <p:cBhvr>
                                        <p:cTn id="13" dur="1000"/>
                                        <p:tgtEl>
                                          <p:spTgt spid="533"/>
                                        </p:tgtEl>
                                      </p:cBhvr>
                                    </p:animEffect>
                                  </p:childTnLst>
                                </p:cTn>
                              </p:par>
                              <p:par>
                                <p:cTn id="14" presetID="10" presetClass="entr" presetSubtype="0" fill="hold" nodeType="withEffect">
                                  <p:stCondLst>
                                    <p:cond delay="0"/>
                                  </p:stCondLst>
                                  <p:childTnLst>
                                    <p:set>
                                      <p:cBhvr>
                                        <p:cTn id="15" dur="1" fill="hold">
                                          <p:stCondLst>
                                            <p:cond delay="0"/>
                                          </p:stCondLst>
                                        </p:cTn>
                                        <p:tgtEl>
                                          <p:spTgt spid="534"/>
                                        </p:tgtEl>
                                        <p:attrNameLst>
                                          <p:attrName>style.visibility</p:attrName>
                                        </p:attrNameLst>
                                      </p:cBhvr>
                                      <p:to>
                                        <p:strVal val="visible"/>
                                      </p:to>
                                    </p:set>
                                    <p:animEffect transition="in" filter="fade">
                                      <p:cBhvr>
                                        <p:cTn id="16" dur="1000"/>
                                        <p:tgtEl>
                                          <p:spTgt spid="534"/>
                                        </p:tgtEl>
                                      </p:cBhvr>
                                    </p:animEffect>
                                  </p:childTnLst>
                                </p:cTn>
                              </p:par>
                              <p:par>
                                <p:cTn id="17" presetID="10" presetClass="entr" presetSubtype="0" fill="hold" nodeType="withEffect">
                                  <p:stCondLst>
                                    <p:cond delay="0"/>
                                  </p:stCondLst>
                                  <p:childTnLst>
                                    <p:set>
                                      <p:cBhvr>
                                        <p:cTn id="18" dur="1" fill="hold">
                                          <p:stCondLst>
                                            <p:cond delay="0"/>
                                          </p:stCondLst>
                                        </p:cTn>
                                        <p:tgtEl>
                                          <p:spTgt spid="535"/>
                                        </p:tgtEl>
                                        <p:attrNameLst>
                                          <p:attrName>style.visibility</p:attrName>
                                        </p:attrNameLst>
                                      </p:cBhvr>
                                      <p:to>
                                        <p:strVal val="visible"/>
                                      </p:to>
                                    </p:set>
                                    <p:animEffect transition="in" filter="fade">
                                      <p:cBhvr>
                                        <p:cTn id="19" dur="1000"/>
                                        <p:tgtEl>
                                          <p:spTgt spid="535"/>
                                        </p:tgtEl>
                                      </p:cBhvr>
                                    </p:animEffect>
                                  </p:childTnLst>
                                </p:cTn>
                              </p:par>
                              <p:par>
                                <p:cTn id="20" presetID="10" presetClass="entr" presetSubtype="0" fill="hold" nodeType="withEffect">
                                  <p:stCondLst>
                                    <p:cond delay="0"/>
                                  </p:stCondLst>
                                  <p:childTnLst>
                                    <p:set>
                                      <p:cBhvr>
                                        <p:cTn id="21" dur="1" fill="hold">
                                          <p:stCondLst>
                                            <p:cond delay="0"/>
                                          </p:stCondLst>
                                        </p:cTn>
                                        <p:tgtEl>
                                          <p:spTgt spid="536"/>
                                        </p:tgtEl>
                                        <p:attrNameLst>
                                          <p:attrName>style.visibility</p:attrName>
                                        </p:attrNameLst>
                                      </p:cBhvr>
                                      <p:to>
                                        <p:strVal val="visible"/>
                                      </p:to>
                                    </p:set>
                                    <p:animEffect transition="in" filter="fade">
                                      <p:cBhvr>
                                        <p:cTn id="22" dur="1000"/>
                                        <p:tgtEl>
                                          <p:spTgt spid="536"/>
                                        </p:tgtEl>
                                      </p:cBhvr>
                                    </p:animEffect>
                                  </p:childTnLst>
                                </p:cTn>
                              </p:par>
                              <p:par>
                                <p:cTn id="23" presetID="10" presetClass="entr" presetSubtype="0" fill="hold" nodeType="withEffect">
                                  <p:stCondLst>
                                    <p:cond delay="0"/>
                                  </p:stCondLst>
                                  <p:childTnLst>
                                    <p:set>
                                      <p:cBhvr>
                                        <p:cTn id="24" dur="1" fill="hold">
                                          <p:stCondLst>
                                            <p:cond delay="0"/>
                                          </p:stCondLst>
                                        </p:cTn>
                                        <p:tgtEl>
                                          <p:spTgt spid="537"/>
                                        </p:tgtEl>
                                        <p:attrNameLst>
                                          <p:attrName>style.visibility</p:attrName>
                                        </p:attrNameLst>
                                      </p:cBhvr>
                                      <p:to>
                                        <p:strVal val="visible"/>
                                      </p:to>
                                    </p:set>
                                    <p:animEffect transition="in" filter="fade">
                                      <p:cBhvr>
                                        <p:cTn id="25" dur="1000"/>
                                        <p:tgtEl>
                                          <p:spTgt spid="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E129AA60-8BAC-982D-59C3-AD453ADA6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7ECB7D-E02A-51FD-F182-B7204807C474}"/>
              </a:ext>
            </a:extLst>
          </p:cNvPr>
          <p:cNvSpPr>
            <a:spLocks noGrp="1"/>
          </p:cNvSpPr>
          <p:nvPr>
            <p:ph type="title"/>
          </p:nvPr>
        </p:nvSpPr>
        <p:spPr>
          <a:xfrm>
            <a:off x="0" y="-48482"/>
            <a:ext cx="7687818" cy="559260"/>
          </a:xfrm>
        </p:spPr>
        <p:txBody>
          <a:bodyPr>
            <a:normAutofit/>
          </a:bodyPr>
          <a:lstStyle/>
          <a:p>
            <a:r>
              <a:rPr lang="en-US" sz="1400" u="sng" dirty="0"/>
              <a:t>What is </a:t>
            </a:r>
            <a:r>
              <a:rPr lang="en-US" sz="1400" u="sng" dirty="0" err="1"/>
              <a:t>LoRA</a:t>
            </a:r>
            <a:r>
              <a:rPr lang="en-US" sz="1400" u="sng" dirty="0"/>
              <a:t>?</a:t>
            </a:r>
          </a:p>
        </p:txBody>
      </p:sp>
      <p:sp>
        <p:nvSpPr>
          <p:cNvPr id="3" name="Content Placeholder 2">
            <a:extLst>
              <a:ext uri="{FF2B5EF4-FFF2-40B4-BE49-F238E27FC236}">
                <a16:creationId xmlns:a16="http://schemas.microsoft.com/office/drawing/2014/main" id="{53AE1304-F338-962B-5681-DBB99309853A}"/>
              </a:ext>
            </a:extLst>
          </p:cNvPr>
          <p:cNvSpPr>
            <a:spLocks noGrp="1"/>
          </p:cNvSpPr>
          <p:nvPr>
            <p:ph idx="1"/>
          </p:nvPr>
        </p:nvSpPr>
        <p:spPr>
          <a:xfrm>
            <a:off x="100584" y="436531"/>
            <a:ext cx="8954516" cy="687842"/>
          </a:xfrm>
        </p:spPr>
        <p:txBody>
          <a:bodyPr>
            <a:normAutofit/>
          </a:bodyPr>
          <a:lstStyle/>
          <a:p>
            <a:r>
              <a:rPr lang="en-US" sz="1200" dirty="0" err="1">
                <a:solidFill>
                  <a:schemeClr val="tx1"/>
                </a:solidFill>
              </a:rPr>
              <a:t>LoRA</a:t>
            </a:r>
            <a:r>
              <a:rPr lang="en-US" sz="1200" dirty="0">
                <a:solidFill>
                  <a:schemeClr val="tx1"/>
                </a:solidFill>
              </a:rPr>
              <a:t> (Low Rank Adaptation) is a method for efficient fine-tuning of LLMs by injecting low-rank trainable matrices into the model architecture, while keeping other components frozen</a:t>
            </a:r>
          </a:p>
          <a:p>
            <a:endParaRPr lang="en-US" sz="1200" dirty="0">
              <a:solidFill>
                <a:schemeClr val="tx1"/>
              </a:solidFill>
            </a:endParaRPr>
          </a:p>
          <a:p>
            <a:endParaRPr lang="en-US" sz="1200" dirty="0">
              <a:solidFill>
                <a:schemeClr val="tx1"/>
              </a:solidFill>
            </a:endParaRP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428E91E6-86FC-20F9-E6BB-8D57C5A81F32}"/>
                  </a:ext>
                </a:extLst>
              </p:cNvPr>
              <p:cNvSpPr txBox="1">
                <a:spLocks/>
              </p:cNvSpPr>
              <p:nvPr/>
            </p:nvSpPr>
            <p:spPr>
              <a:xfrm>
                <a:off x="0" y="2747855"/>
                <a:ext cx="8954516" cy="687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200" dirty="0">
                    <a:solidFill>
                      <a:schemeClr val="tx1"/>
                    </a:solidFill>
                  </a:rPr>
                  <a:t>This is applied to self-attention layers: query &amp; value projection matrices </a:t>
                </a:r>
                <a14:m>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𝑊</m:t>
                        </m:r>
                      </m:e>
                      <m:sub>
                        <m:r>
                          <a:rPr lang="en-US" sz="1200" b="0" i="1" smtClean="0">
                            <a:solidFill>
                              <a:schemeClr val="tx1"/>
                            </a:solidFill>
                            <a:latin typeface="Cambria Math" panose="02040503050406030204" pitchFamily="18" charset="0"/>
                          </a:rPr>
                          <m:t>𝑞</m:t>
                        </m:r>
                      </m:sub>
                    </m:sSub>
                  </m:oMath>
                </a14:m>
                <a:r>
                  <a:rPr lang="en-US" sz="1200" dirty="0">
                    <a:solidFill>
                      <a:schemeClr val="tx1"/>
                    </a:solidFill>
                  </a:rPr>
                  <a:t>, </a:t>
                </a:r>
                <a14:m>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𝑊</m:t>
                        </m:r>
                      </m:e>
                      <m:sub>
                        <m:r>
                          <a:rPr lang="en-US" sz="1200" b="0" i="1" smtClean="0">
                            <a:solidFill>
                              <a:schemeClr val="tx1"/>
                            </a:solidFill>
                            <a:latin typeface="Cambria Math" panose="02040503050406030204" pitchFamily="18" charset="0"/>
                          </a:rPr>
                          <m:t>𝑣</m:t>
                        </m:r>
                      </m:sub>
                    </m:sSub>
                  </m:oMath>
                </a14:m>
                <a:endParaRPr lang="en-US" sz="1200" dirty="0">
                  <a:solidFill>
                    <a:schemeClr val="tx1"/>
                  </a:solidFill>
                </a:endParaRPr>
              </a:p>
              <a:p>
                <a:r>
                  <a:rPr lang="en-US" sz="1200" dirty="0">
                    <a:solidFill>
                      <a:schemeClr val="tx1"/>
                    </a:solidFill>
                  </a:rPr>
                  <a:t>Recall that the rank of a matrix roughly tells you how much unique information it contains &amp; its degrees of freedom. Note that LLMs are already heavily over-parameterized and contain general knowledge</a:t>
                </a:r>
              </a:p>
              <a:p>
                <a:pPr lvl="1"/>
                <a:r>
                  <a:rPr lang="en-US" sz="1200" dirty="0">
                    <a:solidFill>
                      <a:schemeClr val="tx1"/>
                    </a:solidFill>
                  </a:rPr>
                  <a:t>Adapting them often just means highlighting or amplifying some specific features</a:t>
                </a:r>
              </a:p>
              <a:p>
                <a:pPr lvl="1"/>
                <a:r>
                  <a:rPr lang="en-US" sz="1200" dirty="0">
                    <a:solidFill>
                      <a:schemeClr val="tx1"/>
                    </a:solidFill>
                  </a:rPr>
                  <a:t>These changes often live in a low-rank subspace of the full weight space</a:t>
                </a:r>
              </a:p>
              <a:p>
                <a:endParaRPr lang="en-US" sz="1200" dirty="0">
                  <a:solidFill>
                    <a:schemeClr val="tx1"/>
                  </a:solidFill>
                </a:endParaRPr>
              </a:p>
              <a:p>
                <a:endParaRPr lang="en-US" sz="1200" dirty="0">
                  <a:solidFill>
                    <a:schemeClr val="tx1"/>
                  </a:solidFill>
                </a:endParaRPr>
              </a:p>
            </p:txBody>
          </p:sp>
        </mc:Choice>
        <mc:Fallback>
          <p:sp>
            <p:nvSpPr>
              <p:cNvPr id="4" name="Content Placeholder 2">
                <a:extLst>
                  <a:ext uri="{FF2B5EF4-FFF2-40B4-BE49-F238E27FC236}">
                    <a16:creationId xmlns:a16="http://schemas.microsoft.com/office/drawing/2014/main" id="{428E91E6-86FC-20F9-E6BB-8D57C5A81F32}"/>
                  </a:ext>
                </a:extLst>
              </p:cNvPr>
              <p:cNvSpPr txBox="1">
                <a:spLocks noRot="1" noChangeAspect="1" noMove="1" noResize="1" noEditPoints="1" noAdjustHandles="1" noChangeArrowheads="1" noChangeShapeType="1" noTextEdit="1"/>
              </p:cNvSpPr>
              <p:nvPr/>
            </p:nvSpPr>
            <p:spPr>
              <a:xfrm>
                <a:off x="0" y="2747855"/>
                <a:ext cx="8954516" cy="687842"/>
              </a:xfrm>
              <a:prstGeom prst="rect">
                <a:avLst/>
              </a:prstGeom>
              <a:blipFill>
                <a:blip r:embed="rId2"/>
                <a:stretch>
                  <a:fillRect t="-1770" b="-80531"/>
                </a:stretch>
              </a:blipFill>
              <a:ln>
                <a:noFill/>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F30CDAAC-3573-3663-00D4-DB62949B71B3}"/>
              </a:ext>
            </a:extLst>
          </p:cNvPr>
          <p:cNvPicPr>
            <a:picLocks noChangeAspect="1"/>
          </p:cNvPicPr>
          <p:nvPr/>
        </p:nvPicPr>
        <p:blipFill>
          <a:blip r:embed="rId3"/>
          <a:stretch>
            <a:fillRect/>
          </a:stretch>
        </p:blipFill>
        <p:spPr>
          <a:xfrm>
            <a:off x="528320" y="1211004"/>
            <a:ext cx="5398347" cy="1450220"/>
          </a:xfrm>
          <a:prstGeom prst="rect">
            <a:avLst/>
          </a:prstGeom>
        </p:spPr>
      </p:pic>
      <p:sp>
        <p:nvSpPr>
          <p:cNvPr id="5" name="Slide Number Placeholder 4">
            <a:extLst>
              <a:ext uri="{FF2B5EF4-FFF2-40B4-BE49-F238E27FC236}">
                <a16:creationId xmlns:a16="http://schemas.microsoft.com/office/drawing/2014/main" id="{FCFBF79B-604C-6B05-3306-7F6C496748D2}"/>
              </a:ext>
            </a:extLst>
          </p:cNvPr>
          <p:cNvSpPr>
            <a:spLocks noGrp="1"/>
          </p:cNvSpPr>
          <p:nvPr>
            <p:ph type="sldNum" sz="quarter" idx="12"/>
          </p:nvPr>
        </p:nvSpPr>
        <p:spPr/>
        <p:txBody>
          <a:bodyPr/>
          <a:lstStyle/>
          <a:p>
            <a:fld id="{13FA7114-A053-4D77-83D8-BB2B688B3169}" type="slidenum">
              <a:rPr lang="en-US" smtClean="0"/>
              <a:t>46</a:t>
            </a:fld>
            <a:endParaRPr lang="en-US"/>
          </a:p>
        </p:txBody>
      </p:sp>
    </p:spTree>
    <p:extLst>
      <p:ext uri="{BB962C8B-B14F-4D97-AF65-F5344CB8AC3E}">
        <p14:creationId xmlns:p14="http://schemas.microsoft.com/office/powerpoint/2010/main" val="417257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6806B-7AA2-2BE9-0B91-39C78AA364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97A0A-A977-6763-E3E1-3BDE67E8C203}"/>
              </a:ext>
            </a:extLst>
          </p:cNvPr>
          <p:cNvSpPr>
            <a:spLocks noGrp="1"/>
          </p:cNvSpPr>
          <p:nvPr>
            <p:ph type="title"/>
          </p:nvPr>
        </p:nvSpPr>
        <p:spPr>
          <a:xfrm>
            <a:off x="0" y="-48482"/>
            <a:ext cx="7687818" cy="559260"/>
          </a:xfrm>
        </p:spPr>
        <p:txBody>
          <a:bodyPr>
            <a:normAutofit/>
          </a:bodyPr>
          <a:lstStyle/>
          <a:p>
            <a:r>
              <a:rPr lang="en-US" sz="1400" u="sng" dirty="0"/>
              <a:t>What is the </a:t>
            </a:r>
            <a:r>
              <a:rPr lang="en-US" sz="1400" u="sng" dirty="0" err="1"/>
              <a:t>SwiGLU</a:t>
            </a:r>
            <a:r>
              <a:rPr lang="en-US" sz="1400" u="sng" dirty="0"/>
              <a:t> activation?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3E4C95-43F1-B161-5920-49D8B9C7A412}"/>
                  </a:ext>
                </a:extLst>
              </p:cNvPr>
              <p:cNvSpPr>
                <a:spLocks noGrp="1"/>
              </p:cNvSpPr>
              <p:nvPr>
                <p:ph idx="1"/>
              </p:nvPr>
            </p:nvSpPr>
            <p:spPr>
              <a:xfrm>
                <a:off x="-89071" y="231148"/>
                <a:ext cx="7092697" cy="486825"/>
              </a:xfrm>
            </p:spPr>
            <p:txBody>
              <a:bodyPr>
                <a:normAutofit lnSpcReduction="10000"/>
              </a:bodyPr>
              <a:lstStyle/>
              <a:p>
                <a:r>
                  <a:rPr lang="en-US" sz="900" b="1" dirty="0">
                    <a:solidFill>
                      <a:schemeClr val="tx1"/>
                    </a:solidFill>
                  </a:rPr>
                  <a:t>Swish Activation</a:t>
                </a:r>
                <a:r>
                  <a:rPr lang="en-US" sz="900" dirty="0">
                    <a:solidFill>
                      <a:schemeClr val="tx1"/>
                    </a:solidFill>
                  </a:rPr>
                  <a:t>: </a:t>
                </a:r>
                <a14:m>
                  <m:oMath xmlns:m="http://schemas.openxmlformats.org/officeDocument/2006/math">
                    <m:r>
                      <a:rPr lang="en-US" sz="900" b="0" i="1" smtClean="0">
                        <a:solidFill>
                          <a:schemeClr val="tx1"/>
                        </a:solidFill>
                        <a:latin typeface="Cambria Math" panose="02040503050406030204" pitchFamily="18" charset="0"/>
                      </a:rPr>
                      <m:t>𝑠𝑤𝑖𝑠h</m:t>
                    </m:r>
                    <m:d>
                      <m:dPr>
                        <m:ctrlPr>
                          <a:rPr lang="en-US" sz="900" b="0" i="1" smtClean="0">
                            <a:solidFill>
                              <a:schemeClr val="tx1"/>
                            </a:solidFill>
                            <a:latin typeface="Cambria Math" panose="02040503050406030204" pitchFamily="18" charset="0"/>
                          </a:rPr>
                        </m:ctrlPr>
                      </m:dPr>
                      <m:e>
                        <m:r>
                          <a:rPr lang="en-US" sz="900" b="0" i="1" smtClean="0">
                            <a:solidFill>
                              <a:schemeClr val="tx1"/>
                            </a:solidFill>
                            <a:latin typeface="Cambria Math" panose="02040503050406030204" pitchFamily="18" charset="0"/>
                          </a:rPr>
                          <m:t>𝑥</m:t>
                        </m:r>
                      </m:e>
                    </m:d>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𝑥</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𝑠𝑖𝑔𝑚𝑜𝑖𝑑</m:t>
                    </m:r>
                    <m:d>
                      <m:dPr>
                        <m:ctrlPr>
                          <a:rPr lang="en-US" sz="900" b="0" i="1" smtClean="0">
                            <a:solidFill>
                              <a:schemeClr val="tx1"/>
                            </a:solidFill>
                            <a:latin typeface="Cambria Math" panose="02040503050406030204" pitchFamily="18" charset="0"/>
                          </a:rPr>
                        </m:ctrlPr>
                      </m:dPr>
                      <m:e>
                        <m:r>
                          <a:rPr lang="en-US" sz="900" b="0" i="1" smtClean="0">
                            <a:solidFill>
                              <a:schemeClr val="tx1"/>
                            </a:solidFill>
                            <a:latin typeface="Cambria Math" panose="02040503050406030204" pitchFamily="18" charset="0"/>
                          </a:rPr>
                          <m:t>𝛽</m:t>
                        </m:r>
                        <m:r>
                          <a:rPr lang="en-US" sz="900" b="0" i="1" smtClean="0">
                            <a:solidFill>
                              <a:schemeClr val="tx1"/>
                            </a:solidFill>
                            <a:latin typeface="Cambria Math" panose="02040503050406030204" pitchFamily="18" charset="0"/>
                          </a:rPr>
                          <m:t>𝑥</m:t>
                        </m:r>
                      </m:e>
                    </m:d>
                  </m:oMath>
                </a14:m>
                <a:endParaRPr lang="en-US" sz="900" dirty="0">
                  <a:solidFill>
                    <a:schemeClr val="tx1"/>
                  </a:solidFill>
                </a:endParaRPr>
              </a:p>
              <a:p>
                <a:pPr lvl="1"/>
                <a14:m>
                  <m:oMath xmlns:m="http://schemas.openxmlformats.org/officeDocument/2006/math">
                    <m:r>
                      <a:rPr lang="en-US" sz="900" b="0" i="1" smtClean="0">
                        <a:solidFill>
                          <a:schemeClr val="tx1"/>
                        </a:solidFill>
                        <a:latin typeface="Cambria Math" panose="02040503050406030204" pitchFamily="18" charset="0"/>
                      </a:rPr>
                      <m:t>𝛽</m:t>
                    </m:r>
                  </m:oMath>
                </a14:m>
                <a:r>
                  <a:rPr lang="en-US" sz="900" dirty="0">
                    <a:solidFill>
                      <a:schemeClr val="tx1"/>
                    </a:solidFill>
                  </a:rPr>
                  <a:t> is a learnable parameter; when </a:t>
                </a:r>
                <a14:m>
                  <m:oMath xmlns:m="http://schemas.openxmlformats.org/officeDocument/2006/math">
                    <m:r>
                      <a:rPr lang="en-US" sz="900" b="0" i="1" smtClean="0">
                        <a:solidFill>
                          <a:schemeClr val="tx1"/>
                        </a:solidFill>
                        <a:latin typeface="Cambria Math" panose="02040503050406030204" pitchFamily="18" charset="0"/>
                      </a:rPr>
                      <m:t>𝛽</m:t>
                    </m:r>
                    <m:r>
                      <a:rPr lang="en-US" sz="900" b="0" i="1" smtClean="0">
                        <a:solidFill>
                          <a:schemeClr val="tx1"/>
                        </a:solidFill>
                        <a:latin typeface="Cambria Math" panose="02040503050406030204" pitchFamily="18" charset="0"/>
                      </a:rPr>
                      <m:t>=0</m:t>
                    </m:r>
                  </m:oMath>
                </a14:m>
                <a:r>
                  <a:rPr lang="en-US" sz="900" dirty="0">
                    <a:solidFill>
                      <a:schemeClr val="tx1"/>
                    </a:solidFill>
                  </a:rPr>
                  <a:t>, becomes linear; when </a:t>
                </a:r>
                <a14:m>
                  <m:oMath xmlns:m="http://schemas.openxmlformats.org/officeDocument/2006/math">
                    <m:r>
                      <a:rPr lang="en-US" sz="900" b="0" i="1" smtClean="0">
                        <a:solidFill>
                          <a:schemeClr val="tx1"/>
                        </a:solidFill>
                        <a:latin typeface="Cambria Math" panose="02040503050406030204" pitchFamily="18" charset="0"/>
                      </a:rPr>
                      <m:t>𝛽</m:t>
                    </m:r>
                    <m:r>
                      <a:rPr lang="en-US" sz="900" b="0" i="1" smtClean="0">
                        <a:solidFill>
                          <a:schemeClr val="tx1"/>
                        </a:solidFill>
                        <a:latin typeface="Cambria Math" panose="02040503050406030204" pitchFamily="18" charset="0"/>
                      </a:rPr>
                      <m:t>→∞</m:t>
                    </m:r>
                  </m:oMath>
                </a14:m>
                <a:r>
                  <a:rPr lang="en-US" sz="900" dirty="0">
                    <a:solidFill>
                      <a:schemeClr val="tx1"/>
                    </a:solidFill>
                  </a:rPr>
                  <a:t>, becomes ReLU</a:t>
                </a:r>
              </a:p>
            </p:txBody>
          </p:sp>
        </mc:Choice>
        <mc:Fallback xmlns="">
          <p:sp>
            <p:nvSpPr>
              <p:cNvPr id="3" name="Content Placeholder 2">
                <a:extLst>
                  <a:ext uri="{FF2B5EF4-FFF2-40B4-BE49-F238E27FC236}">
                    <a16:creationId xmlns:a16="http://schemas.microsoft.com/office/drawing/2014/main" id="{173E4C95-43F1-B161-5920-49D8B9C7A412}"/>
                  </a:ext>
                </a:extLst>
              </p:cNvPr>
              <p:cNvSpPr>
                <a:spLocks noGrp="1" noRot="1" noChangeAspect="1" noMove="1" noResize="1" noEditPoints="1" noAdjustHandles="1" noChangeArrowheads="1" noChangeShapeType="1" noTextEdit="1"/>
              </p:cNvSpPr>
              <p:nvPr>
                <p:ph idx="1"/>
              </p:nvPr>
            </p:nvSpPr>
            <p:spPr>
              <a:xfrm>
                <a:off x="-89071" y="231148"/>
                <a:ext cx="7092697" cy="486825"/>
              </a:xfrm>
              <a:blipFill>
                <a:blip r:embed="rId3"/>
                <a:stretch>
                  <a:fillRect t="-1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69A4315-7C32-A1BE-E1A7-637D37151161}"/>
              </a:ext>
            </a:extLst>
          </p:cNvPr>
          <p:cNvPicPr>
            <a:picLocks noChangeAspect="1"/>
          </p:cNvPicPr>
          <p:nvPr/>
        </p:nvPicPr>
        <p:blipFill>
          <a:blip r:embed="rId4"/>
          <a:stretch>
            <a:fillRect/>
          </a:stretch>
        </p:blipFill>
        <p:spPr>
          <a:xfrm>
            <a:off x="109104" y="657097"/>
            <a:ext cx="2508895" cy="1064136"/>
          </a:xfrm>
          <a:prstGeom prst="rect">
            <a:avLst/>
          </a:prstGeom>
        </p:spPr>
      </p:pic>
      <p:pic>
        <p:nvPicPr>
          <p:cNvPr id="9" name="Picture 8">
            <a:extLst>
              <a:ext uri="{FF2B5EF4-FFF2-40B4-BE49-F238E27FC236}">
                <a16:creationId xmlns:a16="http://schemas.microsoft.com/office/drawing/2014/main" id="{DDE92607-C7B6-E580-03BF-D26442B7D12C}"/>
              </a:ext>
            </a:extLst>
          </p:cNvPr>
          <p:cNvPicPr>
            <a:picLocks noChangeAspect="1"/>
          </p:cNvPicPr>
          <p:nvPr/>
        </p:nvPicPr>
        <p:blipFill>
          <a:blip r:embed="rId5"/>
          <a:stretch>
            <a:fillRect/>
          </a:stretch>
        </p:blipFill>
        <p:spPr>
          <a:xfrm>
            <a:off x="2711228" y="656840"/>
            <a:ext cx="2479383" cy="1064136"/>
          </a:xfrm>
          <a:prstGeom prst="rect">
            <a:avLst/>
          </a:prstGeom>
        </p:spPr>
      </p:pic>
      <p:pic>
        <p:nvPicPr>
          <p:cNvPr id="11" name="Picture 10">
            <a:extLst>
              <a:ext uri="{FF2B5EF4-FFF2-40B4-BE49-F238E27FC236}">
                <a16:creationId xmlns:a16="http://schemas.microsoft.com/office/drawing/2014/main" id="{E7A39AC5-1BEB-0AE8-50BD-C39D6BD054B0}"/>
              </a:ext>
            </a:extLst>
          </p:cNvPr>
          <p:cNvPicPr>
            <a:picLocks noChangeAspect="1"/>
          </p:cNvPicPr>
          <p:nvPr/>
        </p:nvPicPr>
        <p:blipFill>
          <a:blip r:embed="rId6"/>
          <a:stretch>
            <a:fillRect/>
          </a:stretch>
        </p:blipFill>
        <p:spPr>
          <a:xfrm>
            <a:off x="5330244" y="656840"/>
            <a:ext cx="2479384" cy="1070767"/>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BB698C59-67E3-8BEE-AADF-40058C9A10AF}"/>
                  </a:ext>
                </a:extLst>
              </p:cNvPr>
              <p:cNvSpPr txBox="1">
                <a:spLocks/>
              </p:cNvSpPr>
              <p:nvPr/>
            </p:nvSpPr>
            <p:spPr>
              <a:xfrm>
                <a:off x="-89072" y="1727607"/>
                <a:ext cx="7092697" cy="486825"/>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900" b="1" dirty="0">
                    <a:solidFill>
                      <a:schemeClr val="tx1"/>
                    </a:solidFill>
                  </a:rPr>
                  <a:t>GLU (Gated Linear Unit) Activation</a:t>
                </a:r>
                <a:r>
                  <a:rPr lang="en-US" sz="900" dirty="0">
                    <a:solidFill>
                      <a:schemeClr val="tx1"/>
                    </a:solidFill>
                  </a:rPr>
                  <a:t>: </a:t>
                </a:r>
                <a14:m>
                  <m:oMath xmlns:m="http://schemas.openxmlformats.org/officeDocument/2006/math">
                    <m:r>
                      <a:rPr lang="en-US" sz="900" b="0" i="1" smtClean="0">
                        <a:solidFill>
                          <a:schemeClr val="tx1"/>
                        </a:solidFill>
                        <a:latin typeface="Cambria Math" panose="02040503050406030204" pitchFamily="18" charset="0"/>
                      </a:rPr>
                      <m:t>𝐺𝐿𝑈</m:t>
                    </m:r>
                    <m:d>
                      <m:dPr>
                        <m:ctrlPr>
                          <a:rPr lang="en-US" sz="900" b="0" i="1" smtClean="0">
                            <a:solidFill>
                              <a:schemeClr val="tx1"/>
                            </a:solidFill>
                            <a:latin typeface="Cambria Math" panose="02040503050406030204" pitchFamily="18" charset="0"/>
                          </a:rPr>
                        </m:ctrlPr>
                      </m:dPr>
                      <m:e>
                        <m:r>
                          <a:rPr lang="en-US" sz="900" b="0" i="1" smtClean="0">
                            <a:solidFill>
                              <a:schemeClr val="tx1"/>
                            </a:solidFill>
                            <a:latin typeface="Cambria Math" panose="02040503050406030204" pitchFamily="18" charset="0"/>
                          </a:rPr>
                          <m:t>𝑥</m:t>
                        </m:r>
                      </m:e>
                    </m:d>
                    <m:r>
                      <a:rPr lang="en-US" sz="900" b="0" i="1" smtClean="0">
                        <a:solidFill>
                          <a:schemeClr val="tx1"/>
                        </a:solidFill>
                        <a:latin typeface="Cambria Math" panose="02040503050406030204" pitchFamily="18" charset="0"/>
                      </a:rPr>
                      <m:t>=</m:t>
                    </m:r>
                    <m:d>
                      <m:dPr>
                        <m:ctrlPr>
                          <a:rPr lang="en-US" sz="900" b="0" i="1" smtClean="0">
                            <a:solidFill>
                              <a:schemeClr val="tx1"/>
                            </a:solidFill>
                            <a:latin typeface="Cambria Math" panose="02040503050406030204" pitchFamily="18" charset="0"/>
                          </a:rPr>
                        </m:ctrlPr>
                      </m:dPr>
                      <m:e>
                        <m:r>
                          <a:rPr lang="en-US" sz="900" b="0" i="1" smtClean="0">
                            <a:solidFill>
                              <a:schemeClr val="tx1"/>
                            </a:solidFill>
                            <a:latin typeface="Cambria Math" panose="02040503050406030204" pitchFamily="18" charset="0"/>
                          </a:rPr>
                          <m:t>𝑊𝑥</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𝑏</m:t>
                        </m:r>
                      </m:e>
                    </m:d>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𝑠𝑖𝑔𝑚𝑜𝑖𝑑</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𝑉𝑥</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𝑐</m:t>
                    </m:r>
                    <m:r>
                      <a:rPr lang="en-US" sz="900" b="0" i="1" smtClean="0">
                        <a:solidFill>
                          <a:schemeClr val="tx1"/>
                        </a:solidFill>
                        <a:latin typeface="Cambria Math" panose="02040503050406030204" pitchFamily="18" charset="0"/>
                      </a:rPr>
                      <m:t>)</m:t>
                    </m:r>
                  </m:oMath>
                </a14:m>
                <a:endParaRPr lang="en-US" sz="900" dirty="0">
                  <a:solidFill>
                    <a:schemeClr val="tx1"/>
                  </a:solidFill>
                </a:endParaRPr>
              </a:p>
              <a:p>
                <a:pPr lvl="1"/>
                <a14:m>
                  <m:oMath xmlns:m="http://schemas.openxmlformats.org/officeDocument/2006/math">
                    <m:r>
                      <a:rPr lang="en-US" sz="900" b="0" i="1" smtClean="0">
                        <a:solidFill>
                          <a:schemeClr val="tx1"/>
                        </a:solidFill>
                        <a:latin typeface="Cambria Math" panose="02040503050406030204" pitchFamily="18" charset="0"/>
                      </a:rPr>
                      <m:t>𝑊</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𝑉</m:t>
                    </m:r>
                    <m:r>
                      <a:rPr lang="en-US" sz="900" b="0" i="1" smtClean="0">
                        <a:solidFill>
                          <a:schemeClr val="tx1"/>
                        </a:solidFill>
                        <a:latin typeface="Cambria Math" panose="02040503050406030204" pitchFamily="18" charset="0"/>
                      </a:rPr>
                      <m:t>, </m:t>
                    </m:r>
                    <m:r>
                      <a:rPr lang="en-US" sz="900" b="0" i="1" smtClean="0">
                        <a:solidFill>
                          <a:schemeClr val="tx1"/>
                        </a:solidFill>
                        <a:latin typeface="Cambria Math" panose="02040503050406030204" pitchFamily="18" charset="0"/>
                      </a:rPr>
                      <m:t>𝑏</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𝑐</m:t>
                    </m:r>
                  </m:oMath>
                </a14:m>
                <a:r>
                  <a:rPr lang="en-US" sz="900" dirty="0">
                    <a:solidFill>
                      <a:schemeClr val="tx1"/>
                    </a:solidFill>
                  </a:rPr>
                  <a:t> all learnable parameters</a:t>
                </a:r>
              </a:p>
              <a:p>
                <a:pPr lvl="1"/>
                <a:r>
                  <a:rPr lang="en-US" sz="900" dirty="0">
                    <a:solidFill>
                      <a:schemeClr val="tx1"/>
                    </a:solidFill>
                  </a:rPr>
                  <a:t>Can be interpreted as a linear transformation over </a:t>
                </a:r>
                <a14:m>
                  <m:oMath xmlns:m="http://schemas.openxmlformats.org/officeDocument/2006/math">
                    <m:r>
                      <a:rPr lang="en-US" sz="900" b="0" i="1" smtClean="0">
                        <a:solidFill>
                          <a:schemeClr val="tx1"/>
                        </a:solidFill>
                        <a:latin typeface="Cambria Math" panose="02040503050406030204" pitchFamily="18" charset="0"/>
                      </a:rPr>
                      <m:t>𝑥</m:t>
                    </m:r>
                  </m:oMath>
                </a14:m>
                <a:r>
                  <a:rPr lang="en-US" sz="900" dirty="0">
                    <a:solidFill>
                      <a:schemeClr val="tx1"/>
                    </a:solidFill>
                  </a:rPr>
                  <a:t>, times the probability of activating that neuron</a:t>
                </a:r>
              </a:p>
              <a:p>
                <a:pPr lvl="1"/>
                <a:endParaRPr lang="en-US" sz="900" dirty="0">
                  <a:solidFill>
                    <a:schemeClr val="tx1"/>
                  </a:solidFill>
                </a:endParaRPr>
              </a:p>
            </p:txBody>
          </p:sp>
        </mc:Choice>
        <mc:Fallback xmlns="">
          <p:sp>
            <p:nvSpPr>
              <p:cNvPr id="14" name="Content Placeholder 2">
                <a:extLst>
                  <a:ext uri="{FF2B5EF4-FFF2-40B4-BE49-F238E27FC236}">
                    <a16:creationId xmlns:a16="http://schemas.microsoft.com/office/drawing/2014/main" id="{BB698C59-67E3-8BEE-AADF-40058C9A10AF}"/>
                  </a:ext>
                </a:extLst>
              </p:cNvPr>
              <p:cNvSpPr txBox="1">
                <a:spLocks noRot="1" noChangeAspect="1" noMove="1" noResize="1" noEditPoints="1" noAdjustHandles="1" noChangeArrowheads="1" noChangeShapeType="1" noTextEdit="1"/>
              </p:cNvSpPr>
              <p:nvPr/>
            </p:nvSpPr>
            <p:spPr>
              <a:xfrm>
                <a:off x="-89072" y="1727607"/>
                <a:ext cx="7092697" cy="486825"/>
              </a:xfrm>
              <a:prstGeom prst="rect">
                <a:avLst/>
              </a:prstGeom>
              <a:blipFill>
                <a:blip r:embed="rId7"/>
                <a:stretch>
                  <a:fillRect t="-237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E1047E25-6CAB-4774-FF9D-621FF9D44D2E}"/>
                  </a:ext>
                </a:extLst>
              </p:cNvPr>
              <p:cNvSpPr txBox="1">
                <a:spLocks/>
              </p:cNvSpPr>
              <p:nvPr/>
            </p:nvSpPr>
            <p:spPr>
              <a:xfrm>
                <a:off x="-153419" y="3509044"/>
                <a:ext cx="7092697" cy="486825"/>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900" b="1" dirty="0">
                    <a:solidFill>
                      <a:schemeClr val="tx1"/>
                    </a:solidFill>
                  </a:rPr>
                  <a:t>SwiGLU</a:t>
                </a:r>
                <a:r>
                  <a:rPr lang="en-US" sz="900" dirty="0">
                    <a:solidFill>
                      <a:schemeClr val="tx1"/>
                    </a:solidFill>
                  </a:rPr>
                  <a:t>: </a:t>
                </a:r>
                <a14:m>
                  <m:oMath xmlns:m="http://schemas.openxmlformats.org/officeDocument/2006/math">
                    <m:r>
                      <m:rPr>
                        <m:sty m:val="p"/>
                      </m:rPr>
                      <a:rPr lang="en-US" sz="900" b="0" i="0" smtClean="0">
                        <a:solidFill>
                          <a:schemeClr val="tx1"/>
                        </a:solidFill>
                        <a:latin typeface="Cambria Math" panose="02040503050406030204" pitchFamily="18" charset="0"/>
                      </a:rPr>
                      <m:t>Swi</m:t>
                    </m:r>
                    <m:r>
                      <a:rPr lang="en-US" sz="900" b="0" i="1" smtClean="0">
                        <a:solidFill>
                          <a:schemeClr val="tx1"/>
                        </a:solidFill>
                        <a:latin typeface="Cambria Math" panose="02040503050406030204" pitchFamily="18" charset="0"/>
                      </a:rPr>
                      <m:t>𝐺𝐿𝑈</m:t>
                    </m:r>
                    <m:d>
                      <m:dPr>
                        <m:ctrlPr>
                          <a:rPr lang="en-US" sz="900" b="0" i="1" smtClean="0">
                            <a:solidFill>
                              <a:schemeClr val="tx1"/>
                            </a:solidFill>
                            <a:latin typeface="Cambria Math" panose="02040503050406030204" pitchFamily="18" charset="0"/>
                          </a:rPr>
                        </m:ctrlPr>
                      </m:dPr>
                      <m:e>
                        <m:r>
                          <a:rPr lang="en-US" sz="900" b="0" i="1" smtClean="0">
                            <a:solidFill>
                              <a:schemeClr val="tx1"/>
                            </a:solidFill>
                            <a:latin typeface="Cambria Math" panose="02040503050406030204" pitchFamily="18" charset="0"/>
                          </a:rPr>
                          <m:t>𝑥</m:t>
                        </m:r>
                      </m:e>
                    </m:d>
                    <m:r>
                      <a:rPr lang="en-US" sz="900" b="0" i="1" smtClean="0">
                        <a:solidFill>
                          <a:schemeClr val="tx1"/>
                        </a:solidFill>
                        <a:latin typeface="Cambria Math" panose="02040503050406030204" pitchFamily="18" charset="0"/>
                      </a:rPr>
                      <m:t>=</m:t>
                    </m:r>
                    <m:d>
                      <m:dPr>
                        <m:ctrlPr>
                          <a:rPr lang="en-US" sz="900" b="0" i="1" smtClean="0">
                            <a:solidFill>
                              <a:schemeClr val="tx1"/>
                            </a:solidFill>
                            <a:latin typeface="Cambria Math" panose="02040503050406030204" pitchFamily="18" charset="0"/>
                          </a:rPr>
                        </m:ctrlPr>
                      </m:dPr>
                      <m:e>
                        <m:r>
                          <a:rPr lang="en-US" sz="900" b="0" i="1" smtClean="0">
                            <a:solidFill>
                              <a:schemeClr val="tx1"/>
                            </a:solidFill>
                            <a:latin typeface="Cambria Math" panose="02040503050406030204" pitchFamily="18" charset="0"/>
                          </a:rPr>
                          <m:t>𝑊𝑥</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𝑏</m:t>
                        </m:r>
                      </m:e>
                    </m:d>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𝑠𝑤𝑖𝑠h</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𝑉𝑥</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𝑐</m:t>
                    </m:r>
                    <m:r>
                      <a:rPr lang="en-US" sz="900" b="0" i="1" smtClean="0">
                        <a:solidFill>
                          <a:schemeClr val="tx1"/>
                        </a:solidFill>
                        <a:latin typeface="Cambria Math" panose="02040503050406030204" pitchFamily="18" charset="0"/>
                      </a:rPr>
                      <m:t>)</m:t>
                    </m:r>
                  </m:oMath>
                </a14:m>
                <a:endParaRPr lang="en-US" sz="900" dirty="0">
                  <a:solidFill>
                    <a:schemeClr val="tx1"/>
                  </a:solidFill>
                </a:endParaRPr>
              </a:p>
              <a:p>
                <a:pPr lvl="1"/>
                <a14:m>
                  <m:oMath xmlns:m="http://schemas.openxmlformats.org/officeDocument/2006/math">
                    <m:r>
                      <a:rPr lang="en-US" sz="900" b="0" i="1" smtClean="0">
                        <a:solidFill>
                          <a:schemeClr val="tx1"/>
                        </a:solidFill>
                        <a:latin typeface="Cambria Math" panose="02040503050406030204" pitchFamily="18" charset="0"/>
                      </a:rPr>
                      <m:t>𝑊</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𝑉</m:t>
                    </m:r>
                    <m:r>
                      <a:rPr lang="en-US" sz="900" b="0" i="1" smtClean="0">
                        <a:solidFill>
                          <a:schemeClr val="tx1"/>
                        </a:solidFill>
                        <a:latin typeface="Cambria Math" panose="02040503050406030204" pitchFamily="18" charset="0"/>
                      </a:rPr>
                      <m:t>, </m:t>
                    </m:r>
                    <m:r>
                      <a:rPr lang="en-US" sz="900" b="0" i="1" smtClean="0">
                        <a:solidFill>
                          <a:schemeClr val="tx1"/>
                        </a:solidFill>
                        <a:latin typeface="Cambria Math" panose="02040503050406030204" pitchFamily="18" charset="0"/>
                      </a:rPr>
                      <m:t>𝑏</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𝑐</m:t>
                    </m:r>
                  </m:oMath>
                </a14:m>
                <a:r>
                  <a:rPr lang="en-US" sz="900" dirty="0">
                    <a:solidFill>
                      <a:schemeClr val="tx1"/>
                    </a:solidFill>
                  </a:rPr>
                  <a:t> all learnable parameters</a:t>
                </a:r>
              </a:p>
              <a:p>
                <a:pPr lvl="1"/>
                <a:r>
                  <a:rPr lang="en-US" sz="900" dirty="0">
                    <a:solidFill>
                      <a:schemeClr val="tx1"/>
                    </a:solidFill>
                  </a:rPr>
                  <a:t>No real concrete interpretation, except that it’s even more expressive </a:t>
                </a:r>
              </a:p>
              <a:p>
                <a:pPr lvl="1"/>
                <a:endParaRPr lang="en-US" sz="900" dirty="0">
                  <a:solidFill>
                    <a:schemeClr val="tx1"/>
                  </a:solidFill>
                </a:endParaRPr>
              </a:p>
            </p:txBody>
          </p:sp>
        </mc:Choice>
        <mc:Fallback xmlns="">
          <p:sp>
            <p:nvSpPr>
              <p:cNvPr id="15" name="Content Placeholder 2">
                <a:extLst>
                  <a:ext uri="{FF2B5EF4-FFF2-40B4-BE49-F238E27FC236}">
                    <a16:creationId xmlns:a16="http://schemas.microsoft.com/office/drawing/2014/main" id="{E1047E25-6CAB-4774-FF9D-621FF9D44D2E}"/>
                  </a:ext>
                </a:extLst>
              </p:cNvPr>
              <p:cNvSpPr txBox="1">
                <a:spLocks noRot="1" noChangeAspect="1" noMove="1" noResize="1" noEditPoints="1" noAdjustHandles="1" noChangeArrowheads="1" noChangeShapeType="1" noTextEdit="1"/>
              </p:cNvSpPr>
              <p:nvPr/>
            </p:nvSpPr>
            <p:spPr>
              <a:xfrm>
                <a:off x="-153419" y="3509044"/>
                <a:ext cx="7092697" cy="486825"/>
              </a:xfrm>
              <a:prstGeom prst="rect">
                <a:avLst/>
              </a:prstGeom>
              <a:blipFill>
                <a:blip r:embed="rId8"/>
                <a:stretch>
                  <a:fillRect t="-24051"/>
                </a:stretch>
              </a:blipFill>
              <a:ln>
                <a:noFill/>
              </a:ln>
            </p:spPr>
            <p:txBody>
              <a:bodyPr/>
              <a:lstStyle/>
              <a:p>
                <a:r>
                  <a:rPr lang="en-US">
                    <a:noFill/>
                  </a:rPr>
                  <a:t> </a:t>
                </a:r>
              </a:p>
            </p:txBody>
          </p:sp>
        </mc:Fallback>
      </mc:AlternateContent>
      <p:pic>
        <p:nvPicPr>
          <p:cNvPr id="17" name="Picture 16">
            <a:extLst>
              <a:ext uri="{FF2B5EF4-FFF2-40B4-BE49-F238E27FC236}">
                <a16:creationId xmlns:a16="http://schemas.microsoft.com/office/drawing/2014/main" id="{55BA8AE3-E9EA-E8A4-25C2-1D62872561D5}"/>
              </a:ext>
            </a:extLst>
          </p:cNvPr>
          <p:cNvPicPr>
            <a:picLocks noChangeAspect="1"/>
          </p:cNvPicPr>
          <p:nvPr/>
        </p:nvPicPr>
        <p:blipFill>
          <a:blip r:embed="rId9"/>
          <a:stretch>
            <a:fillRect/>
          </a:stretch>
        </p:blipFill>
        <p:spPr>
          <a:xfrm>
            <a:off x="109104" y="2159112"/>
            <a:ext cx="2479383" cy="1405253"/>
          </a:xfrm>
          <a:prstGeom prst="rect">
            <a:avLst/>
          </a:prstGeom>
        </p:spPr>
      </p:pic>
      <p:pic>
        <p:nvPicPr>
          <p:cNvPr id="21" name="Picture 20">
            <a:extLst>
              <a:ext uri="{FF2B5EF4-FFF2-40B4-BE49-F238E27FC236}">
                <a16:creationId xmlns:a16="http://schemas.microsoft.com/office/drawing/2014/main" id="{09787BE9-C28C-A321-6109-FE0C927D78A7}"/>
              </a:ext>
            </a:extLst>
          </p:cNvPr>
          <p:cNvPicPr>
            <a:picLocks noChangeAspect="1"/>
          </p:cNvPicPr>
          <p:nvPr/>
        </p:nvPicPr>
        <p:blipFill>
          <a:blip r:embed="rId10"/>
          <a:stretch>
            <a:fillRect/>
          </a:stretch>
        </p:blipFill>
        <p:spPr>
          <a:xfrm>
            <a:off x="5342492" y="2136242"/>
            <a:ext cx="2479383" cy="1412546"/>
          </a:xfrm>
          <a:prstGeom prst="rect">
            <a:avLst/>
          </a:prstGeom>
        </p:spPr>
      </p:pic>
      <p:pic>
        <p:nvPicPr>
          <p:cNvPr id="23" name="Picture 22">
            <a:extLst>
              <a:ext uri="{FF2B5EF4-FFF2-40B4-BE49-F238E27FC236}">
                <a16:creationId xmlns:a16="http://schemas.microsoft.com/office/drawing/2014/main" id="{A2CFF4D9-F321-DA14-865A-A0E8D1F8875F}"/>
              </a:ext>
            </a:extLst>
          </p:cNvPr>
          <p:cNvPicPr>
            <a:picLocks noChangeAspect="1"/>
          </p:cNvPicPr>
          <p:nvPr/>
        </p:nvPicPr>
        <p:blipFill>
          <a:blip r:embed="rId11"/>
          <a:stretch>
            <a:fillRect/>
          </a:stretch>
        </p:blipFill>
        <p:spPr>
          <a:xfrm>
            <a:off x="2698799" y="2156561"/>
            <a:ext cx="2525678" cy="1440128"/>
          </a:xfrm>
          <a:prstGeom prst="rect">
            <a:avLst/>
          </a:prstGeom>
        </p:spPr>
      </p:pic>
      <p:pic>
        <p:nvPicPr>
          <p:cNvPr id="25" name="Picture 24">
            <a:extLst>
              <a:ext uri="{FF2B5EF4-FFF2-40B4-BE49-F238E27FC236}">
                <a16:creationId xmlns:a16="http://schemas.microsoft.com/office/drawing/2014/main" id="{4ECBBCFF-85BF-3BA0-D6F0-AB5473ECF9CC}"/>
              </a:ext>
            </a:extLst>
          </p:cNvPr>
          <p:cNvPicPr>
            <a:picLocks noChangeAspect="1"/>
          </p:cNvPicPr>
          <p:nvPr/>
        </p:nvPicPr>
        <p:blipFill>
          <a:blip r:embed="rId12"/>
          <a:stretch>
            <a:fillRect/>
          </a:stretch>
        </p:blipFill>
        <p:spPr>
          <a:xfrm>
            <a:off x="164376" y="3938489"/>
            <a:ext cx="1858068" cy="1147630"/>
          </a:xfrm>
          <a:prstGeom prst="rect">
            <a:avLst/>
          </a:prstGeom>
        </p:spPr>
      </p:pic>
      <p:pic>
        <p:nvPicPr>
          <p:cNvPr id="27" name="Picture 26">
            <a:extLst>
              <a:ext uri="{FF2B5EF4-FFF2-40B4-BE49-F238E27FC236}">
                <a16:creationId xmlns:a16="http://schemas.microsoft.com/office/drawing/2014/main" id="{39DA2760-0EB4-01DF-EABA-0E56AE4B14CB}"/>
              </a:ext>
            </a:extLst>
          </p:cNvPr>
          <p:cNvPicPr>
            <a:picLocks noChangeAspect="1"/>
          </p:cNvPicPr>
          <p:nvPr/>
        </p:nvPicPr>
        <p:blipFill>
          <a:blip r:embed="rId13"/>
          <a:stretch>
            <a:fillRect/>
          </a:stretch>
        </p:blipFill>
        <p:spPr>
          <a:xfrm>
            <a:off x="2146022" y="3938490"/>
            <a:ext cx="1838220" cy="1147629"/>
          </a:xfrm>
          <a:prstGeom prst="rect">
            <a:avLst/>
          </a:prstGeom>
        </p:spPr>
      </p:pic>
      <p:pic>
        <p:nvPicPr>
          <p:cNvPr id="29" name="Picture 28">
            <a:extLst>
              <a:ext uri="{FF2B5EF4-FFF2-40B4-BE49-F238E27FC236}">
                <a16:creationId xmlns:a16="http://schemas.microsoft.com/office/drawing/2014/main" id="{354C4BE7-4ECC-C8E3-66C1-AB64320E7969}"/>
              </a:ext>
            </a:extLst>
          </p:cNvPr>
          <p:cNvPicPr>
            <a:picLocks noChangeAspect="1"/>
          </p:cNvPicPr>
          <p:nvPr/>
        </p:nvPicPr>
        <p:blipFill>
          <a:blip r:embed="rId14"/>
          <a:stretch>
            <a:fillRect/>
          </a:stretch>
        </p:blipFill>
        <p:spPr>
          <a:xfrm>
            <a:off x="4107820" y="3909542"/>
            <a:ext cx="1948843" cy="1205010"/>
          </a:xfrm>
          <a:prstGeom prst="rect">
            <a:avLst/>
          </a:prstGeom>
        </p:spPr>
      </p:pic>
      <p:pic>
        <p:nvPicPr>
          <p:cNvPr id="31" name="Picture 30">
            <a:extLst>
              <a:ext uri="{FF2B5EF4-FFF2-40B4-BE49-F238E27FC236}">
                <a16:creationId xmlns:a16="http://schemas.microsoft.com/office/drawing/2014/main" id="{2E3A7485-5AD3-237D-A037-9C1DFB8B7D30}"/>
              </a:ext>
            </a:extLst>
          </p:cNvPr>
          <p:cNvPicPr>
            <a:picLocks noChangeAspect="1"/>
          </p:cNvPicPr>
          <p:nvPr/>
        </p:nvPicPr>
        <p:blipFill>
          <a:blip r:embed="rId15"/>
          <a:stretch>
            <a:fillRect/>
          </a:stretch>
        </p:blipFill>
        <p:spPr>
          <a:xfrm>
            <a:off x="6105924" y="3872080"/>
            <a:ext cx="2036116" cy="1249233"/>
          </a:xfrm>
          <a:prstGeom prst="rect">
            <a:avLst/>
          </a:prstGeom>
        </p:spPr>
      </p:pic>
      <p:sp>
        <p:nvSpPr>
          <p:cNvPr id="4" name="Slide Number Placeholder 3">
            <a:extLst>
              <a:ext uri="{FF2B5EF4-FFF2-40B4-BE49-F238E27FC236}">
                <a16:creationId xmlns:a16="http://schemas.microsoft.com/office/drawing/2014/main" id="{D4468C3B-04B2-D6D8-7CE4-27F1255635B4}"/>
              </a:ext>
            </a:extLst>
          </p:cNvPr>
          <p:cNvSpPr>
            <a:spLocks noGrp="1"/>
          </p:cNvSpPr>
          <p:nvPr>
            <p:ph type="sldNum" sz="quarter" idx="12"/>
          </p:nvPr>
        </p:nvSpPr>
        <p:spPr/>
        <p:txBody>
          <a:bodyPr/>
          <a:lstStyle/>
          <a:p>
            <a:fld id="{13FA7114-A053-4D77-83D8-BB2B688B3169}" type="slidenum">
              <a:rPr lang="en-US" smtClean="0"/>
              <a:t>47</a:t>
            </a:fld>
            <a:endParaRPr lang="en-US"/>
          </a:p>
        </p:txBody>
      </p:sp>
    </p:spTree>
    <p:extLst>
      <p:ext uri="{BB962C8B-B14F-4D97-AF65-F5344CB8AC3E}">
        <p14:creationId xmlns:p14="http://schemas.microsoft.com/office/powerpoint/2010/main" val="173728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85413-DAF6-7578-80A2-A24DD24B18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2C9D58-42D6-6E8C-0605-3D586867EB1C}"/>
              </a:ext>
            </a:extLst>
          </p:cNvPr>
          <p:cNvSpPr>
            <a:spLocks noGrp="1"/>
          </p:cNvSpPr>
          <p:nvPr>
            <p:ph type="title"/>
          </p:nvPr>
        </p:nvSpPr>
        <p:spPr>
          <a:xfrm>
            <a:off x="0" y="-48482"/>
            <a:ext cx="7687818" cy="559260"/>
          </a:xfrm>
        </p:spPr>
        <p:txBody>
          <a:bodyPr>
            <a:normAutofit/>
          </a:bodyPr>
          <a:lstStyle/>
          <a:p>
            <a:r>
              <a:rPr lang="en-US" sz="1400" u="sng" dirty="0"/>
              <a:t>Explain how </a:t>
            </a:r>
            <a:r>
              <a:rPr lang="en-US" sz="1400" u="sng" dirty="0" err="1"/>
              <a:t>ConvNeXt</a:t>
            </a:r>
            <a:r>
              <a:rPr lang="en-US" sz="1400" u="sng" dirty="0"/>
              <a:t> V2 works</a:t>
            </a:r>
          </a:p>
        </p:txBody>
      </p:sp>
      <p:sp>
        <p:nvSpPr>
          <p:cNvPr id="3" name="Content Placeholder 2">
            <a:extLst>
              <a:ext uri="{FF2B5EF4-FFF2-40B4-BE49-F238E27FC236}">
                <a16:creationId xmlns:a16="http://schemas.microsoft.com/office/drawing/2014/main" id="{5103D7A9-99DC-B411-C165-44D165897D2D}"/>
              </a:ext>
            </a:extLst>
          </p:cNvPr>
          <p:cNvSpPr>
            <a:spLocks noGrp="1"/>
          </p:cNvSpPr>
          <p:nvPr>
            <p:ph idx="1"/>
          </p:nvPr>
        </p:nvSpPr>
        <p:spPr>
          <a:xfrm>
            <a:off x="100584" y="436531"/>
            <a:ext cx="8954516" cy="3263504"/>
          </a:xfrm>
        </p:spPr>
        <p:txBody>
          <a:bodyPr>
            <a:normAutofit/>
          </a:bodyPr>
          <a:lstStyle/>
          <a:p>
            <a:r>
              <a:rPr lang="en-US" sz="1200" dirty="0">
                <a:solidFill>
                  <a:schemeClr val="tx1"/>
                </a:solidFill>
              </a:rPr>
              <a:t>SOTA CNN (no transformers)</a:t>
            </a:r>
          </a:p>
          <a:p>
            <a:r>
              <a:rPr lang="en-US" sz="1200" dirty="0">
                <a:solidFill>
                  <a:schemeClr val="tx1"/>
                </a:solidFill>
              </a:rPr>
              <a:t>Uses masked autoencoders for self-supervised learning</a:t>
            </a:r>
          </a:p>
          <a:p>
            <a:pPr lvl="1"/>
            <a:r>
              <a:rPr lang="en-US" sz="800" dirty="0">
                <a:solidFill>
                  <a:schemeClr val="tx1"/>
                </a:solidFill>
              </a:rPr>
              <a:t>Masks image regions and tries to reconstruct the missing regions.</a:t>
            </a:r>
          </a:p>
          <a:p>
            <a:pPr lvl="1"/>
            <a:r>
              <a:rPr lang="en-US" sz="800" dirty="0">
                <a:solidFill>
                  <a:schemeClr val="tx1"/>
                </a:solidFill>
              </a:rPr>
              <a:t>Uses </a:t>
            </a:r>
            <a:r>
              <a:rPr lang="en-US" sz="800" b="1" dirty="0">
                <a:solidFill>
                  <a:schemeClr val="tx1"/>
                </a:solidFill>
              </a:rPr>
              <a:t>sparse convolutions </a:t>
            </a:r>
            <a:r>
              <a:rPr lang="en-US" sz="800" dirty="0">
                <a:solidFill>
                  <a:schemeClr val="tx1"/>
                </a:solidFill>
              </a:rPr>
              <a:t>for efficiency since there are many zeros</a:t>
            </a:r>
          </a:p>
          <a:p>
            <a:pPr lvl="1"/>
            <a:r>
              <a:rPr lang="en-US" sz="800" dirty="0">
                <a:solidFill>
                  <a:schemeClr val="tx1"/>
                </a:solidFill>
              </a:rPr>
              <a:t>loss function is computed only on the masked parts of the image </a:t>
            </a:r>
          </a:p>
          <a:p>
            <a:r>
              <a:rPr lang="en-US" sz="1200" dirty="0">
                <a:solidFill>
                  <a:schemeClr val="tx1"/>
                </a:solidFill>
              </a:rPr>
              <a:t>Global Response Normalization layer</a:t>
            </a:r>
          </a:p>
          <a:p>
            <a:pPr lvl="1"/>
            <a:r>
              <a:rPr lang="en-US" sz="800" dirty="0">
                <a:solidFill>
                  <a:schemeClr val="tx1"/>
                </a:solidFill>
              </a:rPr>
              <a:t>Address issue of feature collapse during self-supervised learning</a:t>
            </a:r>
          </a:p>
          <a:p>
            <a:pPr lvl="1"/>
            <a:r>
              <a:rPr lang="en-US" sz="800" dirty="0">
                <a:solidFill>
                  <a:schemeClr val="tx1"/>
                </a:solidFill>
              </a:rPr>
              <a:t>designed to enhance feature diversity and promote competition across feature channels, which leads to better representation learning and overall performance</a:t>
            </a:r>
          </a:p>
          <a:p>
            <a:pPr lvl="1"/>
            <a:endParaRPr lang="en-US" sz="800" dirty="0">
              <a:solidFill>
                <a:schemeClr val="tx1"/>
              </a:solidFill>
            </a:endParaRPr>
          </a:p>
          <a:p>
            <a:endParaRPr lang="en-US" sz="1200" dirty="0">
              <a:solidFill>
                <a:schemeClr val="tx1"/>
              </a:solidFill>
            </a:endParaRPr>
          </a:p>
        </p:txBody>
      </p:sp>
      <p:pic>
        <p:nvPicPr>
          <p:cNvPr id="5" name="Picture 4">
            <a:extLst>
              <a:ext uri="{FF2B5EF4-FFF2-40B4-BE49-F238E27FC236}">
                <a16:creationId xmlns:a16="http://schemas.microsoft.com/office/drawing/2014/main" id="{DA0124D1-B7ED-CE64-8FFB-204CCF501E66}"/>
              </a:ext>
            </a:extLst>
          </p:cNvPr>
          <p:cNvPicPr>
            <a:picLocks noChangeAspect="1"/>
          </p:cNvPicPr>
          <p:nvPr/>
        </p:nvPicPr>
        <p:blipFill>
          <a:blip r:embed="rId3"/>
          <a:stretch>
            <a:fillRect/>
          </a:stretch>
        </p:blipFill>
        <p:spPr>
          <a:xfrm>
            <a:off x="6042810" y="2482644"/>
            <a:ext cx="2694475" cy="2513371"/>
          </a:xfrm>
          <a:prstGeom prst="rect">
            <a:avLst/>
          </a:prstGeom>
          <a:ln>
            <a:solidFill>
              <a:schemeClr val="tx1"/>
            </a:solidFill>
          </a:ln>
        </p:spPr>
      </p:pic>
      <p:sp>
        <p:nvSpPr>
          <p:cNvPr id="4" name="Slide Number Placeholder 3">
            <a:extLst>
              <a:ext uri="{FF2B5EF4-FFF2-40B4-BE49-F238E27FC236}">
                <a16:creationId xmlns:a16="http://schemas.microsoft.com/office/drawing/2014/main" id="{1A170121-D9D1-53DF-088C-C1CC8BFDF649}"/>
              </a:ext>
            </a:extLst>
          </p:cNvPr>
          <p:cNvSpPr>
            <a:spLocks noGrp="1"/>
          </p:cNvSpPr>
          <p:nvPr>
            <p:ph type="sldNum" sz="quarter" idx="12"/>
          </p:nvPr>
        </p:nvSpPr>
        <p:spPr/>
        <p:txBody>
          <a:bodyPr/>
          <a:lstStyle/>
          <a:p>
            <a:fld id="{13FA7114-A053-4D77-83D8-BB2B688B3169}" type="slidenum">
              <a:rPr lang="en-US" smtClean="0"/>
              <a:t>48</a:t>
            </a:fld>
            <a:endParaRPr lang="en-US"/>
          </a:p>
        </p:txBody>
      </p:sp>
    </p:spTree>
    <p:extLst>
      <p:ext uri="{BB962C8B-B14F-4D97-AF65-F5344CB8AC3E}">
        <p14:creationId xmlns:p14="http://schemas.microsoft.com/office/powerpoint/2010/main" val="139320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666"/>
        <p:cNvGrpSpPr/>
        <p:nvPr/>
      </p:nvGrpSpPr>
      <p:grpSpPr>
        <a:xfrm>
          <a:off x="0" y="0"/>
          <a:ext cx="0" cy="0"/>
          <a:chOff x="0" y="0"/>
          <a:chExt cx="0" cy="0"/>
        </a:xfrm>
      </p:grpSpPr>
      <p:sp>
        <p:nvSpPr>
          <p:cNvPr id="667" name="Google Shape;667;p69"/>
          <p:cNvSpPr txBox="1"/>
          <p:nvPr/>
        </p:nvSpPr>
        <p:spPr>
          <a:xfrm>
            <a:off x="0" y="221225"/>
            <a:ext cx="9144000" cy="172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b="1"/>
              <a:t>Unsupervised &amp; Self-Supervised Learning</a:t>
            </a:r>
            <a:endParaRPr sz="5000" b="1"/>
          </a:p>
        </p:txBody>
      </p:sp>
      <p:sp>
        <p:nvSpPr>
          <p:cNvPr id="668" name="Google Shape;668;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92"/>
        <p:cNvGrpSpPr/>
        <p:nvPr/>
      </p:nvGrpSpPr>
      <p:grpSpPr>
        <a:xfrm>
          <a:off x="0" y="0"/>
          <a:ext cx="0" cy="0"/>
          <a:chOff x="0" y="0"/>
          <a:chExt cx="0" cy="0"/>
        </a:xfrm>
      </p:grpSpPr>
      <p:sp>
        <p:nvSpPr>
          <p:cNvPr id="95" name="Google Shape;95;p16"/>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are 2 types of camera distortion and how can it be corrected?</a:t>
            </a:r>
            <a:endParaRPr b="1" u="sng"/>
          </a:p>
        </p:txBody>
      </p:sp>
      <p:sp>
        <p:nvSpPr>
          <p:cNvPr id="97" name="Google Shape;9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grpSp>
        <p:nvGrpSpPr>
          <p:cNvPr id="4" name="Group 3">
            <a:extLst>
              <a:ext uri="{FF2B5EF4-FFF2-40B4-BE49-F238E27FC236}">
                <a16:creationId xmlns:a16="http://schemas.microsoft.com/office/drawing/2014/main" id="{FC066419-C913-5152-B66E-AFD0954E2C93}"/>
              </a:ext>
            </a:extLst>
          </p:cNvPr>
          <p:cNvGrpSpPr/>
          <p:nvPr/>
        </p:nvGrpSpPr>
        <p:grpSpPr>
          <a:xfrm>
            <a:off x="-117668" y="84803"/>
            <a:ext cx="9307076" cy="5115323"/>
            <a:chOff x="-117668" y="84803"/>
            <a:chExt cx="9307076" cy="5115323"/>
          </a:xfrm>
        </p:grpSpPr>
        <p:pic>
          <p:nvPicPr>
            <p:cNvPr id="93" name="Google Shape;93;p16"/>
            <p:cNvPicPr preferRelativeResize="0"/>
            <p:nvPr/>
          </p:nvPicPr>
          <p:blipFill>
            <a:blip r:embed="rId3">
              <a:alphaModFix/>
            </a:blip>
            <a:stretch>
              <a:fillRect/>
            </a:stretch>
          </p:blipFill>
          <p:spPr>
            <a:xfrm>
              <a:off x="29363" y="1071050"/>
              <a:ext cx="4514175" cy="1120675"/>
            </a:xfrm>
            <a:prstGeom prst="rect">
              <a:avLst/>
            </a:prstGeom>
            <a:noFill/>
            <a:ln w="9525" cap="flat" cmpd="sng">
              <a:solidFill>
                <a:schemeClr val="dk2"/>
              </a:solidFill>
              <a:prstDash val="solid"/>
              <a:round/>
              <a:headEnd type="none" w="sm" len="sm"/>
              <a:tailEnd type="none" w="sm" len="sm"/>
            </a:ln>
          </p:spPr>
        </p:pic>
        <p:pic>
          <p:nvPicPr>
            <p:cNvPr id="94" name="Google Shape;94;p16"/>
            <p:cNvPicPr preferRelativeResize="0"/>
            <p:nvPr/>
          </p:nvPicPr>
          <p:blipFill>
            <a:blip r:embed="rId4">
              <a:alphaModFix/>
            </a:blip>
            <a:stretch>
              <a:fillRect/>
            </a:stretch>
          </p:blipFill>
          <p:spPr>
            <a:xfrm>
              <a:off x="4659187" y="1028575"/>
              <a:ext cx="4196100" cy="1120675"/>
            </a:xfrm>
            <a:prstGeom prst="rect">
              <a:avLst/>
            </a:prstGeom>
            <a:noFill/>
            <a:ln w="9525" cap="flat" cmpd="sng">
              <a:solidFill>
                <a:schemeClr val="dk2"/>
              </a:solidFill>
              <a:prstDash val="solid"/>
              <a:round/>
              <a:headEnd type="none" w="sm" len="sm"/>
              <a:tailEnd type="none" w="sm" len="sm"/>
            </a:ln>
          </p:spPr>
        </p:pic>
        <p:pic>
          <p:nvPicPr>
            <p:cNvPr id="98" name="Google Shape;98;p16"/>
            <p:cNvPicPr preferRelativeResize="0"/>
            <p:nvPr/>
          </p:nvPicPr>
          <p:blipFill>
            <a:blip r:embed="rId5">
              <a:alphaModFix/>
            </a:blip>
            <a:stretch>
              <a:fillRect/>
            </a:stretch>
          </p:blipFill>
          <p:spPr>
            <a:xfrm>
              <a:off x="2056450" y="3623576"/>
              <a:ext cx="1433750" cy="1099625"/>
            </a:xfrm>
            <a:prstGeom prst="rect">
              <a:avLst/>
            </a:prstGeom>
            <a:noFill/>
            <a:ln>
              <a:noFill/>
            </a:ln>
          </p:spPr>
        </p:pic>
        <p:pic>
          <p:nvPicPr>
            <p:cNvPr id="99" name="Google Shape;99;p16"/>
            <p:cNvPicPr preferRelativeResize="0"/>
            <p:nvPr/>
          </p:nvPicPr>
          <p:blipFill>
            <a:blip r:embed="rId6">
              <a:alphaModFix/>
            </a:blip>
            <a:stretch>
              <a:fillRect/>
            </a:stretch>
          </p:blipFill>
          <p:spPr>
            <a:xfrm>
              <a:off x="3631050" y="3631875"/>
              <a:ext cx="5237275" cy="1083025"/>
            </a:xfrm>
            <a:prstGeom prst="rect">
              <a:avLst/>
            </a:prstGeom>
            <a:noFill/>
            <a:ln>
              <a:noFill/>
            </a:ln>
          </p:spPr>
        </p:pic>
        <p:sp>
          <p:nvSpPr>
            <p:cNvPr id="100" name="Google Shape;100;p16"/>
            <p:cNvSpPr txBox="1"/>
            <p:nvPr/>
          </p:nvSpPr>
          <p:spPr>
            <a:xfrm>
              <a:off x="3723837" y="4564013"/>
              <a:ext cx="50517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dirty="0"/>
                <a:t>Left/middle are radial distortion, right is tangential distortion. </a:t>
              </a:r>
              <a:endParaRPr dirty="0"/>
            </a:p>
          </p:txBody>
        </p:sp>
        <p:sp>
          <p:nvSpPr>
            <p:cNvPr id="101" name="Google Shape;101;p16"/>
            <p:cNvSpPr txBox="1"/>
            <p:nvPr/>
          </p:nvSpPr>
          <p:spPr>
            <a:xfrm>
              <a:off x="3822950" y="870950"/>
              <a:ext cx="921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b="1"/>
                <a:t>Radial</a:t>
              </a:r>
              <a:endParaRPr b="1"/>
            </a:p>
          </p:txBody>
        </p:sp>
        <p:sp>
          <p:nvSpPr>
            <p:cNvPr id="102" name="Google Shape;102;p16"/>
            <p:cNvSpPr txBox="1"/>
            <p:nvPr/>
          </p:nvSpPr>
          <p:spPr>
            <a:xfrm>
              <a:off x="7829558" y="802852"/>
              <a:ext cx="12858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b="1"/>
                <a:t>Tangential</a:t>
              </a:r>
              <a:endParaRPr b="1"/>
            </a:p>
          </p:txBody>
        </p:sp>
        <p:pic>
          <p:nvPicPr>
            <p:cNvPr id="103" name="Google Shape;103;p16"/>
            <p:cNvPicPr preferRelativeResize="0"/>
            <p:nvPr/>
          </p:nvPicPr>
          <p:blipFill>
            <a:blip r:embed="rId7">
              <a:alphaModFix/>
            </a:blip>
            <a:stretch>
              <a:fillRect/>
            </a:stretch>
          </p:blipFill>
          <p:spPr>
            <a:xfrm>
              <a:off x="3822950" y="2461988"/>
              <a:ext cx="1433749" cy="819500"/>
            </a:xfrm>
            <a:prstGeom prst="rect">
              <a:avLst/>
            </a:prstGeom>
            <a:noFill/>
            <a:ln>
              <a:noFill/>
            </a:ln>
          </p:spPr>
        </p:pic>
        <p:pic>
          <p:nvPicPr>
            <p:cNvPr id="104" name="Google Shape;104;p16"/>
            <p:cNvPicPr preferRelativeResize="0"/>
            <p:nvPr/>
          </p:nvPicPr>
          <p:blipFill>
            <a:blip r:embed="rId8">
              <a:alphaModFix/>
            </a:blip>
            <a:stretch>
              <a:fillRect/>
            </a:stretch>
          </p:blipFill>
          <p:spPr>
            <a:xfrm>
              <a:off x="5496650" y="2287400"/>
              <a:ext cx="3358626" cy="1206325"/>
            </a:xfrm>
            <a:prstGeom prst="rect">
              <a:avLst/>
            </a:prstGeom>
            <a:noFill/>
            <a:ln>
              <a:noFill/>
            </a:ln>
          </p:spPr>
        </p:pic>
        <p:sp>
          <p:nvSpPr>
            <p:cNvPr id="2" name="TextBox 1">
              <a:extLst>
                <a:ext uri="{FF2B5EF4-FFF2-40B4-BE49-F238E27FC236}">
                  <a16:creationId xmlns:a16="http://schemas.microsoft.com/office/drawing/2014/main" id="{3702F693-6B32-48E1-9EC5-7FFACD9D5F8D}"/>
                </a:ext>
              </a:extLst>
            </p:cNvPr>
            <p:cNvSpPr txBox="1"/>
            <p:nvPr/>
          </p:nvSpPr>
          <p:spPr>
            <a:xfrm>
              <a:off x="8105457" y="5015460"/>
              <a:ext cx="1083951" cy="184666"/>
            </a:xfrm>
            <a:prstGeom prst="rect">
              <a:avLst/>
            </a:prstGeom>
            <a:noFill/>
          </p:spPr>
          <p:txBody>
            <a:bodyPr wrap="none" rtlCol="0">
              <a:spAutoFit/>
            </a:bodyPr>
            <a:lstStyle/>
            <a:p>
              <a:r>
                <a:rPr lang="en-US" sz="600" i="1" dirty="0"/>
                <a:t>Low level / classical vision</a:t>
              </a:r>
            </a:p>
          </p:txBody>
        </p:sp>
        <p:sp>
          <p:nvSpPr>
            <p:cNvPr id="3" name="Google Shape;96;p16">
              <a:extLst>
                <a:ext uri="{FF2B5EF4-FFF2-40B4-BE49-F238E27FC236}">
                  <a16:creationId xmlns:a16="http://schemas.microsoft.com/office/drawing/2014/main" id="{AF15DDA9-E742-4D68-8427-DDF522576EF6}"/>
                </a:ext>
              </a:extLst>
            </p:cNvPr>
            <p:cNvSpPr txBox="1"/>
            <p:nvPr/>
          </p:nvSpPr>
          <p:spPr>
            <a:xfrm>
              <a:off x="-117668" y="84803"/>
              <a:ext cx="8765100" cy="1056156"/>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000"/>
                </a:spcBef>
                <a:spcAft>
                  <a:spcPts val="0"/>
                </a:spcAft>
                <a:buSzPts val="1400"/>
                <a:buChar char="●"/>
              </a:pPr>
              <a:r>
                <a:rPr lang="en" dirty="0"/>
                <a:t>Can use a library like opencv to find distortion coefficients given multiple checkerboard imgs</a:t>
              </a:r>
              <a:endParaRPr dirty="0"/>
            </a:p>
            <a:p>
              <a:pPr marL="457200" lvl="0" indent="-317500" algn="l" rtl="0">
                <a:lnSpc>
                  <a:spcPct val="115000"/>
                </a:lnSpc>
                <a:spcBef>
                  <a:spcPts val="0"/>
                </a:spcBef>
                <a:spcAft>
                  <a:spcPts val="0"/>
                </a:spcAft>
                <a:buSzPts val="1400"/>
                <a:buChar char="●"/>
              </a:pPr>
              <a:r>
                <a:rPr lang="en" dirty="0"/>
                <a:t>chessboard is great for calibration because its regular, high contrast pattern makes it easy to detect automatically. And we know how an undistorted flat chessboard looks like</a:t>
              </a: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672"/>
        <p:cNvGrpSpPr/>
        <p:nvPr/>
      </p:nvGrpSpPr>
      <p:grpSpPr>
        <a:xfrm>
          <a:off x="0" y="0"/>
          <a:ext cx="0" cy="0"/>
          <a:chOff x="0" y="0"/>
          <a:chExt cx="0" cy="0"/>
        </a:xfrm>
      </p:grpSpPr>
      <p:sp>
        <p:nvSpPr>
          <p:cNvPr id="673" name="Google Shape;673;p70"/>
          <p:cNvSpPr txBox="1"/>
          <p:nvPr/>
        </p:nvSpPr>
        <p:spPr>
          <a:xfrm>
            <a:off x="-56613" y="-115297"/>
            <a:ext cx="899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At a high level, what is unsupervised learning? What are its advantages and disadvantages? How does it compare to Fully-supervised, Reinforcement, semi-supervised, and weakly supervised learning?</a:t>
            </a:r>
            <a:endParaRPr b="1" u="sng"/>
          </a:p>
        </p:txBody>
      </p:sp>
      <p:sp>
        <p:nvSpPr>
          <p:cNvPr id="674" name="Google Shape;674;p70"/>
          <p:cNvSpPr txBox="1"/>
          <p:nvPr/>
        </p:nvSpPr>
        <p:spPr>
          <a:xfrm>
            <a:off x="-33122" y="437585"/>
            <a:ext cx="8765100" cy="3931200"/>
          </a:xfrm>
          <a:prstGeom prst="rect">
            <a:avLst/>
          </a:prstGeom>
          <a:noFill/>
          <a:ln>
            <a:noFill/>
          </a:ln>
        </p:spPr>
        <p:txBody>
          <a:bodyPr spcFirstLastPara="1" wrap="square" lIns="91425" tIns="91425" rIns="91425" bIns="91425" anchor="t" anchorCtr="0">
            <a:spAutoFit/>
          </a:bodyPr>
          <a:lstStyle/>
          <a:p>
            <a:pPr marL="457200" lvl="0" indent="-279400" algn="l" rtl="0">
              <a:lnSpc>
                <a:spcPct val="115000"/>
              </a:lnSpc>
              <a:spcBef>
                <a:spcPts val="1200"/>
              </a:spcBef>
              <a:spcAft>
                <a:spcPts val="0"/>
              </a:spcAft>
              <a:buClr>
                <a:schemeClr val="dk1"/>
              </a:buClr>
              <a:buSzPts val="800"/>
              <a:buChar char="●"/>
            </a:pPr>
            <a:r>
              <a:rPr lang="en" sz="800" dirty="0">
                <a:solidFill>
                  <a:schemeClr val="dk1"/>
                </a:solidFill>
              </a:rPr>
              <a:t>In </a:t>
            </a:r>
            <a:r>
              <a:rPr lang="en" sz="800" b="1" dirty="0">
                <a:solidFill>
                  <a:schemeClr val="dk1"/>
                </a:solidFill>
              </a:rPr>
              <a:t>unsupervised learning</a:t>
            </a:r>
            <a:r>
              <a:rPr lang="en" sz="800" dirty="0">
                <a:solidFill>
                  <a:schemeClr val="dk1"/>
                </a:solidFill>
              </a:rPr>
              <a:t>, algorithms are not provided with any pre-assigned labels, and must self-discover any naturally occurring patterns in the training set.</a:t>
            </a:r>
            <a:endParaRPr sz="800" dirty="0">
              <a:solidFill>
                <a:schemeClr val="dk1"/>
              </a:solidFill>
            </a:endParaRPr>
          </a:p>
          <a:p>
            <a:pPr marL="914400" lvl="1" indent="-279400" algn="l" rtl="0">
              <a:lnSpc>
                <a:spcPct val="115000"/>
              </a:lnSpc>
              <a:spcBef>
                <a:spcPts val="0"/>
              </a:spcBef>
              <a:spcAft>
                <a:spcPts val="0"/>
              </a:spcAft>
              <a:buClr>
                <a:schemeClr val="dk1"/>
              </a:buClr>
              <a:buSzPts val="800"/>
              <a:buChar char="○"/>
            </a:pPr>
            <a:r>
              <a:rPr lang="en" sz="800" dirty="0">
                <a:solidFill>
                  <a:schemeClr val="dk1"/>
                </a:solidFill>
              </a:rPr>
              <a:t>Instead of learning the mapping x-&gt;y, we want to learn about x itself.</a:t>
            </a:r>
            <a:endParaRPr sz="800" dirty="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dirty="0">
                <a:solidFill>
                  <a:schemeClr val="dk1"/>
                </a:solidFill>
              </a:rPr>
              <a:t>In practice unsupervised learning can be naturally suited for:</a:t>
            </a:r>
            <a:endParaRPr sz="800" dirty="0">
              <a:solidFill>
                <a:schemeClr val="dk1"/>
              </a:solidFill>
            </a:endParaRPr>
          </a:p>
          <a:p>
            <a:pPr marL="914400" lvl="0" indent="-279400" algn="l" rtl="0">
              <a:lnSpc>
                <a:spcPct val="115000"/>
              </a:lnSpc>
              <a:spcBef>
                <a:spcPts val="0"/>
              </a:spcBef>
              <a:spcAft>
                <a:spcPts val="0"/>
              </a:spcAft>
              <a:buClr>
                <a:schemeClr val="dk1"/>
              </a:buClr>
              <a:buSzPts val="800"/>
              <a:buChar char="●"/>
            </a:pPr>
            <a:r>
              <a:rPr lang="en" sz="800" b="1" dirty="0">
                <a:solidFill>
                  <a:schemeClr val="dk1"/>
                </a:solidFill>
              </a:rPr>
              <a:t>Freeform generative tasks</a:t>
            </a:r>
            <a:r>
              <a:rPr lang="en" sz="800" dirty="0">
                <a:solidFill>
                  <a:schemeClr val="dk1"/>
                </a:solidFill>
              </a:rPr>
              <a:t> such as image/speech generation</a:t>
            </a:r>
            <a:endParaRPr sz="800" dirty="0">
              <a:solidFill>
                <a:schemeClr val="dk1"/>
              </a:solidFill>
            </a:endParaRPr>
          </a:p>
          <a:p>
            <a:pPr marL="914400" lvl="0" indent="-279400" algn="l" rtl="0">
              <a:lnSpc>
                <a:spcPct val="115000"/>
              </a:lnSpc>
              <a:spcBef>
                <a:spcPts val="0"/>
              </a:spcBef>
              <a:spcAft>
                <a:spcPts val="0"/>
              </a:spcAft>
              <a:buClr>
                <a:schemeClr val="dk1"/>
              </a:buClr>
              <a:buSzPts val="800"/>
              <a:buChar char="●"/>
            </a:pPr>
            <a:r>
              <a:rPr lang="en" sz="800" b="1" dirty="0">
                <a:solidFill>
                  <a:schemeClr val="dk1"/>
                </a:solidFill>
              </a:rPr>
              <a:t>Statistical structure summarization/insight tasks</a:t>
            </a:r>
            <a:r>
              <a:rPr lang="en" sz="800" dirty="0">
                <a:solidFill>
                  <a:schemeClr val="dk1"/>
                </a:solidFill>
              </a:rPr>
              <a:t> such as clustering, dimensionality reduction, or density estimation</a:t>
            </a:r>
            <a:endParaRPr sz="800" dirty="0">
              <a:solidFill>
                <a:schemeClr val="dk1"/>
              </a:solidFill>
            </a:endParaRPr>
          </a:p>
          <a:p>
            <a:pPr marL="914400" lvl="0" indent="-279400" algn="l" rtl="0">
              <a:lnSpc>
                <a:spcPct val="115000"/>
              </a:lnSpc>
              <a:spcBef>
                <a:spcPts val="0"/>
              </a:spcBef>
              <a:spcAft>
                <a:spcPts val="0"/>
              </a:spcAft>
              <a:buClr>
                <a:schemeClr val="dk1"/>
              </a:buClr>
              <a:buSzPts val="800"/>
              <a:buChar char="●"/>
            </a:pPr>
            <a:r>
              <a:rPr lang="en" sz="800" b="1" dirty="0">
                <a:solidFill>
                  <a:schemeClr val="dk1"/>
                </a:solidFill>
              </a:rPr>
              <a:t>Pattern and representation learning</a:t>
            </a:r>
            <a:r>
              <a:rPr lang="en" sz="800" dirty="0">
                <a:solidFill>
                  <a:schemeClr val="dk1"/>
                </a:solidFill>
              </a:rPr>
              <a:t>, e.g. through an auxiliary task which doesn’t need human labels (i.e. </a:t>
            </a:r>
            <a:r>
              <a:rPr lang="en" sz="800" b="1" dirty="0">
                <a:solidFill>
                  <a:schemeClr val="dk1"/>
                </a:solidFill>
              </a:rPr>
              <a:t>self-supervised learning</a:t>
            </a:r>
            <a:r>
              <a:rPr lang="en" sz="800" dirty="0">
                <a:solidFill>
                  <a:schemeClr val="dk1"/>
                </a:solidFill>
              </a:rPr>
              <a:t>, a subset of unsupervised learning). Then, the representations can be used with supervision for a target downstream task such as classification, e.g. through fine-tuning, in a </a:t>
            </a:r>
            <a:r>
              <a:rPr lang="en" sz="800" b="1" dirty="0">
                <a:solidFill>
                  <a:schemeClr val="dk1"/>
                </a:solidFill>
              </a:rPr>
              <a:t>semi-supervised fashion</a:t>
            </a:r>
            <a:r>
              <a:rPr lang="en" sz="800" dirty="0">
                <a:solidFill>
                  <a:schemeClr val="dk1"/>
                </a:solidFill>
              </a:rPr>
              <a:t>.</a:t>
            </a:r>
            <a:endParaRPr sz="800" dirty="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dirty="0">
                <a:solidFill>
                  <a:schemeClr val="dk1"/>
                </a:solidFill>
              </a:rPr>
              <a:t>Comparison to other learning paradigms:</a:t>
            </a:r>
            <a:endParaRPr sz="800" dirty="0">
              <a:solidFill>
                <a:schemeClr val="dk1"/>
              </a:solidFill>
            </a:endParaRPr>
          </a:p>
          <a:p>
            <a:pPr marL="914400" lvl="1" indent="-279400" algn="l" rtl="0">
              <a:lnSpc>
                <a:spcPct val="115000"/>
              </a:lnSpc>
              <a:spcBef>
                <a:spcPts val="0"/>
              </a:spcBef>
              <a:spcAft>
                <a:spcPts val="0"/>
              </a:spcAft>
              <a:buClr>
                <a:schemeClr val="dk1"/>
              </a:buClr>
              <a:buSzPts val="800"/>
              <a:buChar char="○"/>
            </a:pPr>
            <a:r>
              <a:rPr lang="en" sz="800" b="1" dirty="0">
                <a:solidFill>
                  <a:schemeClr val="dk1"/>
                </a:solidFill>
              </a:rPr>
              <a:t>Supervised learning</a:t>
            </a:r>
            <a:r>
              <a:rPr lang="en" sz="800" dirty="0">
                <a:solidFill>
                  <a:schemeClr val="dk1"/>
                </a:solidFill>
              </a:rPr>
              <a:t>: usually naturally suited for recognition/classification/regression tasks where the desired output cannot be learned from unlabeled training data alone.</a:t>
            </a:r>
            <a:endParaRPr sz="800" dirty="0">
              <a:solidFill>
                <a:schemeClr val="dk1"/>
              </a:solidFill>
            </a:endParaRPr>
          </a:p>
          <a:p>
            <a:pPr marL="914400" lvl="1" indent="-279400" algn="l" rtl="0">
              <a:lnSpc>
                <a:spcPct val="115000"/>
              </a:lnSpc>
              <a:spcBef>
                <a:spcPts val="0"/>
              </a:spcBef>
              <a:spcAft>
                <a:spcPts val="0"/>
              </a:spcAft>
              <a:buClr>
                <a:schemeClr val="dk1"/>
              </a:buClr>
              <a:buSzPts val="800"/>
              <a:buChar char="○"/>
            </a:pPr>
            <a:r>
              <a:rPr lang="en" sz="800" b="1" dirty="0">
                <a:solidFill>
                  <a:schemeClr val="dk1"/>
                </a:solidFill>
              </a:rPr>
              <a:t>Reinforcement learning: </a:t>
            </a:r>
            <a:r>
              <a:rPr lang="en" sz="800" dirty="0">
                <a:solidFill>
                  <a:schemeClr val="dk1"/>
                </a:solidFill>
              </a:rPr>
              <a:t>Only numerical scores are available for each training example instead of detailed labels</a:t>
            </a:r>
            <a:endParaRPr sz="800" dirty="0">
              <a:solidFill>
                <a:schemeClr val="dk1"/>
              </a:solidFill>
            </a:endParaRPr>
          </a:p>
          <a:p>
            <a:pPr marL="914400" lvl="1" indent="-279400" algn="l" rtl="0">
              <a:lnSpc>
                <a:spcPct val="115000"/>
              </a:lnSpc>
              <a:spcBef>
                <a:spcPts val="0"/>
              </a:spcBef>
              <a:spcAft>
                <a:spcPts val="0"/>
              </a:spcAft>
              <a:buClr>
                <a:schemeClr val="dk1"/>
              </a:buClr>
              <a:buSzPts val="800"/>
              <a:buChar char="○"/>
            </a:pPr>
            <a:r>
              <a:rPr lang="en" sz="800" b="1" dirty="0">
                <a:solidFill>
                  <a:schemeClr val="dk1"/>
                </a:solidFill>
              </a:rPr>
              <a:t>Semi-Supervised Learning: </a:t>
            </a:r>
            <a:r>
              <a:rPr lang="en" sz="800" dirty="0">
                <a:solidFill>
                  <a:schemeClr val="dk1"/>
                </a:solidFill>
              </a:rPr>
              <a:t>Only a portion of the training data have been tagged</a:t>
            </a:r>
            <a:endParaRPr sz="800" dirty="0">
              <a:solidFill>
                <a:schemeClr val="dk1"/>
              </a:solidFill>
            </a:endParaRPr>
          </a:p>
          <a:p>
            <a:pPr marL="914400" lvl="1" indent="-279400" algn="l" rtl="0">
              <a:lnSpc>
                <a:spcPct val="115000"/>
              </a:lnSpc>
              <a:spcBef>
                <a:spcPts val="0"/>
              </a:spcBef>
              <a:spcAft>
                <a:spcPts val="0"/>
              </a:spcAft>
              <a:buClr>
                <a:schemeClr val="dk1"/>
              </a:buClr>
              <a:buSzPts val="800"/>
              <a:buChar char="○"/>
            </a:pPr>
            <a:r>
              <a:rPr lang="en" sz="800" b="1" dirty="0">
                <a:solidFill>
                  <a:schemeClr val="dk1"/>
                </a:solidFill>
              </a:rPr>
              <a:t>Weakly Supervised learning: </a:t>
            </a:r>
            <a:r>
              <a:rPr lang="en" sz="800" dirty="0">
                <a:solidFill>
                  <a:schemeClr val="dk1"/>
                </a:solidFill>
              </a:rPr>
              <a:t>Labels are given, but they are noisy and/or for an auxiliary task</a:t>
            </a:r>
            <a:endParaRPr sz="800" dirty="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dirty="0">
                <a:solidFill>
                  <a:schemeClr val="dk1"/>
                </a:solidFill>
              </a:rPr>
              <a:t>Advantages of no supervision:</a:t>
            </a:r>
            <a:endParaRPr sz="800" dirty="0">
              <a:solidFill>
                <a:schemeClr val="dk1"/>
              </a:solidFill>
            </a:endParaRPr>
          </a:p>
          <a:p>
            <a:pPr marL="914400" lvl="1" indent="-279400" algn="l" rtl="0">
              <a:lnSpc>
                <a:spcPct val="115000"/>
              </a:lnSpc>
              <a:spcBef>
                <a:spcPts val="0"/>
              </a:spcBef>
              <a:spcAft>
                <a:spcPts val="0"/>
              </a:spcAft>
              <a:buClr>
                <a:schemeClr val="dk1"/>
              </a:buClr>
              <a:buSzPts val="800"/>
              <a:buChar char="○"/>
            </a:pPr>
            <a:r>
              <a:rPr lang="en" sz="800" dirty="0">
                <a:solidFill>
                  <a:schemeClr val="dk1"/>
                </a:solidFill>
              </a:rPr>
              <a:t>Doesn’t need a considerable amount of expert human labor for annotation</a:t>
            </a:r>
            <a:endParaRPr sz="800" dirty="0">
              <a:solidFill>
                <a:schemeClr val="dk1"/>
              </a:solidFill>
            </a:endParaRPr>
          </a:p>
          <a:p>
            <a:pPr marL="914400" lvl="1" indent="-279400" algn="l" rtl="0">
              <a:lnSpc>
                <a:spcPct val="115000"/>
              </a:lnSpc>
              <a:spcBef>
                <a:spcPts val="0"/>
              </a:spcBef>
              <a:spcAft>
                <a:spcPts val="0"/>
              </a:spcAft>
              <a:buClr>
                <a:schemeClr val="dk1"/>
              </a:buClr>
              <a:buSzPts val="800"/>
              <a:buChar char="○"/>
            </a:pPr>
            <a:r>
              <a:rPr lang="en" sz="800" dirty="0">
                <a:solidFill>
                  <a:schemeClr val="dk1"/>
                </a:solidFill>
              </a:rPr>
              <a:t>More data available to train on</a:t>
            </a:r>
            <a:endParaRPr sz="800" dirty="0">
              <a:solidFill>
                <a:schemeClr val="dk1"/>
              </a:solidFill>
            </a:endParaRPr>
          </a:p>
          <a:p>
            <a:pPr marL="914400" lvl="1" indent="-279400" algn="l" rtl="0">
              <a:lnSpc>
                <a:spcPct val="115000"/>
              </a:lnSpc>
              <a:spcBef>
                <a:spcPts val="0"/>
              </a:spcBef>
              <a:spcAft>
                <a:spcPts val="0"/>
              </a:spcAft>
              <a:buClr>
                <a:schemeClr val="dk1"/>
              </a:buClr>
              <a:buSzPts val="800"/>
              <a:buChar char="○"/>
            </a:pPr>
            <a:r>
              <a:rPr lang="en" sz="800" dirty="0">
                <a:solidFill>
                  <a:schemeClr val="dk1"/>
                </a:solidFill>
              </a:rPr>
              <a:t>More similar to how humans learn. Although we do get some label information, a child does all its learning unsupervised.</a:t>
            </a:r>
            <a:endParaRPr sz="800" dirty="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dirty="0">
                <a:solidFill>
                  <a:schemeClr val="dk1"/>
                </a:solidFill>
              </a:rPr>
              <a:t>Disadvantages of no supervision:</a:t>
            </a:r>
            <a:endParaRPr sz="800" dirty="0">
              <a:solidFill>
                <a:schemeClr val="dk1"/>
              </a:solidFill>
            </a:endParaRPr>
          </a:p>
          <a:p>
            <a:pPr marL="914400" lvl="1" indent="-279400" algn="l" rtl="0">
              <a:lnSpc>
                <a:spcPct val="115000"/>
              </a:lnSpc>
              <a:spcBef>
                <a:spcPts val="0"/>
              </a:spcBef>
              <a:spcAft>
                <a:spcPts val="0"/>
              </a:spcAft>
              <a:buClr>
                <a:schemeClr val="dk1"/>
              </a:buClr>
              <a:buSzPts val="800"/>
              <a:buChar char="○"/>
            </a:pPr>
            <a:r>
              <a:rPr lang="en" sz="800" dirty="0">
                <a:solidFill>
                  <a:schemeClr val="dk1"/>
                </a:solidFill>
              </a:rPr>
              <a:t>Too much training data can lead to slower convergence and increased computational requirements</a:t>
            </a:r>
            <a:endParaRPr sz="800" dirty="0">
              <a:solidFill>
                <a:schemeClr val="dk1"/>
              </a:solidFill>
            </a:endParaRPr>
          </a:p>
          <a:p>
            <a:pPr marL="914400" lvl="1" indent="-279400" algn="l" rtl="0">
              <a:lnSpc>
                <a:spcPct val="115000"/>
              </a:lnSpc>
              <a:spcBef>
                <a:spcPts val="0"/>
              </a:spcBef>
              <a:spcAft>
                <a:spcPts val="0"/>
              </a:spcAft>
              <a:buClr>
                <a:schemeClr val="dk1"/>
              </a:buClr>
              <a:buSzPts val="800"/>
              <a:buChar char="○"/>
            </a:pPr>
            <a:r>
              <a:rPr lang="en" sz="800" dirty="0">
                <a:solidFill>
                  <a:schemeClr val="dk1"/>
                </a:solidFill>
              </a:rPr>
              <a:t>Greater susceptibility to misleading artifacts, anomalies, and/or correlations in the data</a:t>
            </a:r>
            <a:endParaRPr sz="800" dirty="0">
              <a:solidFill>
                <a:schemeClr val="dk1"/>
              </a:solidFill>
            </a:endParaRPr>
          </a:p>
          <a:p>
            <a:pPr marL="0" lvl="0" indent="0" algn="l" rtl="0">
              <a:lnSpc>
                <a:spcPct val="115000"/>
              </a:lnSpc>
              <a:spcBef>
                <a:spcPts val="1200"/>
              </a:spcBef>
              <a:spcAft>
                <a:spcPts val="0"/>
              </a:spcAft>
              <a:buNone/>
            </a:pPr>
            <a:endParaRPr sz="800" dirty="0">
              <a:solidFill>
                <a:schemeClr val="dk1"/>
              </a:solidFill>
            </a:endParaRPr>
          </a:p>
          <a:p>
            <a:pPr marL="0" lvl="0" indent="0" algn="l" rtl="0">
              <a:lnSpc>
                <a:spcPct val="115000"/>
              </a:lnSpc>
              <a:spcBef>
                <a:spcPts val="1200"/>
              </a:spcBef>
              <a:spcAft>
                <a:spcPts val="0"/>
              </a:spcAft>
              <a:buNone/>
            </a:pPr>
            <a:endParaRPr sz="800" dirty="0">
              <a:solidFill>
                <a:schemeClr val="dk1"/>
              </a:solidFill>
            </a:endParaRPr>
          </a:p>
          <a:p>
            <a:pPr marL="0" lvl="0" indent="0" algn="l" rtl="0">
              <a:lnSpc>
                <a:spcPct val="115000"/>
              </a:lnSpc>
              <a:spcBef>
                <a:spcPts val="1200"/>
              </a:spcBef>
              <a:spcAft>
                <a:spcPts val="1000"/>
              </a:spcAft>
              <a:buNone/>
            </a:pPr>
            <a:endParaRPr sz="1100" dirty="0"/>
          </a:p>
        </p:txBody>
      </p:sp>
      <p:sp>
        <p:nvSpPr>
          <p:cNvPr id="675" name="Google Shape;675;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pic>
        <p:nvPicPr>
          <p:cNvPr id="676" name="Google Shape;676;p70"/>
          <p:cNvPicPr preferRelativeResize="0"/>
          <p:nvPr/>
        </p:nvPicPr>
        <p:blipFill>
          <a:blip r:embed="rId3">
            <a:alphaModFix/>
          </a:blip>
          <a:stretch>
            <a:fillRect/>
          </a:stretch>
        </p:blipFill>
        <p:spPr>
          <a:xfrm>
            <a:off x="-4" y="5002129"/>
            <a:ext cx="153523" cy="144673"/>
          </a:xfrm>
          <a:prstGeom prst="rect">
            <a:avLst/>
          </a:prstGeom>
          <a:noFill/>
          <a:ln>
            <a:noFill/>
          </a:ln>
        </p:spPr>
      </p:pic>
      <p:sp>
        <p:nvSpPr>
          <p:cNvPr id="2" name="TextBox 1">
            <a:extLst>
              <a:ext uri="{FF2B5EF4-FFF2-40B4-BE49-F238E27FC236}">
                <a16:creationId xmlns:a16="http://schemas.microsoft.com/office/drawing/2014/main" id="{B2174EFE-F28B-9C76-B26A-3DA0D498EF60}"/>
              </a:ext>
            </a:extLst>
          </p:cNvPr>
          <p:cNvSpPr txBox="1"/>
          <p:nvPr/>
        </p:nvSpPr>
        <p:spPr>
          <a:xfrm>
            <a:off x="7599097" y="4984890"/>
            <a:ext cx="1622560" cy="184666"/>
          </a:xfrm>
          <a:prstGeom prst="rect">
            <a:avLst/>
          </a:prstGeom>
          <a:noFill/>
        </p:spPr>
        <p:txBody>
          <a:bodyPr wrap="none" rtlCol="0">
            <a:spAutoFit/>
          </a:bodyPr>
          <a:lstStyle/>
          <a:p>
            <a:r>
              <a:rPr lang="en-US" sz="600" i="1" dirty="0"/>
              <a:t>Unsupervised &amp; Self-Supervised Learning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75"/>
                                        </p:tgtEl>
                                        <p:attrNameLst>
                                          <p:attrName>style.visibility</p:attrName>
                                        </p:attrNameLst>
                                      </p:cBhvr>
                                      <p:to>
                                        <p:strVal val="visible"/>
                                      </p:to>
                                    </p:set>
                                    <p:animEffect transition="in" filter="fade">
                                      <p:cBhvr>
                                        <p:cTn id="7" dur="1000"/>
                                        <p:tgtEl>
                                          <p:spTgt spid="6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4"/>
                                        </p:tgtEl>
                                        <p:attrNameLst>
                                          <p:attrName>style.visibility</p:attrName>
                                        </p:attrNameLst>
                                      </p:cBhvr>
                                      <p:to>
                                        <p:strVal val="visible"/>
                                      </p:to>
                                    </p:set>
                                    <p:animEffect transition="in" filter="fade">
                                      <p:cBhvr>
                                        <p:cTn id="12" dur="1000"/>
                                        <p:tgtEl>
                                          <p:spTgt spid="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680"/>
        <p:cNvGrpSpPr/>
        <p:nvPr/>
      </p:nvGrpSpPr>
      <p:grpSpPr>
        <a:xfrm>
          <a:off x="0" y="0"/>
          <a:ext cx="0" cy="0"/>
          <a:chOff x="0" y="0"/>
          <a:chExt cx="0" cy="0"/>
        </a:xfrm>
      </p:grpSpPr>
      <p:sp>
        <p:nvSpPr>
          <p:cNvPr id="681" name="Google Shape;681;p71"/>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Give some examples and applications of unsupervised learning.</a:t>
            </a:r>
            <a:endParaRPr b="1" u="sng"/>
          </a:p>
        </p:txBody>
      </p:sp>
      <p:sp>
        <p:nvSpPr>
          <p:cNvPr id="682" name="Google Shape;682;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pic>
        <p:nvPicPr>
          <p:cNvPr id="683" name="Google Shape;683;p71"/>
          <p:cNvPicPr preferRelativeResize="0"/>
          <p:nvPr/>
        </p:nvPicPr>
        <p:blipFill>
          <a:blip r:embed="rId3">
            <a:alphaModFix/>
          </a:blip>
          <a:stretch>
            <a:fillRect/>
          </a:stretch>
        </p:blipFill>
        <p:spPr>
          <a:xfrm>
            <a:off x="152400" y="437303"/>
            <a:ext cx="8167655" cy="4463957"/>
          </a:xfrm>
          <a:prstGeom prst="rect">
            <a:avLst/>
          </a:prstGeom>
          <a:noFill/>
          <a:ln>
            <a:noFill/>
          </a:ln>
        </p:spPr>
      </p:pic>
      <p:pic>
        <p:nvPicPr>
          <p:cNvPr id="684" name="Google Shape;684;p71"/>
          <p:cNvPicPr preferRelativeResize="0"/>
          <p:nvPr/>
        </p:nvPicPr>
        <p:blipFill>
          <a:blip r:embed="rId4">
            <a:alphaModFix/>
          </a:blip>
          <a:stretch>
            <a:fillRect/>
          </a:stretch>
        </p:blipFill>
        <p:spPr>
          <a:xfrm>
            <a:off x="-4" y="5002129"/>
            <a:ext cx="153523" cy="144673"/>
          </a:xfrm>
          <a:prstGeom prst="rect">
            <a:avLst/>
          </a:prstGeom>
          <a:noFill/>
          <a:ln>
            <a:noFill/>
          </a:ln>
        </p:spPr>
      </p:pic>
      <p:sp>
        <p:nvSpPr>
          <p:cNvPr id="2" name="TextBox 1">
            <a:extLst>
              <a:ext uri="{FF2B5EF4-FFF2-40B4-BE49-F238E27FC236}">
                <a16:creationId xmlns:a16="http://schemas.microsoft.com/office/drawing/2014/main" id="{41693B44-7C18-A70D-705C-9F372202C498}"/>
              </a:ext>
            </a:extLst>
          </p:cNvPr>
          <p:cNvSpPr txBox="1"/>
          <p:nvPr/>
        </p:nvSpPr>
        <p:spPr>
          <a:xfrm>
            <a:off x="7599097" y="4984890"/>
            <a:ext cx="1622560" cy="184666"/>
          </a:xfrm>
          <a:prstGeom prst="rect">
            <a:avLst/>
          </a:prstGeom>
          <a:noFill/>
        </p:spPr>
        <p:txBody>
          <a:bodyPr wrap="none" rtlCol="0">
            <a:spAutoFit/>
          </a:bodyPr>
          <a:lstStyle/>
          <a:p>
            <a:r>
              <a:rPr lang="en-US" sz="600" i="1" dirty="0"/>
              <a:t>Unsupervised &amp; Self-Supervised Learning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3"/>
                                        </p:tgtEl>
                                        <p:attrNameLst>
                                          <p:attrName>style.visibility</p:attrName>
                                        </p:attrNameLst>
                                      </p:cBhvr>
                                      <p:to>
                                        <p:strVal val="visible"/>
                                      </p:to>
                                    </p:set>
                                    <p:animEffect transition="in" filter="fade">
                                      <p:cBhvr>
                                        <p:cTn id="7" dur="1000"/>
                                        <p:tgtEl>
                                          <p:spTgt spid="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688"/>
        <p:cNvGrpSpPr/>
        <p:nvPr/>
      </p:nvGrpSpPr>
      <p:grpSpPr>
        <a:xfrm>
          <a:off x="0" y="0"/>
          <a:ext cx="0" cy="0"/>
          <a:chOff x="0" y="0"/>
          <a:chExt cx="0" cy="0"/>
        </a:xfrm>
      </p:grpSpPr>
      <p:sp>
        <p:nvSpPr>
          <p:cNvPr id="689" name="Google Shape;689;p72"/>
          <p:cNvSpPr txBox="1"/>
          <p:nvPr/>
        </p:nvSpPr>
        <p:spPr>
          <a:xfrm>
            <a:off x="-56613" y="-115297"/>
            <a:ext cx="89979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u="sng"/>
              <a:t>What is self-supervised learning? Explain some common methods based on reconstruction, “common sense”, and automatic labels.</a:t>
            </a:r>
            <a:endParaRPr sz="1300" b="1" u="sng"/>
          </a:p>
        </p:txBody>
      </p:sp>
      <p:sp>
        <p:nvSpPr>
          <p:cNvPr id="690" name="Google Shape;690;p72"/>
          <p:cNvSpPr txBox="1"/>
          <p:nvPr/>
        </p:nvSpPr>
        <p:spPr>
          <a:xfrm>
            <a:off x="-179475" y="287700"/>
            <a:ext cx="4751400" cy="2144100"/>
          </a:xfrm>
          <a:prstGeom prst="rect">
            <a:avLst/>
          </a:prstGeom>
          <a:noFill/>
          <a:ln>
            <a:noFill/>
          </a:ln>
        </p:spPr>
        <p:txBody>
          <a:bodyPr spcFirstLastPara="1" wrap="square" lIns="91425" tIns="91425" rIns="91425" bIns="91425" anchor="t" anchorCtr="0">
            <a:spAutoFit/>
          </a:bodyPr>
          <a:lstStyle/>
          <a:p>
            <a:pPr marL="457200" lvl="0" indent="-279400" algn="l" rtl="0">
              <a:lnSpc>
                <a:spcPct val="115000"/>
              </a:lnSpc>
              <a:spcBef>
                <a:spcPts val="1200"/>
              </a:spcBef>
              <a:spcAft>
                <a:spcPts val="0"/>
              </a:spcAft>
              <a:buClr>
                <a:schemeClr val="dk1"/>
              </a:buClr>
              <a:buSzPts val="800"/>
              <a:buChar char="●"/>
            </a:pPr>
            <a:r>
              <a:rPr lang="en" sz="800">
                <a:solidFill>
                  <a:schemeClr val="dk1"/>
                </a:solidFill>
              </a:rPr>
              <a:t>The goal of </a:t>
            </a:r>
            <a:r>
              <a:rPr lang="en" sz="800" b="1">
                <a:solidFill>
                  <a:schemeClr val="dk1"/>
                </a:solidFill>
              </a:rPr>
              <a:t>self-supervised learning (SSL)</a:t>
            </a:r>
            <a:r>
              <a:rPr lang="en" sz="800">
                <a:solidFill>
                  <a:schemeClr val="dk1"/>
                </a:solidFill>
              </a:rPr>
              <a:t> is to utilize auxiliary tasks in a way where we can generate virtually unlimited labels from our existing images, to learn useful representations. The resulting network can then be finetuned on a domain-specific downstream task.</a:t>
            </a:r>
            <a:endParaRPr sz="800">
              <a:solidFill>
                <a:schemeClr val="dk1"/>
              </a:solidFill>
            </a:endParaRPr>
          </a:p>
          <a:p>
            <a:pPr marL="457200" lvl="0" indent="-279400" algn="l" rtl="0">
              <a:lnSpc>
                <a:spcPct val="115000"/>
              </a:lnSpc>
              <a:spcBef>
                <a:spcPts val="0"/>
              </a:spcBef>
              <a:spcAft>
                <a:spcPts val="0"/>
              </a:spcAft>
              <a:buSzPts val="800"/>
              <a:buChar char="●"/>
            </a:pPr>
            <a:r>
              <a:rPr lang="en" sz="800">
                <a:solidFill>
                  <a:schemeClr val="dk1"/>
                </a:solidFill>
              </a:rPr>
              <a:t>In a</a:t>
            </a:r>
            <a:r>
              <a:rPr lang="en" sz="800">
                <a:solidFill>
                  <a:schemeClr val="dk1"/>
                </a:solidFill>
                <a:uFill>
                  <a:noFill/>
                </a:uFill>
                <a:hlinkClick r:id="rId3">
                  <a:extLst>
                    <a:ext uri="{A12FA001-AC4F-418D-AE19-62706E023703}">
                      <ahyp:hlinkClr xmlns:ahyp="http://schemas.microsoft.com/office/drawing/2018/hyperlinkcolor" val="tx"/>
                    </a:ext>
                  </a:extLst>
                </a:hlinkClick>
              </a:rPr>
              <a:t> </a:t>
            </a:r>
            <a:r>
              <a:rPr lang="en" sz="800" u="sng">
                <a:solidFill>
                  <a:schemeClr val="hlink"/>
                </a:solidFill>
                <a:hlinkClick r:id="rId3"/>
              </a:rPr>
              <a:t>talk</a:t>
            </a:r>
            <a:r>
              <a:rPr lang="en" sz="800">
                <a:solidFill>
                  <a:schemeClr val="dk1"/>
                </a:solidFill>
              </a:rPr>
              <a:t> by Yann Lecun, he stated that self-supervised learning should be the bulk of the learning, in a cake analogy:</a:t>
            </a:r>
            <a:endParaRPr sz="800">
              <a:solidFill>
                <a:schemeClr val="dk1"/>
              </a:solidFill>
            </a:endParaRPr>
          </a:p>
          <a:p>
            <a:pPr marL="914400" lvl="1" indent="-279400" algn="l" rtl="0">
              <a:lnSpc>
                <a:spcPct val="115000"/>
              </a:lnSpc>
              <a:spcBef>
                <a:spcPts val="0"/>
              </a:spcBef>
              <a:spcAft>
                <a:spcPts val="0"/>
              </a:spcAft>
              <a:buSzPts val="800"/>
              <a:buChar char="○"/>
            </a:pPr>
            <a:r>
              <a:rPr lang="en" sz="800">
                <a:solidFill>
                  <a:schemeClr val="dk1"/>
                </a:solidFill>
              </a:rPr>
              <a:t>“If intelligence is a cake, the bulk of the cake is self-supervised learning, the icing on the cake is supervised learning, and the cherry on the cake is reinforcement learning (RL).”</a:t>
            </a:r>
            <a:endParaRPr sz="8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marL="0" lvl="0" indent="0" algn="l" rtl="0">
              <a:lnSpc>
                <a:spcPct val="115000"/>
              </a:lnSpc>
              <a:spcBef>
                <a:spcPts val="1200"/>
              </a:spcBef>
              <a:spcAft>
                <a:spcPts val="1000"/>
              </a:spcAft>
              <a:buNone/>
            </a:pPr>
            <a:endParaRPr sz="1300"/>
          </a:p>
        </p:txBody>
      </p:sp>
      <p:sp>
        <p:nvSpPr>
          <p:cNvPr id="691" name="Google Shape;691;p72"/>
          <p:cNvSpPr txBox="1">
            <a:spLocks noGrp="1"/>
          </p:cNvSpPr>
          <p:nvPr>
            <p:ph type="sldNum" idx="12"/>
          </p:nvPr>
        </p:nvSpPr>
        <p:spPr>
          <a:xfrm>
            <a:off x="8682108" y="48387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pic>
        <p:nvPicPr>
          <p:cNvPr id="692" name="Google Shape;692;p72"/>
          <p:cNvPicPr preferRelativeResize="0"/>
          <p:nvPr/>
        </p:nvPicPr>
        <p:blipFill>
          <a:blip r:embed="rId4">
            <a:alphaModFix/>
          </a:blip>
          <a:stretch>
            <a:fillRect/>
          </a:stretch>
        </p:blipFill>
        <p:spPr>
          <a:xfrm>
            <a:off x="135925" y="1948275"/>
            <a:ext cx="4396324" cy="2813650"/>
          </a:xfrm>
          <a:prstGeom prst="rect">
            <a:avLst/>
          </a:prstGeom>
          <a:noFill/>
          <a:ln>
            <a:noFill/>
          </a:ln>
        </p:spPr>
      </p:pic>
      <p:pic>
        <p:nvPicPr>
          <p:cNvPr id="693" name="Google Shape;693;p72"/>
          <p:cNvPicPr preferRelativeResize="0"/>
          <p:nvPr/>
        </p:nvPicPr>
        <p:blipFill>
          <a:blip r:embed="rId5">
            <a:alphaModFix/>
          </a:blip>
          <a:stretch>
            <a:fillRect/>
          </a:stretch>
        </p:blipFill>
        <p:spPr>
          <a:xfrm>
            <a:off x="4571999" y="269388"/>
            <a:ext cx="4344127" cy="2180729"/>
          </a:xfrm>
          <a:prstGeom prst="rect">
            <a:avLst/>
          </a:prstGeom>
          <a:noFill/>
          <a:ln>
            <a:noFill/>
          </a:ln>
        </p:spPr>
      </p:pic>
      <p:pic>
        <p:nvPicPr>
          <p:cNvPr id="694" name="Google Shape;694;p72"/>
          <p:cNvPicPr preferRelativeResize="0"/>
          <p:nvPr/>
        </p:nvPicPr>
        <p:blipFill>
          <a:blip r:embed="rId6">
            <a:alphaModFix/>
          </a:blip>
          <a:stretch>
            <a:fillRect/>
          </a:stretch>
        </p:blipFill>
        <p:spPr>
          <a:xfrm>
            <a:off x="4588600" y="2526949"/>
            <a:ext cx="4310900" cy="2234976"/>
          </a:xfrm>
          <a:prstGeom prst="rect">
            <a:avLst/>
          </a:prstGeom>
          <a:noFill/>
          <a:ln>
            <a:noFill/>
          </a:ln>
        </p:spPr>
      </p:pic>
      <p:pic>
        <p:nvPicPr>
          <p:cNvPr id="695" name="Google Shape;695;p72"/>
          <p:cNvPicPr preferRelativeResize="0"/>
          <p:nvPr/>
        </p:nvPicPr>
        <p:blipFill>
          <a:blip r:embed="rId7">
            <a:alphaModFix/>
          </a:blip>
          <a:stretch>
            <a:fillRect/>
          </a:stretch>
        </p:blipFill>
        <p:spPr>
          <a:xfrm>
            <a:off x="-4" y="5002129"/>
            <a:ext cx="153523" cy="144673"/>
          </a:xfrm>
          <a:prstGeom prst="rect">
            <a:avLst/>
          </a:prstGeom>
          <a:noFill/>
          <a:ln>
            <a:noFill/>
          </a:ln>
        </p:spPr>
      </p:pic>
      <p:sp>
        <p:nvSpPr>
          <p:cNvPr id="2" name="TextBox 1">
            <a:extLst>
              <a:ext uri="{FF2B5EF4-FFF2-40B4-BE49-F238E27FC236}">
                <a16:creationId xmlns:a16="http://schemas.microsoft.com/office/drawing/2014/main" id="{39BB6C0E-F9B7-3F1D-1A60-2B4DB06EE929}"/>
              </a:ext>
            </a:extLst>
          </p:cNvPr>
          <p:cNvSpPr txBox="1"/>
          <p:nvPr/>
        </p:nvSpPr>
        <p:spPr>
          <a:xfrm>
            <a:off x="7599097" y="4984890"/>
            <a:ext cx="1622560" cy="184666"/>
          </a:xfrm>
          <a:prstGeom prst="rect">
            <a:avLst/>
          </a:prstGeom>
          <a:noFill/>
        </p:spPr>
        <p:txBody>
          <a:bodyPr wrap="none" rtlCol="0">
            <a:spAutoFit/>
          </a:bodyPr>
          <a:lstStyle/>
          <a:p>
            <a:r>
              <a:rPr lang="en-US" sz="600" i="1" dirty="0"/>
              <a:t>Unsupervised &amp; Self-Supervised Learning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0"/>
                                        </p:tgtEl>
                                        <p:attrNameLst>
                                          <p:attrName>style.visibility</p:attrName>
                                        </p:attrNameLst>
                                      </p:cBhvr>
                                      <p:to>
                                        <p:strVal val="visible"/>
                                      </p:to>
                                    </p:set>
                                    <p:animEffect transition="in" filter="fade">
                                      <p:cBhvr>
                                        <p:cTn id="7" dur="1000"/>
                                        <p:tgtEl>
                                          <p:spTgt spid="690"/>
                                        </p:tgtEl>
                                      </p:cBhvr>
                                    </p:animEffect>
                                  </p:childTnLst>
                                </p:cTn>
                              </p:par>
                              <p:par>
                                <p:cTn id="8" presetID="10" presetClass="entr" presetSubtype="0" fill="hold" nodeType="withEffect">
                                  <p:stCondLst>
                                    <p:cond delay="0"/>
                                  </p:stCondLst>
                                  <p:childTnLst>
                                    <p:set>
                                      <p:cBhvr>
                                        <p:cTn id="9" dur="1" fill="hold">
                                          <p:stCondLst>
                                            <p:cond delay="0"/>
                                          </p:stCondLst>
                                        </p:cTn>
                                        <p:tgtEl>
                                          <p:spTgt spid="691"/>
                                        </p:tgtEl>
                                        <p:attrNameLst>
                                          <p:attrName>style.visibility</p:attrName>
                                        </p:attrNameLst>
                                      </p:cBhvr>
                                      <p:to>
                                        <p:strVal val="visible"/>
                                      </p:to>
                                    </p:set>
                                    <p:animEffect transition="in" filter="fade">
                                      <p:cBhvr>
                                        <p:cTn id="10" dur="1000"/>
                                        <p:tgtEl>
                                          <p:spTgt spid="691"/>
                                        </p:tgtEl>
                                      </p:cBhvr>
                                    </p:animEffect>
                                  </p:childTnLst>
                                </p:cTn>
                              </p:par>
                              <p:par>
                                <p:cTn id="11" presetID="10" presetClass="entr" presetSubtype="0" fill="hold" nodeType="withEffect">
                                  <p:stCondLst>
                                    <p:cond delay="0"/>
                                  </p:stCondLst>
                                  <p:childTnLst>
                                    <p:set>
                                      <p:cBhvr>
                                        <p:cTn id="12" dur="1" fill="hold">
                                          <p:stCondLst>
                                            <p:cond delay="0"/>
                                          </p:stCondLst>
                                        </p:cTn>
                                        <p:tgtEl>
                                          <p:spTgt spid="692"/>
                                        </p:tgtEl>
                                        <p:attrNameLst>
                                          <p:attrName>style.visibility</p:attrName>
                                        </p:attrNameLst>
                                      </p:cBhvr>
                                      <p:to>
                                        <p:strVal val="visible"/>
                                      </p:to>
                                    </p:set>
                                    <p:animEffect transition="in" filter="fade">
                                      <p:cBhvr>
                                        <p:cTn id="13" dur="1000"/>
                                        <p:tgtEl>
                                          <p:spTgt spid="692"/>
                                        </p:tgtEl>
                                      </p:cBhvr>
                                    </p:animEffect>
                                  </p:childTnLst>
                                </p:cTn>
                              </p:par>
                              <p:par>
                                <p:cTn id="14" presetID="10" presetClass="entr" presetSubtype="0" fill="hold" nodeType="withEffect">
                                  <p:stCondLst>
                                    <p:cond delay="0"/>
                                  </p:stCondLst>
                                  <p:childTnLst>
                                    <p:set>
                                      <p:cBhvr>
                                        <p:cTn id="15" dur="1" fill="hold">
                                          <p:stCondLst>
                                            <p:cond delay="0"/>
                                          </p:stCondLst>
                                        </p:cTn>
                                        <p:tgtEl>
                                          <p:spTgt spid="693"/>
                                        </p:tgtEl>
                                        <p:attrNameLst>
                                          <p:attrName>style.visibility</p:attrName>
                                        </p:attrNameLst>
                                      </p:cBhvr>
                                      <p:to>
                                        <p:strVal val="visible"/>
                                      </p:to>
                                    </p:set>
                                    <p:animEffect transition="in" filter="fade">
                                      <p:cBhvr>
                                        <p:cTn id="16" dur="1000"/>
                                        <p:tgtEl>
                                          <p:spTgt spid="693"/>
                                        </p:tgtEl>
                                      </p:cBhvr>
                                    </p:animEffect>
                                  </p:childTnLst>
                                </p:cTn>
                              </p:par>
                              <p:par>
                                <p:cTn id="17" presetID="10" presetClass="entr" presetSubtype="0" fill="hold" nodeType="withEffect">
                                  <p:stCondLst>
                                    <p:cond delay="0"/>
                                  </p:stCondLst>
                                  <p:childTnLst>
                                    <p:set>
                                      <p:cBhvr>
                                        <p:cTn id="18" dur="1" fill="hold">
                                          <p:stCondLst>
                                            <p:cond delay="0"/>
                                          </p:stCondLst>
                                        </p:cTn>
                                        <p:tgtEl>
                                          <p:spTgt spid="694"/>
                                        </p:tgtEl>
                                        <p:attrNameLst>
                                          <p:attrName>style.visibility</p:attrName>
                                        </p:attrNameLst>
                                      </p:cBhvr>
                                      <p:to>
                                        <p:strVal val="visible"/>
                                      </p:to>
                                    </p:set>
                                    <p:animEffect transition="in" filter="fade">
                                      <p:cBhvr>
                                        <p:cTn id="19" dur="1000"/>
                                        <p:tgtEl>
                                          <p:spTgt spid="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699"/>
        <p:cNvGrpSpPr/>
        <p:nvPr/>
      </p:nvGrpSpPr>
      <p:grpSpPr>
        <a:xfrm>
          <a:off x="0" y="0"/>
          <a:ext cx="0" cy="0"/>
          <a:chOff x="0" y="0"/>
          <a:chExt cx="0" cy="0"/>
        </a:xfrm>
      </p:grpSpPr>
      <p:sp>
        <p:nvSpPr>
          <p:cNvPr id="700" name="Google Shape;700;p73"/>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are some approaches to Unsupervised Domain Adaptation?</a:t>
            </a:r>
            <a:endParaRPr b="1" u="sng"/>
          </a:p>
        </p:txBody>
      </p:sp>
      <p:sp>
        <p:nvSpPr>
          <p:cNvPr id="701" name="Google Shape;701;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grpSp>
        <p:nvGrpSpPr>
          <p:cNvPr id="3" name="Group 2">
            <a:extLst>
              <a:ext uri="{FF2B5EF4-FFF2-40B4-BE49-F238E27FC236}">
                <a16:creationId xmlns:a16="http://schemas.microsoft.com/office/drawing/2014/main" id="{23383230-DCBA-6AF3-35EA-6FC7DC99186B}"/>
              </a:ext>
            </a:extLst>
          </p:cNvPr>
          <p:cNvGrpSpPr/>
          <p:nvPr/>
        </p:nvGrpSpPr>
        <p:grpSpPr>
          <a:xfrm>
            <a:off x="0" y="366593"/>
            <a:ext cx="9221657" cy="4802963"/>
            <a:chOff x="0" y="366593"/>
            <a:chExt cx="9221657" cy="4802963"/>
          </a:xfrm>
        </p:grpSpPr>
        <p:pic>
          <p:nvPicPr>
            <p:cNvPr id="702" name="Google Shape;702;p73"/>
            <p:cNvPicPr preferRelativeResize="0"/>
            <p:nvPr/>
          </p:nvPicPr>
          <p:blipFill>
            <a:blip r:embed="rId3">
              <a:alphaModFix/>
            </a:blip>
            <a:stretch>
              <a:fillRect/>
            </a:stretch>
          </p:blipFill>
          <p:spPr>
            <a:xfrm>
              <a:off x="0" y="642310"/>
              <a:ext cx="5157956" cy="4305717"/>
            </a:xfrm>
            <a:prstGeom prst="rect">
              <a:avLst/>
            </a:prstGeom>
            <a:noFill/>
            <a:ln>
              <a:noFill/>
            </a:ln>
          </p:spPr>
        </p:pic>
        <p:pic>
          <p:nvPicPr>
            <p:cNvPr id="703" name="Google Shape;703;p73"/>
            <p:cNvPicPr preferRelativeResize="0"/>
            <p:nvPr/>
          </p:nvPicPr>
          <p:blipFill>
            <a:blip r:embed="rId4">
              <a:alphaModFix/>
            </a:blip>
            <a:stretch>
              <a:fillRect/>
            </a:stretch>
          </p:blipFill>
          <p:spPr>
            <a:xfrm>
              <a:off x="5244950" y="366593"/>
              <a:ext cx="3633499" cy="1651900"/>
            </a:xfrm>
            <a:prstGeom prst="rect">
              <a:avLst/>
            </a:prstGeom>
            <a:noFill/>
            <a:ln>
              <a:noFill/>
            </a:ln>
          </p:spPr>
        </p:pic>
        <p:sp>
          <p:nvSpPr>
            <p:cNvPr id="2" name="TextBox 1">
              <a:extLst>
                <a:ext uri="{FF2B5EF4-FFF2-40B4-BE49-F238E27FC236}">
                  <a16:creationId xmlns:a16="http://schemas.microsoft.com/office/drawing/2014/main" id="{77D61A9E-FBF6-2F19-5425-32BD9DF15CA3}"/>
                </a:ext>
              </a:extLst>
            </p:cNvPr>
            <p:cNvSpPr txBox="1"/>
            <p:nvPr/>
          </p:nvSpPr>
          <p:spPr>
            <a:xfrm>
              <a:off x="7599097" y="4984890"/>
              <a:ext cx="1622560" cy="184666"/>
            </a:xfrm>
            <a:prstGeom prst="rect">
              <a:avLst/>
            </a:prstGeom>
            <a:noFill/>
          </p:spPr>
          <p:txBody>
            <a:bodyPr wrap="none" rtlCol="0">
              <a:spAutoFit/>
            </a:bodyPr>
            <a:lstStyle/>
            <a:p>
              <a:r>
                <a:rPr lang="en-US" sz="600" i="1" dirty="0"/>
                <a:t>Unsupervised &amp; Self-Supervised Learning</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74"/>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How can SSL be performed using contrastive learning?</a:t>
            </a:r>
            <a:endParaRPr b="1" u="sng"/>
          </a:p>
        </p:txBody>
      </p:sp>
      <p:sp>
        <p:nvSpPr>
          <p:cNvPr id="709" name="Google Shape;709;p74"/>
          <p:cNvSpPr txBox="1"/>
          <p:nvPr/>
        </p:nvSpPr>
        <p:spPr>
          <a:xfrm>
            <a:off x="-185525" y="132775"/>
            <a:ext cx="5894175" cy="2409091"/>
          </a:xfrm>
          <a:prstGeom prst="rect">
            <a:avLst/>
          </a:prstGeom>
          <a:noFill/>
          <a:ln>
            <a:noFill/>
          </a:ln>
        </p:spPr>
        <p:txBody>
          <a:bodyPr spcFirstLastPara="1" wrap="square" lIns="91425" tIns="91425" rIns="91425" bIns="91425" anchor="t" anchorCtr="0">
            <a:spAutoFit/>
          </a:bodyPr>
          <a:lstStyle/>
          <a:p>
            <a:pPr marL="457200" lvl="0" indent="-285750" algn="l" rtl="0">
              <a:lnSpc>
                <a:spcPct val="115000"/>
              </a:lnSpc>
              <a:spcBef>
                <a:spcPts val="1200"/>
              </a:spcBef>
              <a:spcAft>
                <a:spcPts val="0"/>
              </a:spcAft>
              <a:buSzPts val="900"/>
              <a:buChar char="●"/>
            </a:pPr>
            <a:r>
              <a:rPr lang="en" sz="900" b="1" dirty="0">
                <a:solidFill>
                  <a:schemeClr val="dk1"/>
                </a:solidFill>
              </a:rPr>
              <a:t>SimCLR</a:t>
            </a:r>
            <a:r>
              <a:rPr lang="en" sz="900" dirty="0">
                <a:solidFill>
                  <a:schemeClr val="dk1"/>
                </a:solidFill>
              </a:rPr>
              <a:t> (Google Brain, by Hinton, ICML 2020) was the first paper to show that SSL can match traditional supervised training</a:t>
            </a:r>
            <a:endParaRPr sz="900" dirty="0">
              <a:solidFill>
                <a:schemeClr val="dk1"/>
              </a:solidFill>
            </a:endParaRPr>
          </a:p>
          <a:p>
            <a:pPr marL="914400" lvl="1" indent="-285750" algn="l" rtl="0">
              <a:lnSpc>
                <a:spcPct val="115000"/>
              </a:lnSpc>
              <a:spcBef>
                <a:spcPts val="0"/>
              </a:spcBef>
              <a:spcAft>
                <a:spcPts val="0"/>
              </a:spcAft>
              <a:buSzPts val="900"/>
              <a:buChar char="○"/>
            </a:pPr>
            <a:r>
              <a:rPr lang="en" sz="900" dirty="0">
                <a:solidFill>
                  <a:schemeClr val="dk1"/>
                </a:solidFill>
              </a:rPr>
              <a:t>In the sense that it matches ResNet if you use the SSL-learned representations with a linear layer, trained all the labels.</a:t>
            </a:r>
            <a:endParaRPr sz="900" dirty="0">
              <a:solidFill>
                <a:schemeClr val="dk1"/>
              </a:solidFill>
            </a:endParaRPr>
          </a:p>
          <a:p>
            <a:pPr marL="914400" lvl="1" indent="-285750" algn="l" rtl="0">
              <a:lnSpc>
                <a:spcPct val="115000"/>
              </a:lnSpc>
              <a:spcBef>
                <a:spcPts val="0"/>
              </a:spcBef>
              <a:spcAft>
                <a:spcPts val="0"/>
              </a:spcAft>
              <a:buSzPts val="900"/>
              <a:buChar char="○"/>
            </a:pPr>
            <a:r>
              <a:rPr lang="en" sz="900" dirty="0">
                <a:solidFill>
                  <a:schemeClr val="dk1"/>
                </a:solidFill>
              </a:rPr>
              <a:t>Alternatively if you fine-tune (the whole network) with 1% labels, it gets 86% top-1 accuracy on ImageNet. In contrast, ResNet-50 with the same labels only achieves 48%.</a:t>
            </a:r>
            <a:endParaRPr sz="900" dirty="0">
              <a:solidFill>
                <a:schemeClr val="dk1"/>
              </a:solidFill>
            </a:endParaRPr>
          </a:p>
          <a:p>
            <a:pPr marL="457200" lvl="0" indent="-285750" algn="l" rtl="0">
              <a:lnSpc>
                <a:spcPct val="115000"/>
              </a:lnSpc>
              <a:spcBef>
                <a:spcPts val="0"/>
              </a:spcBef>
              <a:spcAft>
                <a:spcPts val="0"/>
              </a:spcAft>
              <a:buSzPts val="900"/>
              <a:buChar char="●"/>
            </a:pPr>
            <a:r>
              <a:rPr lang="en" sz="900" dirty="0">
                <a:solidFill>
                  <a:schemeClr val="dk1"/>
                </a:solidFill>
              </a:rPr>
              <a:t> The main idea is to </a:t>
            </a:r>
            <a:r>
              <a:rPr lang="en" sz="900" b="1" dirty="0">
                <a:solidFill>
                  <a:schemeClr val="dk1"/>
                </a:solidFill>
              </a:rPr>
              <a:t>use data augmentation transforms in an embedding contrastive learning</a:t>
            </a:r>
            <a:r>
              <a:rPr lang="en" sz="900" dirty="0">
                <a:solidFill>
                  <a:schemeClr val="dk1"/>
                </a:solidFill>
              </a:rPr>
              <a:t> framework. The SSL part comes from the data augmentation to produce positive pairs, rather than something like class labels.</a:t>
            </a:r>
            <a:endParaRPr sz="900" dirty="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dirty="0"/>
              <a:t>N images are sampled in a batch, and only two augmentations are applied to each image to create pairs</a:t>
            </a:r>
            <a:endParaRPr sz="900" dirty="0"/>
          </a:p>
          <a:p>
            <a:pPr marL="914400" lvl="1" indent="-285750" algn="l" rtl="0">
              <a:lnSpc>
                <a:spcPct val="115000"/>
              </a:lnSpc>
              <a:spcBef>
                <a:spcPts val="0"/>
              </a:spcBef>
              <a:spcAft>
                <a:spcPts val="0"/>
              </a:spcAft>
              <a:buClr>
                <a:schemeClr val="dk1"/>
              </a:buClr>
              <a:buSzPts val="900"/>
              <a:buChar char="○"/>
            </a:pPr>
            <a:r>
              <a:rPr lang="en" sz="900" dirty="0"/>
              <a:t>Instead of sampling negative examples explicitly, given a positive pair, the other 2(N-1) augmented examples are treated as negative </a:t>
            </a:r>
            <a:endParaRPr sz="900" dirty="0"/>
          </a:p>
        </p:txBody>
      </p:sp>
      <p:sp>
        <p:nvSpPr>
          <p:cNvPr id="710" name="Google Shape;710;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pic>
        <p:nvPicPr>
          <p:cNvPr id="711" name="Google Shape;711;p74"/>
          <p:cNvPicPr preferRelativeResize="0"/>
          <p:nvPr/>
        </p:nvPicPr>
        <p:blipFill>
          <a:blip r:embed="rId3">
            <a:alphaModFix/>
          </a:blip>
          <a:stretch>
            <a:fillRect/>
          </a:stretch>
        </p:blipFill>
        <p:spPr>
          <a:xfrm>
            <a:off x="122842" y="2509566"/>
            <a:ext cx="6525608" cy="2614067"/>
          </a:xfrm>
          <a:prstGeom prst="rect">
            <a:avLst/>
          </a:prstGeom>
          <a:noFill/>
          <a:ln w="9525" cap="flat" cmpd="sng">
            <a:solidFill>
              <a:schemeClr val="dk2"/>
            </a:solidFill>
            <a:prstDash val="solid"/>
            <a:round/>
            <a:headEnd type="none" w="sm" len="sm"/>
            <a:tailEnd type="none" w="sm" len="sm"/>
          </a:ln>
        </p:spPr>
      </p:pic>
      <p:pic>
        <p:nvPicPr>
          <p:cNvPr id="712" name="Google Shape;712;p74"/>
          <p:cNvPicPr preferRelativeResize="0"/>
          <p:nvPr/>
        </p:nvPicPr>
        <p:blipFill>
          <a:blip r:embed="rId4">
            <a:alphaModFix/>
          </a:blip>
          <a:stretch>
            <a:fillRect/>
          </a:stretch>
        </p:blipFill>
        <p:spPr>
          <a:xfrm>
            <a:off x="5846525" y="1165446"/>
            <a:ext cx="3297475" cy="1200995"/>
          </a:xfrm>
          <a:prstGeom prst="rect">
            <a:avLst/>
          </a:prstGeom>
          <a:noFill/>
          <a:ln w="9525" cap="flat" cmpd="sng">
            <a:solidFill>
              <a:schemeClr val="dk2"/>
            </a:solidFill>
            <a:prstDash val="dash"/>
            <a:round/>
            <a:headEnd type="none" w="sm" len="sm"/>
            <a:tailEnd type="none" w="sm" len="sm"/>
          </a:ln>
        </p:spPr>
      </p:pic>
      <p:sp>
        <p:nvSpPr>
          <p:cNvPr id="2" name="TextBox 1">
            <a:extLst>
              <a:ext uri="{FF2B5EF4-FFF2-40B4-BE49-F238E27FC236}">
                <a16:creationId xmlns:a16="http://schemas.microsoft.com/office/drawing/2014/main" id="{FE1D23DE-FFA2-F824-6B27-8F5ACE73E223}"/>
              </a:ext>
            </a:extLst>
          </p:cNvPr>
          <p:cNvSpPr txBox="1"/>
          <p:nvPr/>
        </p:nvSpPr>
        <p:spPr>
          <a:xfrm>
            <a:off x="7599097" y="4984890"/>
            <a:ext cx="1622560" cy="184666"/>
          </a:xfrm>
          <a:prstGeom prst="rect">
            <a:avLst/>
          </a:prstGeom>
          <a:noFill/>
        </p:spPr>
        <p:txBody>
          <a:bodyPr wrap="none" rtlCol="0">
            <a:spAutoFit/>
          </a:bodyPr>
          <a:lstStyle/>
          <a:p>
            <a:r>
              <a:rPr lang="en-US" sz="600" i="1" dirty="0"/>
              <a:t>Unsupervised &amp; Self-Supervised Learning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9"/>
                                        </p:tgtEl>
                                        <p:attrNameLst>
                                          <p:attrName>style.visibility</p:attrName>
                                        </p:attrNameLst>
                                      </p:cBhvr>
                                      <p:to>
                                        <p:strVal val="visible"/>
                                      </p:to>
                                    </p:set>
                                    <p:animEffect transition="in" filter="fade">
                                      <p:cBhvr>
                                        <p:cTn id="7" dur="1000"/>
                                        <p:tgtEl>
                                          <p:spTgt spid="709"/>
                                        </p:tgtEl>
                                      </p:cBhvr>
                                    </p:animEffect>
                                  </p:childTnLst>
                                </p:cTn>
                              </p:par>
                              <p:par>
                                <p:cTn id="8" presetID="10" presetClass="entr" presetSubtype="0" fill="hold" nodeType="withEffect">
                                  <p:stCondLst>
                                    <p:cond delay="0"/>
                                  </p:stCondLst>
                                  <p:childTnLst>
                                    <p:set>
                                      <p:cBhvr>
                                        <p:cTn id="9" dur="1" fill="hold">
                                          <p:stCondLst>
                                            <p:cond delay="0"/>
                                          </p:stCondLst>
                                        </p:cTn>
                                        <p:tgtEl>
                                          <p:spTgt spid="710"/>
                                        </p:tgtEl>
                                        <p:attrNameLst>
                                          <p:attrName>style.visibility</p:attrName>
                                        </p:attrNameLst>
                                      </p:cBhvr>
                                      <p:to>
                                        <p:strVal val="visible"/>
                                      </p:to>
                                    </p:set>
                                    <p:animEffect transition="in" filter="fade">
                                      <p:cBhvr>
                                        <p:cTn id="10" dur="1000"/>
                                        <p:tgtEl>
                                          <p:spTgt spid="710"/>
                                        </p:tgtEl>
                                      </p:cBhvr>
                                    </p:animEffect>
                                  </p:childTnLst>
                                </p:cTn>
                              </p:par>
                              <p:par>
                                <p:cTn id="11" presetID="10" presetClass="entr" presetSubtype="0" fill="hold" nodeType="withEffect">
                                  <p:stCondLst>
                                    <p:cond delay="0"/>
                                  </p:stCondLst>
                                  <p:childTnLst>
                                    <p:set>
                                      <p:cBhvr>
                                        <p:cTn id="12" dur="1" fill="hold">
                                          <p:stCondLst>
                                            <p:cond delay="0"/>
                                          </p:stCondLst>
                                        </p:cTn>
                                        <p:tgtEl>
                                          <p:spTgt spid="711"/>
                                        </p:tgtEl>
                                        <p:attrNameLst>
                                          <p:attrName>style.visibility</p:attrName>
                                        </p:attrNameLst>
                                      </p:cBhvr>
                                      <p:to>
                                        <p:strVal val="visible"/>
                                      </p:to>
                                    </p:set>
                                    <p:animEffect transition="in" filter="fade">
                                      <p:cBhvr>
                                        <p:cTn id="13" dur="1000"/>
                                        <p:tgtEl>
                                          <p:spTgt spid="711"/>
                                        </p:tgtEl>
                                      </p:cBhvr>
                                    </p:animEffect>
                                  </p:childTnLst>
                                </p:cTn>
                              </p:par>
                              <p:par>
                                <p:cTn id="14" presetID="10" presetClass="entr" presetSubtype="0" fill="hold" nodeType="withEffect">
                                  <p:stCondLst>
                                    <p:cond delay="0"/>
                                  </p:stCondLst>
                                  <p:childTnLst>
                                    <p:set>
                                      <p:cBhvr>
                                        <p:cTn id="15" dur="1" fill="hold">
                                          <p:stCondLst>
                                            <p:cond delay="0"/>
                                          </p:stCondLst>
                                        </p:cTn>
                                        <p:tgtEl>
                                          <p:spTgt spid="712"/>
                                        </p:tgtEl>
                                        <p:attrNameLst>
                                          <p:attrName>style.visibility</p:attrName>
                                        </p:attrNameLst>
                                      </p:cBhvr>
                                      <p:to>
                                        <p:strVal val="visible"/>
                                      </p:to>
                                    </p:set>
                                    <p:animEffect transition="in" filter="fade">
                                      <p:cBhvr>
                                        <p:cTn id="16" dur="1000"/>
                                        <p:tgtEl>
                                          <p:spTgt spid="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716"/>
        <p:cNvGrpSpPr/>
        <p:nvPr/>
      </p:nvGrpSpPr>
      <p:grpSpPr>
        <a:xfrm>
          <a:off x="0" y="0"/>
          <a:ext cx="0" cy="0"/>
          <a:chOff x="0" y="0"/>
          <a:chExt cx="0" cy="0"/>
        </a:xfrm>
      </p:grpSpPr>
      <p:sp>
        <p:nvSpPr>
          <p:cNvPr id="717" name="Google Shape;717;p75"/>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How does CLIP work?</a:t>
            </a:r>
            <a:endParaRPr b="1" u="sng"/>
          </a:p>
        </p:txBody>
      </p:sp>
      <p:sp>
        <p:nvSpPr>
          <p:cNvPr id="719" name="Google Shape;719;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grpSp>
        <p:nvGrpSpPr>
          <p:cNvPr id="3" name="Group 2">
            <a:extLst>
              <a:ext uri="{FF2B5EF4-FFF2-40B4-BE49-F238E27FC236}">
                <a16:creationId xmlns:a16="http://schemas.microsoft.com/office/drawing/2014/main" id="{58D889FD-72F8-AE7E-6570-E5BEFFB215FA}"/>
              </a:ext>
            </a:extLst>
          </p:cNvPr>
          <p:cNvGrpSpPr/>
          <p:nvPr/>
        </p:nvGrpSpPr>
        <p:grpSpPr>
          <a:xfrm>
            <a:off x="0" y="232100"/>
            <a:ext cx="9221657" cy="4937456"/>
            <a:chOff x="0" y="232100"/>
            <a:chExt cx="9221657" cy="4937456"/>
          </a:xfrm>
        </p:grpSpPr>
        <p:sp>
          <p:nvSpPr>
            <p:cNvPr id="718" name="Google Shape;718;p75"/>
            <p:cNvSpPr txBox="1"/>
            <p:nvPr/>
          </p:nvSpPr>
          <p:spPr>
            <a:xfrm>
              <a:off x="0" y="232100"/>
              <a:ext cx="5868600" cy="28854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000"/>
                </a:spcBef>
                <a:spcAft>
                  <a:spcPts val="0"/>
                </a:spcAft>
                <a:buSzPts val="1100"/>
                <a:buChar char="●"/>
              </a:pPr>
              <a:r>
                <a:rPr lang="en" sz="1100" dirty="0"/>
                <a:t>CLIP (Contrastive Language–Image Pre-training) learns a multimodal shared text/image embedding space from text-image pairs found on the internet</a:t>
              </a:r>
              <a:endParaRPr sz="1100" dirty="0"/>
            </a:p>
            <a:p>
              <a:pPr marL="457200" lvl="0" indent="-298450" algn="l" rtl="0">
                <a:lnSpc>
                  <a:spcPct val="115000"/>
                </a:lnSpc>
                <a:spcBef>
                  <a:spcPts val="0"/>
                </a:spcBef>
                <a:spcAft>
                  <a:spcPts val="0"/>
                </a:spcAft>
                <a:buSzPts val="1100"/>
                <a:buChar char="●"/>
              </a:pPr>
              <a:r>
                <a:rPr lang="en" sz="1100" dirty="0"/>
                <a:t>Proxy Task: given image, predict which out of a set of 32,768 randomly sampled text snippets, was actually paired with it</a:t>
              </a:r>
              <a:endParaRPr sz="1100" dirty="0"/>
            </a:p>
            <a:p>
              <a:pPr marL="457200" lvl="0" indent="-298450" algn="l" rtl="0">
                <a:lnSpc>
                  <a:spcPct val="115000"/>
                </a:lnSpc>
                <a:spcBef>
                  <a:spcPts val="0"/>
                </a:spcBef>
                <a:spcAft>
                  <a:spcPts val="0"/>
                </a:spcAft>
                <a:buSzPts val="1100"/>
                <a:buChar char="●"/>
              </a:pPr>
              <a:r>
                <a:rPr lang="en" sz="1100" dirty="0"/>
                <a:t>Given a minibatch of N text-image pairs, text &amp; image encoders are trained to maximize cosine similarity of the N correct pairs, while minimizing for the N^2-N incorrect pairs, using a cross-entropy loss</a:t>
              </a:r>
              <a:endParaRPr sz="1100" dirty="0"/>
            </a:p>
            <a:p>
              <a:pPr marL="457200" lvl="0" indent="-298450" algn="l" rtl="0">
                <a:lnSpc>
                  <a:spcPct val="115000"/>
                </a:lnSpc>
                <a:spcBef>
                  <a:spcPts val="0"/>
                </a:spcBef>
                <a:spcAft>
                  <a:spcPts val="0"/>
                </a:spcAft>
                <a:buSzPts val="1100"/>
                <a:buChar char="●"/>
              </a:pPr>
              <a:r>
                <a:rPr lang="en" sz="1100" dirty="0"/>
                <a:t>Authors found the proxy task of correctly selecting given captions was easier to learn &amp; more well defined than just predicting exact words in caption</a:t>
              </a:r>
              <a:endParaRPr sz="1100" dirty="0"/>
            </a:p>
            <a:p>
              <a:pPr marL="457200" lvl="0" indent="-298450" algn="l" rtl="0">
                <a:lnSpc>
                  <a:spcPct val="115000"/>
                </a:lnSpc>
                <a:spcBef>
                  <a:spcPts val="0"/>
                </a:spcBef>
                <a:spcAft>
                  <a:spcPts val="0"/>
                </a:spcAft>
                <a:buSzPts val="1100"/>
                <a:buChar char="●"/>
              </a:pPr>
              <a:r>
                <a:rPr lang="en" sz="1100" dirty="0"/>
                <a:t>Matches performance of ResNet on ImageNet “zero-shot”, without using any of the original labels</a:t>
              </a:r>
              <a:endParaRPr sz="1100" dirty="0"/>
            </a:p>
            <a:p>
              <a:pPr marL="914400" lvl="1" indent="-298450" algn="l" rtl="0">
                <a:lnSpc>
                  <a:spcPct val="115000"/>
                </a:lnSpc>
                <a:spcBef>
                  <a:spcPts val="0"/>
                </a:spcBef>
                <a:spcAft>
                  <a:spcPts val="0"/>
                </a:spcAft>
                <a:buClr>
                  <a:schemeClr val="dk1"/>
                </a:buClr>
                <a:buSzPts val="1100"/>
                <a:buChar char="○"/>
              </a:pPr>
              <a:r>
                <a:rPr lang="en" sz="1100" dirty="0">
                  <a:solidFill>
                    <a:schemeClr val="dk1"/>
                  </a:solidFill>
                </a:rPr>
                <a:t>This is done by embedding text queries &amp; using nearest neighbors</a:t>
              </a:r>
              <a:endParaRPr sz="1100" dirty="0"/>
            </a:p>
            <a:p>
              <a:pPr marL="457200" lvl="0" indent="-298450" algn="l" rtl="0">
                <a:lnSpc>
                  <a:spcPct val="115000"/>
                </a:lnSpc>
                <a:spcBef>
                  <a:spcPts val="0"/>
                </a:spcBef>
                <a:spcAft>
                  <a:spcPts val="0"/>
                </a:spcAft>
                <a:buSzPts val="1100"/>
                <a:buChar char="●"/>
              </a:pPr>
              <a:r>
                <a:rPr lang="en" sz="1100" dirty="0"/>
                <a:t>Surpasses networks trained on imagenet on data distributions that are not seen on ImageNet</a:t>
              </a:r>
              <a:endParaRPr sz="1100" dirty="0"/>
            </a:p>
          </p:txBody>
        </p:sp>
        <p:pic>
          <p:nvPicPr>
            <p:cNvPr id="720" name="Google Shape;720;p75"/>
            <p:cNvPicPr preferRelativeResize="0"/>
            <p:nvPr/>
          </p:nvPicPr>
          <p:blipFill>
            <a:blip r:embed="rId3">
              <a:alphaModFix/>
            </a:blip>
            <a:stretch>
              <a:fillRect/>
            </a:stretch>
          </p:blipFill>
          <p:spPr>
            <a:xfrm>
              <a:off x="6928900" y="3791553"/>
              <a:ext cx="1674249" cy="1265275"/>
            </a:xfrm>
            <a:prstGeom prst="rect">
              <a:avLst/>
            </a:prstGeom>
            <a:noFill/>
            <a:ln>
              <a:noFill/>
            </a:ln>
          </p:spPr>
        </p:pic>
        <p:sp>
          <p:nvSpPr>
            <p:cNvPr id="721" name="Google Shape;721;p75"/>
            <p:cNvSpPr txBox="1"/>
            <p:nvPr/>
          </p:nvSpPr>
          <p:spPr>
            <a:xfrm>
              <a:off x="2888325" y="3214513"/>
              <a:ext cx="2163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rPr>
                <a:t>Contrastive Training</a:t>
              </a:r>
              <a:endParaRPr sz="1200" b="1">
                <a:solidFill>
                  <a:schemeClr val="dk2"/>
                </a:solidFill>
              </a:endParaRPr>
            </a:p>
          </p:txBody>
        </p:sp>
        <p:sp>
          <p:nvSpPr>
            <p:cNvPr id="722" name="Google Shape;722;p75"/>
            <p:cNvSpPr txBox="1"/>
            <p:nvPr/>
          </p:nvSpPr>
          <p:spPr>
            <a:xfrm>
              <a:off x="4658675" y="3115900"/>
              <a:ext cx="22977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chemeClr val="dk2"/>
                  </a:solidFill>
                </a:rPr>
                <a:t>Test Time Zero-Shot Nearest Neighbor Classifier</a:t>
              </a:r>
              <a:endParaRPr sz="1200" b="1" dirty="0">
                <a:solidFill>
                  <a:schemeClr val="dk2"/>
                </a:solidFill>
              </a:endParaRPr>
            </a:p>
          </p:txBody>
        </p:sp>
        <p:pic>
          <p:nvPicPr>
            <p:cNvPr id="723" name="Google Shape;723;p75"/>
            <p:cNvPicPr preferRelativeResize="0"/>
            <p:nvPr/>
          </p:nvPicPr>
          <p:blipFill>
            <a:blip r:embed="rId4">
              <a:alphaModFix/>
            </a:blip>
            <a:stretch>
              <a:fillRect/>
            </a:stretch>
          </p:blipFill>
          <p:spPr>
            <a:xfrm>
              <a:off x="2267475" y="3556375"/>
              <a:ext cx="2418674" cy="1540475"/>
            </a:xfrm>
            <a:prstGeom prst="rect">
              <a:avLst/>
            </a:prstGeom>
            <a:noFill/>
            <a:ln>
              <a:noFill/>
            </a:ln>
          </p:spPr>
        </p:pic>
        <p:grpSp>
          <p:nvGrpSpPr>
            <p:cNvPr id="724" name="Google Shape;724;p75"/>
            <p:cNvGrpSpPr/>
            <p:nvPr/>
          </p:nvGrpSpPr>
          <p:grpSpPr>
            <a:xfrm>
              <a:off x="4772820" y="3705137"/>
              <a:ext cx="2069398" cy="1438108"/>
              <a:chOff x="3369025" y="3005860"/>
              <a:chExt cx="2856706" cy="1985240"/>
            </a:xfrm>
          </p:grpSpPr>
          <p:pic>
            <p:nvPicPr>
              <p:cNvPr id="725" name="Google Shape;725;p75"/>
              <p:cNvPicPr preferRelativeResize="0"/>
              <p:nvPr/>
            </p:nvPicPr>
            <p:blipFill>
              <a:blip r:embed="rId5">
                <a:alphaModFix/>
              </a:blip>
              <a:stretch>
                <a:fillRect/>
              </a:stretch>
            </p:blipFill>
            <p:spPr>
              <a:xfrm>
                <a:off x="3421787" y="3005860"/>
                <a:ext cx="2803944" cy="1985240"/>
              </a:xfrm>
              <a:prstGeom prst="rect">
                <a:avLst/>
              </a:prstGeom>
              <a:noFill/>
              <a:ln>
                <a:noFill/>
              </a:ln>
            </p:spPr>
          </p:pic>
          <p:sp>
            <p:nvSpPr>
              <p:cNvPr id="726" name="Google Shape;726;p75"/>
              <p:cNvSpPr/>
              <p:nvPr/>
            </p:nvSpPr>
            <p:spPr>
              <a:xfrm>
                <a:off x="3369025" y="3937625"/>
                <a:ext cx="1144200" cy="173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pic>
          <p:nvPicPr>
            <p:cNvPr id="727" name="Google Shape;727;p75"/>
            <p:cNvPicPr preferRelativeResize="0"/>
            <p:nvPr/>
          </p:nvPicPr>
          <p:blipFill>
            <a:blip r:embed="rId6">
              <a:alphaModFix/>
            </a:blip>
            <a:stretch>
              <a:fillRect/>
            </a:stretch>
          </p:blipFill>
          <p:spPr>
            <a:xfrm>
              <a:off x="6413155" y="339301"/>
              <a:ext cx="2608000" cy="2733400"/>
            </a:xfrm>
            <a:prstGeom prst="rect">
              <a:avLst/>
            </a:prstGeom>
            <a:noFill/>
            <a:ln w="19050" cap="flat" cmpd="sng">
              <a:solidFill>
                <a:schemeClr val="dk2"/>
              </a:solidFill>
              <a:prstDash val="solid"/>
              <a:round/>
              <a:headEnd type="none" w="sm" len="sm"/>
              <a:tailEnd type="none" w="sm" len="sm"/>
            </a:ln>
          </p:spPr>
        </p:pic>
        <p:sp>
          <p:nvSpPr>
            <p:cNvPr id="2" name="TextBox 1">
              <a:extLst>
                <a:ext uri="{FF2B5EF4-FFF2-40B4-BE49-F238E27FC236}">
                  <a16:creationId xmlns:a16="http://schemas.microsoft.com/office/drawing/2014/main" id="{9778B988-8C39-23EF-F508-73A924BC7A60}"/>
                </a:ext>
              </a:extLst>
            </p:cNvPr>
            <p:cNvSpPr txBox="1"/>
            <p:nvPr/>
          </p:nvSpPr>
          <p:spPr>
            <a:xfrm>
              <a:off x="7599097" y="4984890"/>
              <a:ext cx="1622560" cy="184666"/>
            </a:xfrm>
            <a:prstGeom prst="rect">
              <a:avLst/>
            </a:prstGeom>
            <a:noFill/>
          </p:spPr>
          <p:txBody>
            <a:bodyPr wrap="none" rtlCol="0">
              <a:spAutoFit/>
            </a:bodyPr>
            <a:lstStyle/>
            <a:p>
              <a:r>
                <a:rPr lang="en-US" sz="600" i="1" dirty="0"/>
                <a:t>Unsupervised &amp; Self-Supervised Learning</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7AACC703-6902-9E3A-B694-0F4CE681D5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E5DA90-3315-D1DB-0568-19D7007721F9}"/>
              </a:ext>
            </a:extLst>
          </p:cNvPr>
          <p:cNvSpPr>
            <a:spLocks noGrp="1"/>
          </p:cNvSpPr>
          <p:nvPr>
            <p:ph type="title"/>
          </p:nvPr>
        </p:nvSpPr>
        <p:spPr>
          <a:xfrm>
            <a:off x="0" y="-48482"/>
            <a:ext cx="7687818" cy="559260"/>
          </a:xfrm>
        </p:spPr>
        <p:txBody>
          <a:bodyPr>
            <a:normAutofit/>
          </a:bodyPr>
          <a:lstStyle/>
          <a:p>
            <a:r>
              <a:rPr lang="en-US" sz="1400" u="sng" dirty="0"/>
              <a:t>How does DINO work?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CE6954-7D85-172F-0C5B-0AEDC620DA7E}"/>
                  </a:ext>
                </a:extLst>
              </p:cNvPr>
              <p:cNvSpPr>
                <a:spLocks noGrp="1"/>
              </p:cNvSpPr>
              <p:nvPr>
                <p:ph idx="1"/>
              </p:nvPr>
            </p:nvSpPr>
            <p:spPr>
              <a:xfrm>
                <a:off x="-180776" y="330539"/>
                <a:ext cx="5872585" cy="4718539"/>
              </a:xfrm>
            </p:spPr>
            <p:txBody>
              <a:bodyPr>
                <a:noAutofit/>
              </a:bodyPr>
              <a:lstStyle/>
              <a:p>
                <a:r>
                  <a:rPr lang="en-US" sz="800" dirty="0">
                    <a:solidFill>
                      <a:schemeClr val="tx1"/>
                    </a:solidFill>
                  </a:rPr>
                  <a:t>DINO (Distillation with No Labels) aims to learn rich, </a:t>
                </a:r>
                <a:r>
                  <a:rPr lang="en-US" sz="800" b="1" dirty="0">
                    <a:solidFill>
                      <a:schemeClr val="tx1"/>
                    </a:solidFill>
                  </a:rPr>
                  <a:t>general-purpose image features in an unsupervised way</a:t>
                </a:r>
                <a:r>
                  <a:rPr lang="en-US" sz="800" dirty="0">
                    <a:solidFill>
                      <a:schemeClr val="tx1"/>
                    </a:solidFill>
                  </a:rPr>
                  <a:t>, for various downstream applications</a:t>
                </a:r>
              </a:p>
              <a:p>
                <a:r>
                  <a:rPr lang="en-US" sz="800" dirty="0">
                    <a:solidFill>
                      <a:schemeClr val="tx1"/>
                    </a:solidFill>
                  </a:rPr>
                  <a:t>Follows </a:t>
                </a:r>
                <a:r>
                  <a:rPr lang="en-US" sz="800" b="1" dirty="0">
                    <a:solidFill>
                      <a:schemeClr val="tx1"/>
                    </a:solidFill>
                  </a:rPr>
                  <a:t>student-teacher framework</a:t>
                </a:r>
                <a:r>
                  <a:rPr lang="en-US" sz="800" dirty="0">
                    <a:solidFill>
                      <a:schemeClr val="tx1"/>
                    </a:solidFill>
                  </a:rPr>
                  <a:t>, where both have the same vision transformer architecture but different weights</a:t>
                </a:r>
              </a:p>
              <a:p>
                <a:pPr lvl="1"/>
                <a:r>
                  <a:rPr lang="en-US" sz="800" dirty="0">
                    <a:solidFill>
                      <a:schemeClr val="tx1"/>
                    </a:solidFill>
                  </a:rPr>
                  <a:t>Given an image, teacher sees large global crops while student sees smaller zoomed-in views</a:t>
                </a:r>
              </a:p>
              <a:p>
                <a:pPr lvl="1"/>
                <a:r>
                  <a:rPr lang="en-US" sz="800" dirty="0">
                    <a:solidFill>
                      <a:schemeClr val="tx1"/>
                    </a:solidFill>
                  </a:rPr>
                  <a:t>Want to minimize cross-entropy between the </a:t>
                </a:r>
                <a:r>
                  <a:rPr lang="en-US" sz="800" dirty="0" err="1">
                    <a:solidFill>
                      <a:schemeClr val="tx1"/>
                    </a:solidFill>
                  </a:rPr>
                  <a:t>softmaxed</a:t>
                </a:r>
                <a:r>
                  <a:rPr lang="en-US" sz="800" dirty="0">
                    <a:solidFill>
                      <a:schemeClr val="tx1"/>
                    </a:solidFill>
                  </a:rPr>
                  <a:t> output embeddings of the teacher &amp; student</a:t>
                </a:r>
              </a:p>
              <a:p>
                <a:pPr lvl="1"/>
                <a:r>
                  <a:rPr lang="en-US" sz="800" dirty="0">
                    <a:solidFill>
                      <a:schemeClr val="tx1"/>
                    </a:solidFill>
                  </a:rPr>
                  <a:t>Incentivizes learning of robust &amp; invariant features</a:t>
                </a:r>
              </a:p>
              <a:p>
                <a:r>
                  <a:rPr lang="en-US" sz="800" dirty="0">
                    <a:solidFill>
                      <a:schemeClr val="tx1"/>
                    </a:solidFill>
                  </a:rPr>
                  <a:t>Teacher’s weights are a moving average of the student’s weights; in a forward pass, its weights are not directly updated. </a:t>
                </a:r>
              </a:p>
              <a:p>
                <a:pPr lvl="1"/>
                <a:r>
                  <a:rPr lang="en-US" sz="800" dirty="0">
                    <a:solidFill>
                      <a:schemeClr val="tx1"/>
                    </a:solidFill>
                  </a:rPr>
                  <a:t>Teacher generally performs better </a:t>
                </a:r>
              </a:p>
              <a:p>
                <a:pPr lvl="1"/>
                <a:r>
                  <a:rPr lang="en-US" sz="800" dirty="0">
                    <a:solidFill>
                      <a:schemeClr val="tx1"/>
                    </a:solidFill>
                  </a:rPr>
                  <a:t>Intuition: teacher is like a slowly moving compass guide</a:t>
                </a:r>
              </a:p>
              <a:p>
                <a:r>
                  <a:rPr lang="en-US" sz="800" dirty="0">
                    <a:solidFill>
                      <a:schemeClr val="tx1"/>
                    </a:solidFill>
                  </a:rPr>
                  <a:t>Tricks used to prevent collapse &amp; degenerate solutions (notable cases are all uniform outputs, or only using one dimension):</a:t>
                </a:r>
              </a:p>
              <a:p>
                <a:pPr lvl="1"/>
                <a:r>
                  <a:rPr lang="en-US" sz="800" b="1" dirty="0">
                    <a:solidFill>
                      <a:schemeClr val="tx1"/>
                    </a:solidFill>
                  </a:rPr>
                  <a:t>Sharpening</a:t>
                </a:r>
                <a:r>
                  <a:rPr lang="en-US" sz="800" dirty="0">
                    <a:solidFill>
                      <a:schemeClr val="tx1"/>
                    </a:solidFill>
                  </a:rPr>
                  <a:t>: The teacher’s outputs are made peaky (via </a:t>
                </a:r>
                <a:r>
                  <a:rPr lang="en-US" sz="800" dirty="0" err="1">
                    <a:solidFill>
                      <a:schemeClr val="tx1"/>
                    </a:solidFill>
                  </a:rPr>
                  <a:t>softmax</a:t>
                </a:r>
                <a:r>
                  <a:rPr lang="en-US" sz="800" dirty="0">
                    <a:solidFill>
                      <a:schemeClr val="tx1"/>
                    </a:solidFill>
                  </a:rPr>
                  <a:t> with low temperature), which encourages diversity in the targets.</a:t>
                </a:r>
              </a:p>
              <a:p>
                <a:pPr lvl="2"/>
                <a14:m>
                  <m:oMath xmlns:m="http://schemas.openxmlformats.org/officeDocument/2006/math">
                    <m:sSub>
                      <m:sSubPr>
                        <m:ctrlPr>
                          <a:rPr lang="en-US" sz="800" i="1">
                            <a:latin typeface="Cambria Math" panose="02040503050406030204" pitchFamily="18" charset="0"/>
                          </a:rPr>
                        </m:ctrlPr>
                      </m:sSubPr>
                      <m:e>
                        <m:r>
                          <a:rPr lang="en-US" sz="800" i="1">
                            <a:latin typeface="Cambria Math" panose="02040503050406030204" pitchFamily="18" charset="0"/>
                          </a:rPr>
                          <m:t>𝑃</m:t>
                        </m:r>
                      </m:e>
                      <m:sub>
                        <m:r>
                          <a:rPr lang="en-US" sz="800" b="0" i="1" smtClean="0">
                            <a:latin typeface="Cambria Math" panose="02040503050406030204" pitchFamily="18" charset="0"/>
                          </a:rPr>
                          <m:t>𝑡</m:t>
                        </m:r>
                      </m:sub>
                    </m:sSub>
                    <m:sSup>
                      <m:sSupPr>
                        <m:ctrlPr>
                          <a:rPr lang="en-US" sz="800" i="1">
                            <a:latin typeface="Cambria Math" panose="02040503050406030204" pitchFamily="18" charset="0"/>
                          </a:rPr>
                        </m:ctrlPr>
                      </m:sSupPr>
                      <m:e>
                        <m:d>
                          <m:dPr>
                            <m:ctrlPr>
                              <a:rPr lang="en-US" sz="800" i="1">
                                <a:latin typeface="Cambria Math" panose="02040503050406030204" pitchFamily="18" charset="0"/>
                              </a:rPr>
                            </m:ctrlPr>
                          </m:dPr>
                          <m:e>
                            <m:r>
                              <a:rPr lang="en-US" sz="800" i="1">
                                <a:latin typeface="Cambria Math" panose="02040503050406030204" pitchFamily="18" charset="0"/>
                              </a:rPr>
                              <m:t>𝑥</m:t>
                            </m:r>
                          </m:e>
                        </m:d>
                      </m:e>
                      <m:sup>
                        <m:d>
                          <m:dPr>
                            <m:ctrlPr>
                              <a:rPr lang="en-US" sz="800" i="1">
                                <a:latin typeface="Cambria Math" panose="02040503050406030204" pitchFamily="18" charset="0"/>
                              </a:rPr>
                            </m:ctrlPr>
                          </m:dPr>
                          <m:e>
                            <m:r>
                              <a:rPr lang="en-US" sz="800" i="1">
                                <a:latin typeface="Cambria Math" panose="02040503050406030204" pitchFamily="18" charset="0"/>
                              </a:rPr>
                              <m:t>𝑖</m:t>
                            </m:r>
                          </m:e>
                        </m:d>
                      </m:sup>
                    </m:sSup>
                    <m:r>
                      <a:rPr lang="en-US" sz="800" i="1">
                        <a:latin typeface="Cambria Math" panose="02040503050406030204" pitchFamily="18" charset="0"/>
                      </a:rPr>
                      <m:t>=</m:t>
                    </m:r>
                    <m:f>
                      <m:fPr>
                        <m:ctrlPr>
                          <a:rPr lang="en-US" sz="800" i="1">
                            <a:latin typeface="Cambria Math" panose="02040503050406030204" pitchFamily="18" charset="0"/>
                          </a:rPr>
                        </m:ctrlPr>
                      </m:fPr>
                      <m:num>
                        <m:func>
                          <m:funcPr>
                            <m:ctrlPr>
                              <a:rPr lang="en-US" sz="800" i="1">
                                <a:latin typeface="Cambria Math" panose="02040503050406030204" pitchFamily="18" charset="0"/>
                              </a:rPr>
                            </m:ctrlPr>
                          </m:funcPr>
                          <m:fName>
                            <m:r>
                              <m:rPr>
                                <m:sty m:val="p"/>
                              </m:rPr>
                              <a:rPr lang="en-US" sz="800">
                                <a:latin typeface="Cambria Math" panose="02040503050406030204" pitchFamily="18" charset="0"/>
                              </a:rPr>
                              <m:t>exp</m:t>
                            </m:r>
                          </m:fName>
                          <m:e>
                            <m:d>
                              <m:dPr>
                                <m:ctrlPr>
                                  <a:rPr lang="en-US" sz="800" i="1">
                                    <a:latin typeface="Cambria Math" panose="02040503050406030204" pitchFamily="18" charset="0"/>
                                  </a:rPr>
                                </m:ctrlPr>
                              </m:dPr>
                              <m:e>
                                <m:sSub>
                                  <m:sSubPr>
                                    <m:ctrlPr>
                                      <a:rPr lang="en-US" sz="800" i="1">
                                        <a:latin typeface="Cambria Math" panose="02040503050406030204" pitchFamily="18" charset="0"/>
                                      </a:rPr>
                                    </m:ctrlPr>
                                  </m:sSubPr>
                                  <m:e>
                                    <m:r>
                                      <a:rPr lang="en-US" sz="800" i="1">
                                        <a:latin typeface="Cambria Math" panose="02040503050406030204" pitchFamily="18" charset="0"/>
                                      </a:rPr>
                                      <m:t>𝑔</m:t>
                                    </m:r>
                                  </m:e>
                                  <m:sub>
                                    <m:sSub>
                                      <m:sSubPr>
                                        <m:ctrlPr>
                                          <a:rPr lang="en-US" sz="800" i="1">
                                            <a:latin typeface="Cambria Math" panose="02040503050406030204" pitchFamily="18" charset="0"/>
                                          </a:rPr>
                                        </m:ctrlPr>
                                      </m:sSubPr>
                                      <m:e>
                                        <m:r>
                                          <m:rPr>
                                            <m:sty m:val="p"/>
                                          </m:rPr>
                                          <a:rPr lang="en-US" sz="800">
                                            <a:latin typeface="Cambria Math" panose="02040503050406030204" pitchFamily="18" charset="0"/>
                                          </a:rPr>
                                          <m:t>θ</m:t>
                                        </m:r>
                                      </m:e>
                                      <m:sub>
                                        <m:r>
                                          <a:rPr lang="en-US" sz="800" b="0" i="1" smtClean="0">
                                            <a:latin typeface="Cambria Math" panose="02040503050406030204" pitchFamily="18" charset="0"/>
                                          </a:rPr>
                                          <m:t>𝑡</m:t>
                                        </m:r>
                                      </m:sub>
                                    </m:sSub>
                                  </m:sub>
                                </m:sSub>
                                <m:sSup>
                                  <m:sSupPr>
                                    <m:ctrlPr>
                                      <a:rPr lang="en-US" sz="800" i="1">
                                        <a:latin typeface="Cambria Math" panose="02040503050406030204" pitchFamily="18" charset="0"/>
                                      </a:rPr>
                                    </m:ctrlPr>
                                  </m:sSupPr>
                                  <m:e>
                                    <m:d>
                                      <m:dPr>
                                        <m:ctrlPr>
                                          <a:rPr lang="en-US" sz="800" i="1">
                                            <a:latin typeface="Cambria Math" panose="02040503050406030204" pitchFamily="18" charset="0"/>
                                          </a:rPr>
                                        </m:ctrlPr>
                                      </m:dPr>
                                      <m:e>
                                        <m:r>
                                          <a:rPr lang="en-US" sz="800" i="1">
                                            <a:latin typeface="Cambria Math" panose="02040503050406030204" pitchFamily="18" charset="0"/>
                                          </a:rPr>
                                          <m:t>𝑥</m:t>
                                        </m:r>
                                      </m:e>
                                    </m:d>
                                  </m:e>
                                  <m:sup>
                                    <m:d>
                                      <m:dPr>
                                        <m:ctrlPr>
                                          <a:rPr lang="en-US" sz="800" i="1">
                                            <a:latin typeface="Cambria Math" panose="02040503050406030204" pitchFamily="18" charset="0"/>
                                          </a:rPr>
                                        </m:ctrlPr>
                                      </m:dPr>
                                      <m:e>
                                        <m:r>
                                          <a:rPr lang="en-US" sz="800" i="1">
                                            <a:latin typeface="Cambria Math" panose="02040503050406030204" pitchFamily="18" charset="0"/>
                                          </a:rPr>
                                          <m:t>𝑖</m:t>
                                        </m:r>
                                      </m:e>
                                    </m:d>
                                  </m:sup>
                                </m:sSup>
                                <m:r>
                                  <m:rPr>
                                    <m:lit/>
                                  </m:rPr>
                                  <a:rPr lang="en-US" sz="800" i="1">
                                    <a:latin typeface="Cambria Math" panose="02040503050406030204" pitchFamily="18" charset="0"/>
                                  </a:rPr>
                                  <m:t>/</m:t>
                                </m:r>
                                <m:sSub>
                                  <m:sSubPr>
                                    <m:ctrlPr>
                                      <a:rPr lang="en-US" sz="800" i="1">
                                        <a:latin typeface="Cambria Math" panose="02040503050406030204" pitchFamily="18" charset="0"/>
                                      </a:rPr>
                                    </m:ctrlPr>
                                  </m:sSubPr>
                                  <m:e>
                                    <m:r>
                                      <m:rPr>
                                        <m:sty m:val="p"/>
                                      </m:rPr>
                                      <a:rPr lang="en-US" sz="800">
                                        <a:latin typeface="Cambria Math" panose="02040503050406030204" pitchFamily="18" charset="0"/>
                                      </a:rPr>
                                      <m:t>τ</m:t>
                                    </m:r>
                                  </m:e>
                                  <m:sub>
                                    <m:r>
                                      <a:rPr lang="en-US" sz="800" b="0" i="1" smtClean="0">
                                        <a:latin typeface="Cambria Math" panose="02040503050406030204" pitchFamily="18" charset="0"/>
                                      </a:rPr>
                                      <m:t>𝑡</m:t>
                                    </m:r>
                                  </m:sub>
                                </m:sSub>
                              </m:e>
                            </m:d>
                          </m:e>
                        </m:func>
                      </m:num>
                      <m:den>
                        <m:nary>
                          <m:naryPr>
                            <m:chr m:val="∑"/>
                            <m:ctrlPr>
                              <a:rPr lang="en-US" sz="800" i="1">
                                <a:latin typeface="Cambria Math" panose="02040503050406030204" pitchFamily="18" charset="0"/>
                              </a:rPr>
                            </m:ctrlPr>
                          </m:naryPr>
                          <m:sub>
                            <m:r>
                              <a:rPr lang="en-US" sz="800" i="1">
                                <a:latin typeface="Cambria Math" panose="02040503050406030204" pitchFamily="18" charset="0"/>
                              </a:rPr>
                              <m:t>𝑘</m:t>
                            </m:r>
                            <m:r>
                              <a:rPr lang="en-US" sz="800" i="1">
                                <a:latin typeface="Cambria Math" panose="02040503050406030204" pitchFamily="18" charset="0"/>
                              </a:rPr>
                              <m:t>=1</m:t>
                            </m:r>
                          </m:sub>
                          <m:sup>
                            <m:r>
                              <a:rPr lang="en-US" sz="800" i="1">
                                <a:latin typeface="Cambria Math" panose="02040503050406030204" pitchFamily="18" charset="0"/>
                              </a:rPr>
                              <m:t>𝐾</m:t>
                            </m:r>
                          </m:sup>
                          <m:e>
                            <m:r>
                              <a:rPr lang="en-US" sz="800" b="0" i="1" smtClean="0">
                                <a:latin typeface="Cambria Math" panose="02040503050406030204" pitchFamily="18" charset="0"/>
                              </a:rPr>
                              <m:t> </m:t>
                            </m:r>
                          </m:e>
                        </m:nary>
                        <m:func>
                          <m:funcPr>
                            <m:ctrlPr>
                              <a:rPr lang="en-US" sz="800" i="1">
                                <a:latin typeface="Cambria Math" panose="02040503050406030204" pitchFamily="18" charset="0"/>
                              </a:rPr>
                            </m:ctrlPr>
                          </m:funcPr>
                          <m:fName>
                            <m:r>
                              <m:rPr>
                                <m:sty m:val="p"/>
                              </m:rPr>
                              <a:rPr lang="en-US" sz="800">
                                <a:latin typeface="Cambria Math" panose="02040503050406030204" pitchFamily="18" charset="0"/>
                              </a:rPr>
                              <m:t>exp</m:t>
                            </m:r>
                          </m:fName>
                          <m:e>
                            <m:d>
                              <m:dPr>
                                <m:ctrlPr>
                                  <a:rPr lang="en-US" sz="800" i="1">
                                    <a:latin typeface="Cambria Math" panose="02040503050406030204" pitchFamily="18" charset="0"/>
                                  </a:rPr>
                                </m:ctrlPr>
                              </m:dPr>
                              <m:e>
                                <m:sSub>
                                  <m:sSubPr>
                                    <m:ctrlPr>
                                      <a:rPr lang="en-US" sz="800" i="1">
                                        <a:latin typeface="Cambria Math" panose="02040503050406030204" pitchFamily="18" charset="0"/>
                                      </a:rPr>
                                    </m:ctrlPr>
                                  </m:sSubPr>
                                  <m:e>
                                    <m:r>
                                      <a:rPr lang="en-US" sz="800" i="1">
                                        <a:latin typeface="Cambria Math" panose="02040503050406030204" pitchFamily="18" charset="0"/>
                                      </a:rPr>
                                      <m:t>𝑔</m:t>
                                    </m:r>
                                  </m:e>
                                  <m:sub>
                                    <m:sSub>
                                      <m:sSubPr>
                                        <m:ctrlPr>
                                          <a:rPr lang="en-US" sz="800" i="1">
                                            <a:latin typeface="Cambria Math" panose="02040503050406030204" pitchFamily="18" charset="0"/>
                                          </a:rPr>
                                        </m:ctrlPr>
                                      </m:sSubPr>
                                      <m:e>
                                        <m:r>
                                          <m:rPr>
                                            <m:sty m:val="p"/>
                                          </m:rPr>
                                          <a:rPr lang="en-US" sz="800">
                                            <a:latin typeface="Cambria Math" panose="02040503050406030204" pitchFamily="18" charset="0"/>
                                          </a:rPr>
                                          <m:t>θ</m:t>
                                        </m:r>
                                      </m:e>
                                      <m:sub>
                                        <m:r>
                                          <a:rPr lang="en-US" sz="800" b="0" i="1" smtClean="0">
                                            <a:latin typeface="Cambria Math" panose="02040503050406030204" pitchFamily="18" charset="0"/>
                                          </a:rPr>
                                          <m:t>𝑡</m:t>
                                        </m:r>
                                      </m:sub>
                                    </m:sSub>
                                  </m:sub>
                                </m:sSub>
                                <m:sSup>
                                  <m:sSupPr>
                                    <m:ctrlPr>
                                      <a:rPr lang="en-US" sz="800" i="1">
                                        <a:latin typeface="Cambria Math" panose="02040503050406030204" pitchFamily="18" charset="0"/>
                                      </a:rPr>
                                    </m:ctrlPr>
                                  </m:sSupPr>
                                  <m:e>
                                    <m:d>
                                      <m:dPr>
                                        <m:ctrlPr>
                                          <a:rPr lang="en-US" sz="800" i="1">
                                            <a:latin typeface="Cambria Math" panose="02040503050406030204" pitchFamily="18" charset="0"/>
                                          </a:rPr>
                                        </m:ctrlPr>
                                      </m:dPr>
                                      <m:e>
                                        <m:r>
                                          <a:rPr lang="en-US" sz="800" i="1">
                                            <a:latin typeface="Cambria Math" panose="02040503050406030204" pitchFamily="18" charset="0"/>
                                          </a:rPr>
                                          <m:t>𝑥</m:t>
                                        </m:r>
                                      </m:e>
                                    </m:d>
                                  </m:e>
                                  <m:sup>
                                    <m:d>
                                      <m:dPr>
                                        <m:ctrlPr>
                                          <a:rPr lang="en-US" sz="800" i="1">
                                            <a:latin typeface="Cambria Math" panose="02040503050406030204" pitchFamily="18" charset="0"/>
                                          </a:rPr>
                                        </m:ctrlPr>
                                      </m:dPr>
                                      <m:e>
                                        <m:r>
                                          <a:rPr lang="en-US" sz="800" i="1">
                                            <a:latin typeface="Cambria Math" panose="02040503050406030204" pitchFamily="18" charset="0"/>
                                          </a:rPr>
                                          <m:t>𝑘</m:t>
                                        </m:r>
                                      </m:e>
                                    </m:d>
                                  </m:sup>
                                </m:sSup>
                                <m:r>
                                  <m:rPr>
                                    <m:lit/>
                                  </m:rPr>
                                  <a:rPr lang="en-US" sz="800" i="1">
                                    <a:latin typeface="Cambria Math" panose="02040503050406030204" pitchFamily="18" charset="0"/>
                                  </a:rPr>
                                  <m:t>/</m:t>
                                </m:r>
                                <m:sSub>
                                  <m:sSubPr>
                                    <m:ctrlPr>
                                      <a:rPr lang="en-US" sz="800" i="1">
                                        <a:latin typeface="Cambria Math" panose="02040503050406030204" pitchFamily="18" charset="0"/>
                                      </a:rPr>
                                    </m:ctrlPr>
                                  </m:sSubPr>
                                  <m:e>
                                    <m:r>
                                      <m:rPr>
                                        <m:sty m:val="p"/>
                                      </m:rPr>
                                      <a:rPr lang="en-US" sz="800">
                                        <a:latin typeface="Cambria Math" panose="02040503050406030204" pitchFamily="18" charset="0"/>
                                      </a:rPr>
                                      <m:t>τ</m:t>
                                    </m:r>
                                  </m:e>
                                  <m:sub>
                                    <m:r>
                                      <a:rPr lang="en-US" sz="800" b="0" i="1" smtClean="0">
                                        <a:latin typeface="Cambria Math" panose="02040503050406030204" pitchFamily="18" charset="0"/>
                                      </a:rPr>
                                      <m:t>𝑡</m:t>
                                    </m:r>
                                  </m:sub>
                                </m:sSub>
                              </m:e>
                            </m:d>
                          </m:e>
                        </m:func>
                      </m:den>
                    </m:f>
                  </m:oMath>
                </a14:m>
                <a:endParaRPr lang="en-US" sz="800" dirty="0">
                  <a:solidFill>
                    <a:schemeClr val="tx1"/>
                  </a:solidFill>
                </a:endParaRPr>
              </a:p>
              <a:p>
                <a:pPr lvl="2"/>
                <a:r>
                  <a:rPr lang="en-US" sz="800" dirty="0">
                    <a:solidFill>
                      <a:schemeClr val="tx1"/>
                    </a:solidFill>
                  </a:rPr>
                  <a:t>Here we choose a low value for </a:t>
                </a:r>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𝜏</m:t>
                        </m:r>
                      </m:e>
                      <m:sub>
                        <m:r>
                          <a:rPr lang="en-US" sz="800" b="0" i="1" smtClean="0">
                            <a:solidFill>
                              <a:schemeClr val="tx1"/>
                            </a:solidFill>
                            <a:latin typeface="Cambria Math" panose="02040503050406030204" pitchFamily="18" charset="0"/>
                          </a:rPr>
                          <m:t>𝑡</m:t>
                        </m:r>
                      </m:sub>
                    </m:sSub>
                    <m:r>
                      <a:rPr lang="en-US" sz="800" b="0" i="1" smtClean="0">
                        <a:solidFill>
                          <a:schemeClr val="tx1"/>
                        </a:solidFill>
                        <a:latin typeface="Cambria Math" panose="02040503050406030204" pitchFamily="18" charset="0"/>
                      </a:rPr>
                      <m:t>&gt;0</m:t>
                    </m:r>
                  </m:oMath>
                </a14:m>
                <a:r>
                  <a:rPr lang="en-US" sz="800" dirty="0">
                    <a:solidFill>
                      <a:schemeClr val="tx1"/>
                    </a:solidFill>
                  </a:rPr>
                  <a:t> to encourage sharpening</a:t>
                </a:r>
              </a:p>
              <a:p>
                <a:pPr lvl="2"/>
                <a:r>
                  <a:rPr lang="en-US" sz="800" dirty="0">
                    <a:solidFill>
                      <a:schemeClr val="tx1"/>
                    </a:solidFill>
                  </a:rPr>
                  <a:t>Note that we don’t have class supervision, so this helps to learn/infer proxy classes implicitly</a:t>
                </a:r>
              </a:p>
              <a:p>
                <a:pPr lvl="1"/>
                <a:r>
                  <a:rPr lang="en-US" sz="800" b="1" dirty="0">
                    <a:solidFill>
                      <a:schemeClr val="tx1"/>
                    </a:solidFill>
                  </a:rPr>
                  <a:t>Centering</a:t>
                </a:r>
                <a:r>
                  <a:rPr lang="en-US" sz="800" dirty="0">
                    <a:solidFill>
                      <a:schemeClr val="tx1"/>
                    </a:solidFill>
                  </a:rPr>
                  <a:t>: The teacher’s outputs are centered over the batch (mean-subtracted), encouraging more uniform-like distributions</a:t>
                </a:r>
              </a:p>
              <a:p>
                <a:pPr lvl="2"/>
                <a:r>
                  <a:rPr lang="en-US" sz="800" dirty="0">
                    <a:solidFill>
                      <a:schemeClr val="tx1"/>
                    </a:solidFill>
                  </a:rPr>
                  <a:t>If teacher logits are especially large in a direction of a dimension, </a:t>
                </a:r>
                <a:r>
                  <a:rPr lang="en-US" sz="800" dirty="0" err="1">
                    <a:solidFill>
                      <a:schemeClr val="tx1"/>
                    </a:solidFill>
                  </a:rPr>
                  <a:t>softmax</a:t>
                </a:r>
                <a:r>
                  <a:rPr lang="en-US" sz="800" dirty="0">
                    <a:solidFill>
                      <a:schemeClr val="tx1"/>
                    </a:solidFill>
                  </a:rPr>
                  <a:t> will create peaky results. By centering, we adjust for dominant values in those dimensions and bring it closer to zero, resulting in more uniform </a:t>
                </a:r>
                <a:r>
                  <a:rPr lang="en-US" sz="800" dirty="0" err="1">
                    <a:solidFill>
                      <a:schemeClr val="tx1"/>
                    </a:solidFill>
                  </a:rPr>
                  <a:t>softmax</a:t>
                </a:r>
                <a:r>
                  <a:rPr lang="en-US" sz="800" dirty="0">
                    <a:solidFill>
                      <a:schemeClr val="tx1"/>
                    </a:solidFill>
                  </a:rPr>
                  <a:t> outputs from the teacher</a:t>
                </a:r>
              </a:p>
              <a:p>
                <a:pPr lvl="1"/>
                <a:r>
                  <a:rPr lang="en-US" sz="800" dirty="0">
                    <a:solidFill>
                      <a:schemeClr val="tx1"/>
                    </a:solidFill>
                  </a:rPr>
                  <a:t>These two effects are opposites of one another, and empirically applying both balances them to prevent collapse</a:t>
                </a:r>
              </a:p>
              <a:p>
                <a:pPr lvl="1"/>
                <a:r>
                  <a:rPr lang="en-US" sz="800" dirty="0">
                    <a:solidFill>
                      <a:schemeClr val="tx1"/>
                    </a:solidFill>
                  </a:rPr>
                  <a:t>The EMA teacher with stop gradient itself is likely also an important regularization to prevent collapse. Would probably quickly collapse if everything was unfrozen.</a:t>
                </a:r>
              </a:p>
              <a:p>
                <a:r>
                  <a:rPr lang="en-US" sz="800" dirty="0">
                    <a:solidFill>
                      <a:schemeClr val="tx1"/>
                    </a:solidFill>
                  </a:rPr>
                  <a:t>Positive feedback loop, where both get better over time</a:t>
                </a:r>
              </a:p>
              <a:p>
                <a:pPr lvl="1"/>
                <a:r>
                  <a:rPr lang="en-US" sz="800" dirty="0">
                    <a:solidFill>
                      <a:schemeClr val="tx1"/>
                    </a:solidFill>
                  </a:rPr>
                  <a:t>Starts with blurry noise correlations, which gradually become more semantic/informative over time</a:t>
                </a:r>
              </a:p>
              <a:p>
                <a:r>
                  <a:rPr lang="en-US" sz="800" dirty="0">
                    <a:solidFill>
                      <a:schemeClr val="tx1"/>
                    </a:solidFill>
                  </a:rPr>
                  <a:t>Ultimately student is used for downstream applications </a:t>
                </a:r>
              </a:p>
              <a:p>
                <a:r>
                  <a:rPr lang="en-US" sz="800" dirty="0">
                    <a:solidFill>
                      <a:schemeClr val="tx1"/>
                    </a:solidFill>
                  </a:rPr>
                  <a:t>DinoV2 is an incremental improvement that has better data, small augmentation/architecture tweaks</a:t>
                </a: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p:txBody>
          </p:sp>
        </mc:Choice>
        <mc:Fallback>
          <p:sp>
            <p:nvSpPr>
              <p:cNvPr id="3" name="Content Placeholder 2">
                <a:extLst>
                  <a:ext uri="{FF2B5EF4-FFF2-40B4-BE49-F238E27FC236}">
                    <a16:creationId xmlns:a16="http://schemas.microsoft.com/office/drawing/2014/main" id="{D9CE6954-7D85-172F-0C5B-0AEDC620DA7E}"/>
                  </a:ext>
                </a:extLst>
              </p:cNvPr>
              <p:cNvSpPr>
                <a:spLocks noGrp="1" noRot="1" noChangeAspect="1" noMove="1" noResize="1" noEditPoints="1" noAdjustHandles="1" noChangeArrowheads="1" noChangeShapeType="1" noTextEdit="1"/>
              </p:cNvSpPr>
              <p:nvPr>
                <p:ph idx="1"/>
              </p:nvPr>
            </p:nvSpPr>
            <p:spPr>
              <a:xfrm>
                <a:off x="-180776" y="330539"/>
                <a:ext cx="5872585" cy="4718539"/>
              </a:xfrm>
              <a:blipFill>
                <a:blip r:embed="rId3"/>
                <a:stretch>
                  <a:fillRect t="-1680" b="-103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D2B6162-A06A-A999-CFC9-A454C1E9D2E5}"/>
              </a:ext>
            </a:extLst>
          </p:cNvPr>
          <p:cNvPicPr>
            <a:picLocks noChangeAspect="1"/>
          </p:cNvPicPr>
          <p:nvPr/>
        </p:nvPicPr>
        <p:blipFill>
          <a:blip r:embed="rId4"/>
          <a:stretch>
            <a:fillRect/>
          </a:stretch>
        </p:blipFill>
        <p:spPr>
          <a:xfrm>
            <a:off x="6651398" y="172279"/>
            <a:ext cx="2434392" cy="2877378"/>
          </a:xfrm>
          <a:prstGeom prst="rect">
            <a:avLst/>
          </a:prstGeom>
          <a:ln>
            <a:solidFill>
              <a:schemeClr val="tx1"/>
            </a:solidFill>
          </a:ln>
        </p:spPr>
      </p:pic>
      <p:pic>
        <p:nvPicPr>
          <p:cNvPr id="7" name="Picture 6">
            <a:extLst>
              <a:ext uri="{FF2B5EF4-FFF2-40B4-BE49-F238E27FC236}">
                <a16:creationId xmlns:a16="http://schemas.microsoft.com/office/drawing/2014/main" id="{A5308F1C-4C0D-E398-C675-270E7D5F6F4E}"/>
              </a:ext>
            </a:extLst>
          </p:cNvPr>
          <p:cNvPicPr>
            <a:picLocks noChangeAspect="1"/>
          </p:cNvPicPr>
          <p:nvPr/>
        </p:nvPicPr>
        <p:blipFill>
          <a:blip r:embed="rId5"/>
          <a:stretch>
            <a:fillRect/>
          </a:stretch>
        </p:blipFill>
        <p:spPr>
          <a:xfrm>
            <a:off x="5581785" y="3109367"/>
            <a:ext cx="3531704" cy="1914862"/>
          </a:xfrm>
          <a:prstGeom prst="rect">
            <a:avLst/>
          </a:prstGeom>
          <a:ln>
            <a:solidFill>
              <a:schemeClr val="tx1"/>
            </a:solidFill>
          </a:ln>
        </p:spPr>
      </p:pic>
      <p:sp>
        <p:nvSpPr>
          <p:cNvPr id="4" name="Slide Number Placeholder 3">
            <a:extLst>
              <a:ext uri="{FF2B5EF4-FFF2-40B4-BE49-F238E27FC236}">
                <a16:creationId xmlns:a16="http://schemas.microsoft.com/office/drawing/2014/main" id="{BB3A1B7D-ECC7-14C0-04B6-92313958C589}"/>
              </a:ext>
            </a:extLst>
          </p:cNvPr>
          <p:cNvSpPr>
            <a:spLocks noGrp="1"/>
          </p:cNvSpPr>
          <p:nvPr>
            <p:ph type="sldNum" sz="quarter" idx="12"/>
          </p:nvPr>
        </p:nvSpPr>
        <p:spPr/>
        <p:txBody>
          <a:bodyPr/>
          <a:lstStyle/>
          <a:p>
            <a:fld id="{13FA7114-A053-4D77-83D8-BB2B688B3169}" type="slidenum">
              <a:rPr lang="en-US" smtClean="0"/>
              <a:t>56</a:t>
            </a:fld>
            <a:endParaRPr lang="en-US"/>
          </a:p>
        </p:txBody>
      </p:sp>
    </p:spTree>
    <p:extLst>
      <p:ext uri="{BB962C8B-B14F-4D97-AF65-F5344CB8AC3E}">
        <p14:creationId xmlns:p14="http://schemas.microsoft.com/office/powerpoint/2010/main" val="140739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7" end="1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9" end="19"/>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731"/>
        <p:cNvGrpSpPr/>
        <p:nvPr/>
      </p:nvGrpSpPr>
      <p:grpSpPr>
        <a:xfrm>
          <a:off x="0" y="0"/>
          <a:ext cx="0" cy="0"/>
          <a:chOff x="0" y="0"/>
          <a:chExt cx="0" cy="0"/>
        </a:xfrm>
      </p:grpSpPr>
      <p:sp>
        <p:nvSpPr>
          <p:cNvPr id="732" name="Google Shape;732;p76"/>
          <p:cNvSpPr txBox="1"/>
          <p:nvPr/>
        </p:nvSpPr>
        <p:spPr>
          <a:xfrm>
            <a:off x="0" y="221225"/>
            <a:ext cx="91440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b="1"/>
              <a:t>Semi-Supervised Learning</a:t>
            </a:r>
            <a:endParaRPr sz="5000" b="1"/>
          </a:p>
        </p:txBody>
      </p:sp>
      <p:sp>
        <p:nvSpPr>
          <p:cNvPr id="733" name="Google Shape;733;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737"/>
        <p:cNvGrpSpPr/>
        <p:nvPr/>
      </p:nvGrpSpPr>
      <p:grpSpPr>
        <a:xfrm>
          <a:off x="0" y="0"/>
          <a:ext cx="0" cy="0"/>
          <a:chOff x="0" y="0"/>
          <a:chExt cx="0" cy="0"/>
        </a:xfrm>
      </p:grpSpPr>
      <p:sp>
        <p:nvSpPr>
          <p:cNvPr id="738" name="Google Shape;738;p77"/>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At a high level, what is semi-supervised learning, and what are the common approaches/assumptions?</a:t>
            </a:r>
            <a:endParaRPr b="1" u="sng"/>
          </a:p>
        </p:txBody>
      </p:sp>
      <p:sp>
        <p:nvSpPr>
          <p:cNvPr id="740" name="Google Shape;740;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pic>
        <p:nvPicPr>
          <p:cNvPr id="741" name="Google Shape;741;p77"/>
          <p:cNvPicPr preferRelativeResize="0"/>
          <p:nvPr/>
        </p:nvPicPr>
        <p:blipFill>
          <a:blip r:embed="rId3">
            <a:alphaModFix/>
          </a:blip>
          <a:stretch>
            <a:fillRect/>
          </a:stretch>
        </p:blipFill>
        <p:spPr>
          <a:xfrm>
            <a:off x="-4" y="5002129"/>
            <a:ext cx="153523" cy="144673"/>
          </a:xfrm>
          <a:prstGeom prst="rect">
            <a:avLst/>
          </a:prstGeom>
          <a:noFill/>
          <a:ln>
            <a:noFill/>
          </a:ln>
        </p:spPr>
      </p:pic>
      <p:sp>
        <p:nvSpPr>
          <p:cNvPr id="2" name="TextBox 1">
            <a:extLst>
              <a:ext uri="{FF2B5EF4-FFF2-40B4-BE49-F238E27FC236}">
                <a16:creationId xmlns:a16="http://schemas.microsoft.com/office/drawing/2014/main" id="{CE4DE82D-E3E4-6583-CDF2-010EDDB42866}"/>
              </a:ext>
            </a:extLst>
          </p:cNvPr>
          <p:cNvSpPr txBox="1"/>
          <p:nvPr/>
        </p:nvSpPr>
        <p:spPr>
          <a:xfrm>
            <a:off x="8130038" y="4982132"/>
            <a:ext cx="1098378" cy="184666"/>
          </a:xfrm>
          <a:prstGeom prst="rect">
            <a:avLst/>
          </a:prstGeom>
          <a:noFill/>
        </p:spPr>
        <p:txBody>
          <a:bodyPr wrap="none" rtlCol="0">
            <a:spAutoFit/>
          </a:bodyPr>
          <a:lstStyle/>
          <a:p>
            <a:r>
              <a:rPr lang="en-US" sz="600" i="1" dirty="0"/>
              <a:t>Semi-Supervised Learning</a:t>
            </a:r>
          </a:p>
        </p:txBody>
      </p:sp>
      <p:sp>
        <p:nvSpPr>
          <p:cNvPr id="3" name="Text Placeholder 4">
            <a:extLst>
              <a:ext uri="{FF2B5EF4-FFF2-40B4-BE49-F238E27FC236}">
                <a16:creationId xmlns:a16="http://schemas.microsoft.com/office/drawing/2014/main" id="{B1ADDE53-EFB2-7849-4A96-0C2FDDBDAF7A}"/>
              </a:ext>
            </a:extLst>
          </p:cNvPr>
          <p:cNvSpPr txBox="1">
            <a:spLocks/>
          </p:cNvSpPr>
          <p:nvPr/>
        </p:nvSpPr>
        <p:spPr>
          <a:xfrm>
            <a:off x="-4" y="284903"/>
            <a:ext cx="85206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lvl="0" indent="-298450" algn="l" rtl="0">
              <a:lnSpc>
                <a:spcPct val="115000"/>
              </a:lnSpc>
              <a:spcBef>
                <a:spcPts val="1200"/>
              </a:spcBef>
              <a:spcAft>
                <a:spcPts val="0"/>
              </a:spcAft>
              <a:buClr>
                <a:schemeClr val="dk1"/>
              </a:buClr>
              <a:buSzPts val="1100"/>
              <a:buChar char="●"/>
            </a:pPr>
            <a:r>
              <a:rPr lang="en-US" sz="1000" dirty="0">
                <a:solidFill>
                  <a:schemeClr val="tx1"/>
                </a:solidFill>
              </a:rPr>
              <a:t>Goal of semi-supervised learning is to learn with some data that’s labeled, and some that is not.</a:t>
            </a:r>
          </a:p>
          <a:p>
            <a:pPr marL="914400" lvl="1" indent="-298450" algn="l" rtl="0">
              <a:lnSpc>
                <a:spcPct val="115000"/>
              </a:lnSpc>
              <a:spcBef>
                <a:spcPts val="0"/>
              </a:spcBef>
              <a:spcAft>
                <a:spcPts val="0"/>
              </a:spcAft>
              <a:buClr>
                <a:schemeClr val="dk1"/>
              </a:buClr>
              <a:buSzPts val="1100"/>
              <a:buChar char="○"/>
            </a:pPr>
            <a:r>
              <a:rPr lang="en-US" sz="1000" dirty="0">
                <a:solidFill>
                  <a:schemeClr val="tx1"/>
                </a:solidFill>
              </a:rPr>
              <a:t>Note that regardless of the training method, supervised pretraining on a different dataset/task is still generally helpful.</a:t>
            </a:r>
          </a:p>
          <a:p>
            <a:pPr marL="914400" lvl="1" indent="-298450" algn="l" rtl="0">
              <a:lnSpc>
                <a:spcPct val="115000"/>
              </a:lnSpc>
              <a:spcBef>
                <a:spcPts val="0"/>
              </a:spcBef>
              <a:spcAft>
                <a:spcPts val="0"/>
              </a:spcAft>
              <a:buClr>
                <a:schemeClr val="dk1"/>
              </a:buClr>
              <a:buSzPts val="1100"/>
              <a:buChar char="○"/>
            </a:pPr>
            <a:endParaRPr lang="en-US" sz="1000" dirty="0">
              <a:solidFill>
                <a:schemeClr val="tx1"/>
              </a:solidFill>
            </a:endParaRPr>
          </a:p>
          <a:p>
            <a:pPr marL="914400" lvl="1" indent="-298450" algn="l" rtl="0">
              <a:lnSpc>
                <a:spcPct val="115000"/>
              </a:lnSpc>
              <a:spcBef>
                <a:spcPts val="0"/>
              </a:spcBef>
              <a:spcAft>
                <a:spcPts val="0"/>
              </a:spcAft>
              <a:buClr>
                <a:schemeClr val="dk1"/>
              </a:buClr>
              <a:buSzPts val="1100"/>
              <a:buChar char="○"/>
            </a:pPr>
            <a:endParaRPr lang="en-US" sz="1000" dirty="0">
              <a:solidFill>
                <a:schemeClr val="tx1"/>
              </a:solidFill>
            </a:endParaRPr>
          </a:p>
          <a:p>
            <a:pPr indent="-298450">
              <a:buClr>
                <a:schemeClr val="dk1"/>
              </a:buClr>
              <a:buSzPts val="1100"/>
              <a:buChar char="○"/>
            </a:pPr>
            <a:r>
              <a:rPr lang="en-US" sz="1000" dirty="0">
                <a:solidFill>
                  <a:schemeClr val="tx1"/>
                </a:solidFill>
              </a:rPr>
              <a:t>Some concrete approaches:</a:t>
            </a:r>
          </a:p>
          <a:p>
            <a:pPr lvl="1" indent="-298450">
              <a:buClr>
                <a:schemeClr val="dk1"/>
              </a:buClr>
              <a:buSzPts val="1100"/>
            </a:pPr>
            <a:r>
              <a:rPr lang="en-US" sz="1000" b="1" dirty="0">
                <a:solidFill>
                  <a:schemeClr val="tx1"/>
                </a:solidFill>
              </a:rPr>
              <a:t>Psuedolabeling / self-learning</a:t>
            </a:r>
          </a:p>
          <a:p>
            <a:pPr lvl="1" indent="-298450">
              <a:buClr>
                <a:schemeClr val="dk1"/>
              </a:buClr>
              <a:buSzPts val="1100"/>
            </a:pPr>
            <a:r>
              <a:rPr lang="en-US" sz="1000" b="1" dirty="0">
                <a:solidFill>
                  <a:schemeClr val="tx1"/>
                </a:solidFill>
              </a:rPr>
              <a:t>Self-supervised (</a:t>
            </a:r>
            <a:r>
              <a:rPr lang="en-US" sz="1000" b="1" dirty="0" err="1">
                <a:solidFill>
                  <a:schemeClr val="tx1"/>
                </a:solidFill>
              </a:rPr>
              <a:t>eg</a:t>
            </a:r>
            <a:r>
              <a:rPr lang="en-US" sz="1000" b="1" dirty="0">
                <a:solidFill>
                  <a:schemeClr val="tx1"/>
                </a:solidFill>
              </a:rPr>
              <a:t> generative, contrastive) pre-training </a:t>
            </a:r>
          </a:p>
          <a:p>
            <a:pPr lvl="1" indent="-298450">
              <a:buClr>
                <a:schemeClr val="dk1"/>
              </a:buClr>
              <a:buSzPts val="1100"/>
            </a:pPr>
            <a:r>
              <a:rPr lang="en-US" sz="1000" b="1" dirty="0">
                <a:solidFill>
                  <a:schemeClr val="tx1"/>
                </a:solidFill>
              </a:rPr>
              <a:t>Consistency regularization</a:t>
            </a:r>
          </a:p>
          <a:p>
            <a:pPr lvl="2" indent="-298450">
              <a:buClr>
                <a:schemeClr val="dk1"/>
              </a:buClr>
              <a:buSzPts val="1100"/>
            </a:pPr>
            <a:r>
              <a:rPr lang="en-US" sz="1000" dirty="0">
                <a:solidFill>
                  <a:schemeClr val="tx1"/>
                </a:solidFill>
              </a:rPr>
              <a:t>Encourages the model to output similar predictions for an input and its perturbations</a:t>
            </a:r>
          </a:p>
          <a:p>
            <a:pPr lvl="1" indent="-298450">
              <a:buClr>
                <a:schemeClr val="dk1"/>
              </a:buClr>
              <a:buSzPts val="1100"/>
            </a:pPr>
            <a:r>
              <a:rPr lang="en-US" sz="1000" b="1" dirty="0">
                <a:solidFill>
                  <a:schemeClr val="tx1"/>
                </a:solidFill>
              </a:rPr>
              <a:t>Entropy minimization</a:t>
            </a:r>
          </a:p>
          <a:p>
            <a:pPr lvl="2" indent="-298450">
              <a:buClr>
                <a:schemeClr val="dk1"/>
              </a:buClr>
              <a:buSzPts val="1100"/>
            </a:pPr>
            <a:r>
              <a:rPr lang="en-US" sz="1000" dirty="0">
                <a:solidFill>
                  <a:schemeClr val="tx1"/>
                </a:solidFill>
              </a:rPr>
              <a:t>Trains the model to make confident (low-entropy) predictions on unlabeled data.</a:t>
            </a:r>
          </a:p>
          <a:p>
            <a:pPr lvl="1" indent="-298450">
              <a:buClr>
                <a:schemeClr val="dk1"/>
              </a:buClr>
              <a:buSzPts val="1100"/>
            </a:pPr>
            <a:endParaRPr lang="en-US" sz="1000" dirty="0">
              <a:solidFill>
                <a:schemeClr val="tx1"/>
              </a:solidFill>
            </a:endParaRPr>
          </a:p>
          <a:p>
            <a:pPr marL="457200" lvl="0" indent="-298450" algn="l" rtl="0">
              <a:lnSpc>
                <a:spcPct val="115000"/>
              </a:lnSpc>
              <a:spcBef>
                <a:spcPts val="1200"/>
              </a:spcBef>
              <a:spcAft>
                <a:spcPts val="0"/>
              </a:spcAft>
              <a:buClr>
                <a:schemeClr val="dk1"/>
              </a:buClr>
              <a:buSzPts val="1100"/>
              <a:buChar char="●"/>
            </a:pPr>
            <a:r>
              <a:rPr lang="en-US" sz="1000" dirty="0">
                <a:solidFill>
                  <a:schemeClr val="tx1"/>
                </a:solidFill>
              </a:rPr>
              <a:t>Several hypotheses have been discussed in literature to support certain design decisions in semi-supervised learning methods:</a:t>
            </a:r>
          </a:p>
          <a:p>
            <a:pPr marL="914400" lvl="1" indent="-298450" algn="l" rtl="0">
              <a:lnSpc>
                <a:spcPct val="115000"/>
              </a:lnSpc>
              <a:spcBef>
                <a:spcPts val="0"/>
              </a:spcBef>
              <a:spcAft>
                <a:spcPts val="0"/>
              </a:spcAft>
              <a:buClr>
                <a:schemeClr val="dk1"/>
              </a:buClr>
              <a:buSzPts val="1100"/>
              <a:buChar char="○"/>
            </a:pPr>
            <a:r>
              <a:rPr lang="en-US" sz="1000" b="1" dirty="0">
                <a:solidFill>
                  <a:schemeClr val="tx1"/>
                </a:solidFill>
              </a:rPr>
              <a:t>Smoothness Assumptions:</a:t>
            </a:r>
            <a:r>
              <a:rPr lang="en-US" sz="1000" dirty="0">
                <a:solidFill>
                  <a:schemeClr val="tx1"/>
                </a:solidFill>
              </a:rPr>
              <a:t> If two data samples are close in a high-density region of the feature space, their labels should be the same or very similar.</a:t>
            </a:r>
          </a:p>
          <a:p>
            <a:pPr marL="914400" lvl="1" indent="-298450" algn="l" rtl="0">
              <a:lnSpc>
                <a:spcPct val="115000"/>
              </a:lnSpc>
              <a:spcBef>
                <a:spcPts val="0"/>
              </a:spcBef>
              <a:spcAft>
                <a:spcPts val="0"/>
              </a:spcAft>
              <a:buClr>
                <a:schemeClr val="dk1"/>
              </a:buClr>
              <a:buSzPts val="1100"/>
              <a:buChar char="○"/>
            </a:pPr>
            <a:r>
              <a:rPr lang="en-US" sz="1000" b="1" dirty="0">
                <a:solidFill>
                  <a:schemeClr val="tx1"/>
                </a:solidFill>
              </a:rPr>
              <a:t>Cluster Assumptions</a:t>
            </a:r>
            <a:r>
              <a:rPr lang="en-US" sz="1000" dirty="0">
                <a:solidFill>
                  <a:schemeClr val="tx1"/>
                </a:solidFill>
              </a:rPr>
              <a:t>: The feature space has both dense regions and sparse regions. Densely grouped data points naturally form a cluster. Samples in the same cluster are expected to have the same label. This is a small extension of H1.</a:t>
            </a:r>
          </a:p>
          <a:p>
            <a:pPr marL="914400" lvl="1" indent="-298450" algn="l" rtl="0">
              <a:lnSpc>
                <a:spcPct val="115000"/>
              </a:lnSpc>
              <a:spcBef>
                <a:spcPts val="0"/>
              </a:spcBef>
              <a:spcAft>
                <a:spcPts val="0"/>
              </a:spcAft>
              <a:buClr>
                <a:schemeClr val="dk1"/>
              </a:buClr>
              <a:buSzPts val="1100"/>
              <a:buChar char="○"/>
            </a:pPr>
            <a:r>
              <a:rPr lang="en-US" sz="1000" b="1" dirty="0">
                <a:solidFill>
                  <a:schemeClr val="tx1"/>
                </a:solidFill>
              </a:rPr>
              <a:t>Low-density Separation Assumptions</a:t>
            </a:r>
            <a:r>
              <a:rPr lang="en-US" sz="1000" dirty="0">
                <a:solidFill>
                  <a:schemeClr val="tx1"/>
                </a:solidFill>
              </a:rPr>
              <a:t>: The decision boundary between classes tends to be located in the sparse, low density regions, because otherwise the decision boundary would cut a high-density cluster into two classes, corresponding to two clusters, which invalidates H1 and H2.</a:t>
            </a:r>
          </a:p>
          <a:p>
            <a:pPr marL="914400" lvl="1" indent="-298450" algn="l" rtl="0">
              <a:lnSpc>
                <a:spcPct val="115000"/>
              </a:lnSpc>
              <a:spcBef>
                <a:spcPts val="0"/>
              </a:spcBef>
              <a:spcAft>
                <a:spcPts val="0"/>
              </a:spcAft>
              <a:buClr>
                <a:schemeClr val="dk1"/>
              </a:buClr>
              <a:buSzPts val="1100"/>
              <a:buChar char="○"/>
            </a:pPr>
            <a:r>
              <a:rPr lang="en-US" sz="1000" b="1" dirty="0">
                <a:solidFill>
                  <a:schemeClr val="tx1"/>
                </a:solidFill>
              </a:rPr>
              <a:t>Manifold Assumptions</a:t>
            </a:r>
            <a:r>
              <a:rPr lang="en-US" sz="1000" dirty="0">
                <a:solidFill>
                  <a:schemeClr val="tx1"/>
                </a:solidFill>
              </a:rPr>
              <a:t>: The high-dimensional data tends to locate on a low-dimensional manifold. This enables us to learn a more efficient representation for us to discover and measure similarity between unlabeled data points.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6B209-93F3-2243-2BEF-8AB380244A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ABA307-06B2-11ED-14DC-A41A2F198906}"/>
              </a:ext>
            </a:extLst>
          </p:cNvPr>
          <p:cNvSpPr>
            <a:spLocks noGrp="1"/>
          </p:cNvSpPr>
          <p:nvPr>
            <p:ph type="title"/>
          </p:nvPr>
        </p:nvSpPr>
        <p:spPr>
          <a:xfrm>
            <a:off x="0" y="-48482"/>
            <a:ext cx="7687818" cy="559260"/>
          </a:xfrm>
        </p:spPr>
        <p:txBody>
          <a:bodyPr>
            <a:normAutofit/>
          </a:bodyPr>
          <a:lstStyle/>
          <a:p>
            <a:r>
              <a:rPr lang="en-US" sz="1400" b="1" u="sng" dirty="0"/>
              <a:t>Question Goes Here</a:t>
            </a:r>
          </a:p>
        </p:txBody>
      </p:sp>
      <p:sp>
        <p:nvSpPr>
          <p:cNvPr id="3" name="Content Placeholder 2">
            <a:extLst>
              <a:ext uri="{FF2B5EF4-FFF2-40B4-BE49-F238E27FC236}">
                <a16:creationId xmlns:a16="http://schemas.microsoft.com/office/drawing/2014/main" id="{854B1000-6C62-DDEE-0567-A1F5135993AB}"/>
              </a:ext>
            </a:extLst>
          </p:cNvPr>
          <p:cNvSpPr>
            <a:spLocks noGrp="1"/>
          </p:cNvSpPr>
          <p:nvPr>
            <p:ph idx="1"/>
          </p:nvPr>
        </p:nvSpPr>
        <p:spPr>
          <a:xfrm>
            <a:off x="100585" y="436531"/>
            <a:ext cx="8954516" cy="3263504"/>
          </a:xfrm>
        </p:spPr>
        <p:txBody>
          <a:bodyPr>
            <a:normAutofit/>
          </a:bodyPr>
          <a:lstStyle/>
          <a:p>
            <a:r>
              <a:rPr lang="en-US" sz="1200" dirty="0"/>
              <a:t>Answer goes here</a:t>
            </a:r>
          </a:p>
          <a:p>
            <a:endParaRPr lang="en-US" sz="1200" dirty="0"/>
          </a:p>
          <a:p>
            <a:endParaRPr lang="en-US" sz="1200" dirty="0"/>
          </a:p>
        </p:txBody>
      </p:sp>
    </p:spTree>
    <p:extLst>
      <p:ext uri="{BB962C8B-B14F-4D97-AF65-F5344CB8AC3E}">
        <p14:creationId xmlns:p14="http://schemas.microsoft.com/office/powerpoint/2010/main" val="661847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08"/>
        <p:cNvGrpSpPr/>
        <p:nvPr/>
      </p:nvGrpSpPr>
      <p:grpSpPr>
        <a:xfrm>
          <a:off x="0" y="0"/>
          <a:ext cx="0" cy="0"/>
          <a:chOff x="0" y="0"/>
          <a:chExt cx="0" cy="0"/>
        </a:xfrm>
      </p:grpSpPr>
      <p:pic>
        <p:nvPicPr>
          <p:cNvPr id="109" name="Google Shape;109;p17"/>
          <p:cNvPicPr preferRelativeResize="0"/>
          <p:nvPr/>
        </p:nvPicPr>
        <p:blipFill>
          <a:blip r:embed="rId3">
            <a:alphaModFix/>
          </a:blip>
          <a:stretch>
            <a:fillRect/>
          </a:stretch>
        </p:blipFill>
        <p:spPr>
          <a:xfrm>
            <a:off x="7561775" y="183798"/>
            <a:ext cx="1500575" cy="543177"/>
          </a:xfrm>
          <a:prstGeom prst="rect">
            <a:avLst/>
          </a:prstGeom>
          <a:noFill/>
          <a:ln w="9525" cap="flat" cmpd="sng">
            <a:solidFill>
              <a:schemeClr val="dk2"/>
            </a:solidFill>
            <a:prstDash val="solid"/>
            <a:round/>
            <a:headEnd type="none" w="sm" len="sm"/>
            <a:tailEnd type="none" w="sm" len="sm"/>
          </a:ln>
        </p:spPr>
      </p:pic>
      <p:sp>
        <p:nvSpPr>
          <p:cNvPr id="110" name="Google Shape;110;p17"/>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is SIFT and what problems does it tackle?</a:t>
            </a:r>
            <a:endParaRPr b="1" u="sng"/>
          </a:p>
        </p:txBody>
      </p:sp>
      <p:sp>
        <p:nvSpPr>
          <p:cNvPr id="111" name="Google Shape;111;p17"/>
          <p:cNvSpPr txBox="1"/>
          <p:nvPr/>
        </p:nvSpPr>
        <p:spPr>
          <a:xfrm>
            <a:off x="-185525" y="132775"/>
            <a:ext cx="7819800" cy="2967449"/>
          </a:xfrm>
          <a:prstGeom prst="rect">
            <a:avLst/>
          </a:prstGeom>
          <a:noFill/>
          <a:ln>
            <a:noFill/>
          </a:ln>
        </p:spPr>
        <p:txBody>
          <a:bodyPr spcFirstLastPara="1" wrap="square" lIns="91425" tIns="91425" rIns="91425" bIns="91425" anchor="t" anchorCtr="0">
            <a:spAutoFit/>
          </a:bodyPr>
          <a:lstStyle/>
          <a:p>
            <a:pPr marL="457200" lvl="0" indent="-292100" algn="l" rtl="0">
              <a:lnSpc>
                <a:spcPct val="115000"/>
              </a:lnSpc>
              <a:spcBef>
                <a:spcPts val="1000"/>
              </a:spcBef>
              <a:spcAft>
                <a:spcPts val="0"/>
              </a:spcAft>
              <a:buSzPts val="1000"/>
              <a:buChar char="●"/>
            </a:pPr>
            <a:r>
              <a:rPr lang="en" sz="1000" dirty="0"/>
              <a:t>The</a:t>
            </a:r>
            <a:r>
              <a:rPr lang="en" sz="1000" b="1" dirty="0"/>
              <a:t> Scale-Invariant Feature Transform</a:t>
            </a:r>
            <a:r>
              <a:rPr lang="en" sz="1000" dirty="0"/>
              <a:t> (1999)</a:t>
            </a:r>
            <a:r>
              <a:rPr lang="en" sz="1000" b="1" dirty="0"/>
              <a:t> </a:t>
            </a:r>
            <a:r>
              <a:rPr lang="en" sz="1000" dirty="0"/>
              <a:t>is a feature detection algorithm which is scale and rotation invariant.</a:t>
            </a:r>
            <a:endParaRPr sz="1000" dirty="0"/>
          </a:p>
          <a:p>
            <a:pPr marL="914400" lvl="1" indent="-292100" algn="l" rtl="0">
              <a:lnSpc>
                <a:spcPct val="115000"/>
              </a:lnSpc>
              <a:spcBef>
                <a:spcPts val="0"/>
              </a:spcBef>
              <a:spcAft>
                <a:spcPts val="0"/>
              </a:spcAft>
              <a:buSzPts val="1000"/>
              <a:buChar char="○"/>
            </a:pPr>
            <a:r>
              <a:rPr lang="en" sz="1000" dirty="0"/>
              <a:t>It is an improvement of things like the </a:t>
            </a:r>
            <a:r>
              <a:rPr lang="en" sz="1000" b="1" dirty="0"/>
              <a:t>Harris corner detector </a:t>
            </a:r>
            <a:r>
              <a:rPr lang="en" sz="1000" dirty="0"/>
              <a:t>(1988), which is only rotation invariant (since, corners look like lines when zoomed in)</a:t>
            </a:r>
            <a:endParaRPr sz="1000" dirty="0"/>
          </a:p>
          <a:p>
            <a:pPr marL="457200" lvl="0" indent="-292100" algn="l" rtl="0">
              <a:lnSpc>
                <a:spcPct val="115000"/>
              </a:lnSpc>
              <a:spcBef>
                <a:spcPts val="0"/>
              </a:spcBef>
              <a:spcAft>
                <a:spcPts val="0"/>
              </a:spcAft>
              <a:buSzPts val="1000"/>
              <a:buChar char="●"/>
            </a:pPr>
            <a:r>
              <a:rPr lang="en" sz="1000" dirty="0"/>
              <a:t>Once you obtain SIFT keypoints for one image, you can recognize objects in other images by getting its SIFT keypoints and comparing them to the original keypoints with euclidean distance of the feature vectors, thus establishing </a:t>
            </a:r>
            <a:r>
              <a:rPr lang="en" sz="1000" b="1" dirty="0"/>
              <a:t>correspondences</a:t>
            </a:r>
            <a:r>
              <a:rPr lang="en" sz="1000" dirty="0"/>
              <a:t>. In general, the process of matching features is called </a:t>
            </a:r>
            <a:r>
              <a:rPr lang="en" sz="1000" b="1" dirty="0"/>
              <a:t>image registration</a:t>
            </a:r>
            <a:r>
              <a:rPr lang="en" sz="1000" dirty="0"/>
              <a:t>.</a:t>
            </a:r>
            <a:endParaRPr sz="1000" dirty="0"/>
          </a:p>
          <a:p>
            <a:pPr marL="457200" lvl="0" indent="-292100" algn="l" rtl="0">
              <a:lnSpc>
                <a:spcPct val="115000"/>
              </a:lnSpc>
              <a:spcBef>
                <a:spcPts val="0"/>
              </a:spcBef>
              <a:spcAft>
                <a:spcPts val="0"/>
              </a:spcAft>
              <a:buSzPts val="1000"/>
              <a:buChar char="●"/>
            </a:pPr>
            <a:r>
              <a:rPr lang="en" sz="1000" dirty="0"/>
              <a:t>Downstream uses include:</a:t>
            </a:r>
            <a:endParaRPr sz="1000" dirty="0"/>
          </a:p>
          <a:p>
            <a:pPr marL="914400" lvl="1" indent="-292100" algn="l" rtl="0">
              <a:lnSpc>
                <a:spcPct val="115000"/>
              </a:lnSpc>
              <a:spcBef>
                <a:spcPts val="0"/>
              </a:spcBef>
              <a:spcAft>
                <a:spcPts val="0"/>
              </a:spcAft>
              <a:buSzPts val="1000"/>
              <a:buChar char="○"/>
            </a:pPr>
            <a:r>
              <a:rPr lang="en" sz="1000" b="1" dirty="0"/>
              <a:t>Object recognition</a:t>
            </a:r>
            <a:r>
              <a:rPr lang="en" sz="1000" dirty="0"/>
              <a:t> (if number of high confidence correspondences exceed a threshold)</a:t>
            </a:r>
            <a:endParaRPr sz="1000" dirty="0"/>
          </a:p>
          <a:p>
            <a:pPr marL="914400" lvl="1" indent="-292100" algn="l" rtl="0">
              <a:lnSpc>
                <a:spcPct val="115000"/>
              </a:lnSpc>
              <a:spcBef>
                <a:spcPts val="0"/>
              </a:spcBef>
              <a:spcAft>
                <a:spcPts val="0"/>
              </a:spcAft>
              <a:buSzPts val="1000"/>
              <a:buChar char="○"/>
            </a:pPr>
            <a:r>
              <a:rPr lang="en" sz="1000" b="1" dirty="0"/>
              <a:t>Robot localization </a:t>
            </a:r>
            <a:r>
              <a:rPr lang="en" sz="1000" dirty="0"/>
              <a:t>(by feature mapping to a known 3D map)</a:t>
            </a:r>
            <a:endParaRPr sz="1000" dirty="0"/>
          </a:p>
          <a:p>
            <a:pPr marL="914400" lvl="1" indent="-292100" algn="l" rtl="0">
              <a:lnSpc>
                <a:spcPct val="115000"/>
              </a:lnSpc>
              <a:spcBef>
                <a:spcPts val="0"/>
              </a:spcBef>
              <a:spcAft>
                <a:spcPts val="0"/>
              </a:spcAft>
              <a:buSzPts val="1000"/>
              <a:buChar char="○"/>
            </a:pPr>
            <a:r>
              <a:rPr lang="en" sz="1000" b="1" dirty="0"/>
              <a:t>Depth estimation </a:t>
            </a:r>
            <a:r>
              <a:rPr lang="en" sz="1000" dirty="0"/>
              <a:t>(By using SIFT to generate correspondences between stereo images)</a:t>
            </a:r>
            <a:endParaRPr sz="1000" dirty="0"/>
          </a:p>
          <a:p>
            <a:pPr marL="914400" lvl="1" indent="-292100" algn="l" rtl="0">
              <a:lnSpc>
                <a:spcPct val="115000"/>
              </a:lnSpc>
              <a:spcBef>
                <a:spcPts val="0"/>
              </a:spcBef>
              <a:spcAft>
                <a:spcPts val="0"/>
              </a:spcAft>
              <a:buSzPts val="1000"/>
              <a:buChar char="○"/>
            </a:pPr>
            <a:r>
              <a:rPr lang="en" sz="1000" b="1" dirty="0"/>
              <a:t>Structure from motion </a:t>
            </a:r>
            <a:r>
              <a:rPr lang="en" sz="1000" dirty="0"/>
              <a:t>(By using SIFT to generate correspondences between many images;  if camera parameters are known, we get the depth of an object and can generate a pointcloud or mesh)</a:t>
            </a:r>
            <a:endParaRPr sz="1000" dirty="0"/>
          </a:p>
          <a:p>
            <a:pPr marL="914400" lvl="1" indent="-292100" algn="l" rtl="0">
              <a:lnSpc>
                <a:spcPct val="115000"/>
              </a:lnSpc>
              <a:spcBef>
                <a:spcPts val="0"/>
              </a:spcBef>
              <a:spcAft>
                <a:spcPts val="0"/>
              </a:spcAft>
              <a:buSzPts val="1000"/>
              <a:buChar char="○"/>
            </a:pPr>
            <a:r>
              <a:rPr lang="en" sz="1000" b="1" dirty="0"/>
              <a:t>Panorama stitching/image alignment</a:t>
            </a:r>
            <a:endParaRPr sz="1000" b="1" dirty="0"/>
          </a:p>
          <a:p>
            <a:pPr marL="914400" lvl="1" indent="-292100" algn="l" rtl="0">
              <a:lnSpc>
                <a:spcPct val="115000"/>
              </a:lnSpc>
              <a:spcBef>
                <a:spcPts val="0"/>
              </a:spcBef>
              <a:spcAft>
                <a:spcPts val="0"/>
              </a:spcAft>
              <a:buSzPts val="1000"/>
              <a:buChar char="○"/>
            </a:pPr>
            <a:r>
              <a:rPr lang="en" sz="1000" b="1" dirty="0"/>
              <a:t>Motion tracking</a:t>
            </a:r>
            <a:r>
              <a:rPr lang="en" sz="1000" dirty="0"/>
              <a:t> of an object</a:t>
            </a:r>
            <a:endParaRPr sz="1000" dirty="0"/>
          </a:p>
          <a:p>
            <a:pPr marL="914400" lvl="1" indent="-292100" algn="l" rtl="0">
              <a:lnSpc>
                <a:spcPct val="115000"/>
              </a:lnSpc>
              <a:spcBef>
                <a:spcPts val="0"/>
              </a:spcBef>
              <a:spcAft>
                <a:spcPts val="0"/>
              </a:spcAft>
              <a:buSzPts val="1000"/>
              <a:buChar char="○"/>
            </a:pPr>
            <a:r>
              <a:rPr lang="en" sz="1000" dirty="0"/>
              <a:t>Feature-based </a:t>
            </a:r>
            <a:r>
              <a:rPr lang="en" sz="1000" b="1" dirty="0"/>
              <a:t>optical flow</a:t>
            </a:r>
            <a:endParaRPr sz="1000" b="1" dirty="0"/>
          </a:p>
        </p:txBody>
      </p:sp>
      <p:sp>
        <p:nvSpPr>
          <p:cNvPr id="112" name="Google Shape;11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pic>
        <p:nvPicPr>
          <p:cNvPr id="113" name="Google Shape;113;p17"/>
          <p:cNvPicPr preferRelativeResize="0"/>
          <p:nvPr/>
        </p:nvPicPr>
        <p:blipFill>
          <a:blip r:embed="rId4">
            <a:alphaModFix/>
          </a:blip>
          <a:stretch>
            <a:fillRect/>
          </a:stretch>
        </p:blipFill>
        <p:spPr>
          <a:xfrm>
            <a:off x="6971875" y="3784821"/>
            <a:ext cx="1707225" cy="933296"/>
          </a:xfrm>
          <a:prstGeom prst="rect">
            <a:avLst/>
          </a:prstGeom>
          <a:noFill/>
          <a:ln>
            <a:noFill/>
          </a:ln>
        </p:spPr>
      </p:pic>
      <p:pic>
        <p:nvPicPr>
          <p:cNvPr id="114" name="Google Shape;114;p17"/>
          <p:cNvPicPr preferRelativeResize="0"/>
          <p:nvPr/>
        </p:nvPicPr>
        <p:blipFill>
          <a:blip r:embed="rId5">
            <a:alphaModFix/>
          </a:blip>
          <a:stretch>
            <a:fillRect/>
          </a:stretch>
        </p:blipFill>
        <p:spPr>
          <a:xfrm>
            <a:off x="2708674" y="3441175"/>
            <a:ext cx="2152351" cy="1620600"/>
          </a:xfrm>
          <a:prstGeom prst="rect">
            <a:avLst/>
          </a:prstGeom>
          <a:noFill/>
          <a:ln>
            <a:noFill/>
          </a:ln>
        </p:spPr>
      </p:pic>
      <p:pic>
        <p:nvPicPr>
          <p:cNvPr id="115" name="Google Shape;115;p17"/>
          <p:cNvPicPr preferRelativeResize="0"/>
          <p:nvPr/>
        </p:nvPicPr>
        <p:blipFill>
          <a:blip r:embed="rId6">
            <a:alphaModFix/>
          </a:blip>
          <a:stretch>
            <a:fillRect/>
          </a:stretch>
        </p:blipFill>
        <p:spPr>
          <a:xfrm>
            <a:off x="366750" y="3306650"/>
            <a:ext cx="1962750" cy="1560774"/>
          </a:xfrm>
          <a:prstGeom prst="rect">
            <a:avLst/>
          </a:prstGeom>
          <a:noFill/>
          <a:ln>
            <a:noFill/>
          </a:ln>
        </p:spPr>
      </p:pic>
      <p:sp>
        <p:nvSpPr>
          <p:cNvPr id="116" name="Google Shape;116;p17"/>
          <p:cNvSpPr txBox="1"/>
          <p:nvPr/>
        </p:nvSpPr>
        <p:spPr>
          <a:xfrm>
            <a:off x="185525" y="4815975"/>
            <a:ext cx="1206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i="1"/>
              <a:t>Image Stitching</a:t>
            </a:r>
            <a:endParaRPr sz="1000" b="1" i="1"/>
          </a:p>
        </p:txBody>
      </p:sp>
      <p:sp>
        <p:nvSpPr>
          <p:cNvPr id="117" name="Google Shape;117;p17"/>
          <p:cNvSpPr txBox="1"/>
          <p:nvPr/>
        </p:nvSpPr>
        <p:spPr>
          <a:xfrm>
            <a:off x="2832350" y="4718125"/>
            <a:ext cx="1206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i="1"/>
              <a:t>SfM</a:t>
            </a:r>
            <a:endParaRPr sz="1000" b="1" i="1"/>
          </a:p>
        </p:txBody>
      </p:sp>
      <p:grpSp>
        <p:nvGrpSpPr>
          <p:cNvPr id="118" name="Google Shape;118;p17"/>
          <p:cNvGrpSpPr/>
          <p:nvPr/>
        </p:nvGrpSpPr>
        <p:grpSpPr>
          <a:xfrm>
            <a:off x="4938025" y="3591020"/>
            <a:ext cx="2012552" cy="1465793"/>
            <a:chOff x="5707950" y="1742935"/>
            <a:chExt cx="2927349" cy="1904865"/>
          </a:xfrm>
        </p:grpSpPr>
        <p:pic>
          <p:nvPicPr>
            <p:cNvPr id="119" name="Google Shape;119;p17"/>
            <p:cNvPicPr preferRelativeResize="0"/>
            <p:nvPr/>
          </p:nvPicPr>
          <p:blipFill>
            <a:blip r:embed="rId7">
              <a:alphaModFix/>
            </a:blip>
            <a:stretch>
              <a:fillRect/>
            </a:stretch>
          </p:blipFill>
          <p:spPr>
            <a:xfrm>
              <a:off x="5707950" y="1742935"/>
              <a:ext cx="2927349" cy="1462250"/>
            </a:xfrm>
            <a:prstGeom prst="rect">
              <a:avLst/>
            </a:prstGeom>
            <a:noFill/>
            <a:ln>
              <a:noFill/>
            </a:ln>
          </p:spPr>
        </p:pic>
        <p:sp>
          <p:nvSpPr>
            <p:cNvPr id="120" name="Google Shape;120;p17"/>
            <p:cNvSpPr txBox="1"/>
            <p:nvPr/>
          </p:nvSpPr>
          <p:spPr>
            <a:xfrm>
              <a:off x="5894725" y="3007600"/>
              <a:ext cx="1599000" cy="64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i="1"/>
                <a:t>Depth Estimation</a:t>
              </a:r>
              <a:endParaRPr sz="1000" b="1" i="1"/>
            </a:p>
          </p:txBody>
        </p:sp>
      </p:grpSp>
      <p:sp>
        <p:nvSpPr>
          <p:cNvPr id="121" name="Google Shape;121;p17"/>
          <p:cNvSpPr txBox="1"/>
          <p:nvPr/>
        </p:nvSpPr>
        <p:spPr>
          <a:xfrm>
            <a:off x="7342275" y="4815975"/>
            <a:ext cx="1599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i="1"/>
              <a:t>Correspondences</a:t>
            </a:r>
            <a:endParaRPr sz="1000" b="1" i="1"/>
          </a:p>
        </p:txBody>
      </p:sp>
      <p:sp>
        <p:nvSpPr>
          <p:cNvPr id="2" name="TextBox 1">
            <a:extLst>
              <a:ext uri="{FF2B5EF4-FFF2-40B4-BE49-F238E27FC236}">
                <a16:creationId xmlns:a16="http://schemas.microsoft.com/office/drawing/2014/main" id="{6C9C78F7-22CF-D8E7-FBE5-FE742C9880DC}"/>
              </a:ext>
            </a:extLst>
          </p:cNvPr>
          <p:cNvSpPr txBox="1"/>
          <p:nvPr/>
        </p:nvSpPr>
        <p:spPr>
          <a:xfrm>
            <a:off x="8105457" y="5015460"/>
            <a:ext cx="1083951" cy="184666"/>
          </a:xfrm>
          <a:prstGeom prst="rect">
            <a:avLst/>
          </a:prstGeom>
          <a:noFill/>
        </p:spPr>
        <p:txBody>
          <a:bodyPr wrap="none" rtlCol="0">
            <a:spAutoFit/>
          </a:bodyPr>
          <a:lstStyle/>
          <a:p>
            <a:r>
              <a:rPr lang="en-US" sz="600" i="1" dirty="0"/>
              <a:t>Low level / classical vision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1000"/>
                                        <p:tgtEl>
                                          <p:spTgt spid="109"/>
                                        </p:tgtEl>
                                      </p:cBhvr>
                                    </p:animEffect>
                                  </p:childTnLst>
                                </p:cTn>
                              </p:par>
                              <p:par>
                                <p:cTn id="8" presetID="10" presetClass="entr" presetSubtype="0" fill="hold"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1000"/>
                                        <p:tgtEl>
                                          <p:spTgt spid="111"/>
                                        </p:tgtEl>
                                      </p:cBhvr>
                                    </p:animEffect>
                                  </p:childTnLst>
                                </p:cTn>
                              </p:par>
                              <p:par>
                                <p:cTn id="11" presetID="10" presetClass="entr" presetSubtype="0" fill="hold" nodeType="withEffect">
                                  <p:stCondLst>
                                    <p:cond delay="0"/>
                                  </p:stCondLst>
                                  <p:childTnLst>
                                    <p:set>
                                      <p:cBhvr>
                                        <p:cTn id="12" dur="1" fill="hold">
                                          <p:stCondLst>
                                            <p:cond delay="0"/>
                                          </p:stCondLst>
                                        </p:cTn>
                                        <p:tgtEl>
                                          <p:spTgt spid="112"/>
                                        </p:tgtEl>
                                        <p:attrNameLst>
                                          <p:attrName>style.visibility</p:attrName>
                                        </p:attrNameLst>
                                      </p:cBhvr>
                                      <p:to>
                                        <p:strVal val="visible"/>
                                      </p:to>
                                    </p:set>
                                    <p:animEffect transition="in" filter="fade">
                                      <p:cBhvr>
                                        <p:cTn id="13" dur="1000"/>
                                        <p:tgtEl>
                                          <p:spTgt spid="112"/>
                                        </p:tgtEl>
                                      </p:cBhvr>
                                    </p:animEffect>
                                  </p:childTnLst>
                                </p:cTn>
                              </p:par>
                              <p:par>
                                <p:cTn id="14" presetID="10" presetClass="entr" presetSubtype="0" fill="hold" nodeType="withEffect">
                                  <p:stCondLst>
                                    <p:cond delay="0"/>
                                  </p:stCondLst>
                                  <p:childTnLst>
                                    <p:set>
                                      <p:cBhvr>
                                        <p:cTn id="15" dur="1" fill="hold">
                                          <p:stCondLst>
                                            <p:cond delay="0"/>
                                          </p:stCondLst>
                                        </p:cTn>
                                        <p:tgtEl>
                                          <p:spTgt spid="113"/>
                                        </p:tgtEl>
                                        <p:attrNameLst>
                                          <p:attrName>style.visibility</p:attrName>
                                        </p:attrNameLst>
                                      </p:cBhvr>
                                      <p:to>
                                        <p:strVal val="visible"/>
                                      </p:to>
                                    </p:set>
                                    <p:animEffect transition="in" filter="fade">
                                      <p:cBhvr>
                                        <p:cTn id="16" dur="1000"/>
                                        <p:tgtEl>
                                          <p:spTgt spid="113"/>
                                        </p:tgtEl>
                                      </p:cBhvr>
                                    </p:animEffect>
                                  </p:childTnLst>
                                </p:cTn>
                              </p:par>
                              <p:par>
                                <p:cTn id="17" presetID="10" presetClass="entr" presetSubtype="0" fill="hold" nodeType="with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fade">
                                      <p:cBhvr>
                                        <p:cTn id="19" dur="1000"/>
                                        <p:tgtEl>
                                          <p:spTgt spid="114"/>
                                        </p:tgtEl>
                                      </p:cBhvr>
                                    </p:animEffect>
                                  </p:childTnLst>
                                </p:cTn>
                              </p:par>
                              <p:par>
                                <p:cTn id="20" presetID="10" presetClass="entr" presetSubtype="0" fill="hold" nodeType="with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fade">
                                      <p:cBhvr>
                                        <p:cTn id="22" dur="1000"/>
                                        <p:tgtEl>
                                          <p:spTgt spid="115"/>
                                        </p:tgtEl>
                                      </p:cBhvr>
                                    </p:animEffect>
                                  </p:childTnLst>
                                </p:cTn>
                              </p:par>
                              <p:par>
                                <p:cTn id="23" presetID="10"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1000"/>
                                        <p:tgtEl>
                                          <p:spTgt spid="116"/>
                                        </p:tgtEl>
                                      </p:cBhvr>
                                    </p:animEffect>
                                  </p:childTnLst>
                                </p:cTn>
                              </p:par>
                              <p:par>
                                <p:cTn id="26" presetID="10" presetClass="entr" presetSubtype="0" fill="hold" nodeType="with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fade">
                                      <p:cBhvr>
                                        <p:cTn id="28" dur="1000"/>
                                        <p:tgtEl>
                                          <p:spTgt spid="117"/>
                                        </p:tgtEl>
                                      </p:cBhvr>
                                    </p:animEffect>
                                  </p:childTnLst>
                                </p:cTn>
                              </p:par>
                              <p:par>
                                <p:cTn id="29" presetID="10" presetClass="entr" presetSubtype="0" fill="hold" nodeType="with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fade">
                                      <p:cBhvr>
                                        <p:cTn id="31" dur="1000"/>
                                        <p:tgtEl>
                                          <p:spTgt spid="118"/>
                                        </p:tgtEl>
                                      </p:cBhvr>
                                    </p:animEffect>
                                  </p:childTnLst>
                                </p:cTn>
                              </p:par>
                              <p:par>
                                <p:cTn id="32" presetID="10" presetClass="entr" presetSubtype="0" fill="hold" nodeType="withEffect">
                                  <p:stCondLst>
                                    <p:cond delay="0"/>
                                  </p:stCondLst>
                                  <p:childTnLst>
                                    <p:set>
                                      <p:cBhvr>
                                        <p:cTn id="33" dur="1" fill="hold">
                                          <p:stCondLst>
                                            <p:cond delay="0"/>
                                          </p:stCondLst>
                                        </p:cTn>
                                        <p:tgtEl>
                                          <p:spTgt spid="121"/>
                                        </p:tgtEl>
                                        <p:attrNameLst>
                                          <p:attrName>style.visibility</p:attrName>
                                        </p:attrNameLst>
                                      </p:cBhvr>
                                      <p:to>
                                        <p:strVal val="visible"/>
                                      </p:to>
                                    </p:set>
                                    <p:animEffect transition="in" filter="fade">
                                      <p:cBhvr>
                                        <p:cTn id="34" dur="1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134"/>
        <p:cNvGrpSpPr/>
        <p:nvPr/>
      </p:nvGrpSpPr>
      <p:grpSpPr>
        <a:xfrm>
          <a:off x="0" y="0"/>
          <a:ext cx="0" cy="0"/>
          <a:chOff x="0" y="0"/>
          <a:chExt cx="0" cy="0"/>
        </a:xfrm>
      </p:grpSpPr>
      <p:sp>
        <p:nvSpPr>
          <p:cNvPr id="135" name="Google Shape;135;p19"/>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is RANSAC and how can it be used to find correspondences?</a:t>
            </a:r>
            <a:endParaRPr b="1" u="sng"/>
          </a:p>
        </p:txBody>
      </p:sp>
      <p:sp>
        <p:nvSpPr>
          <p:cNvPr id="136" name="Google Shape;136;p19"/>
          <p:cNvSpPr txBox="1"/>
          <p:nvPr/>
        </p:nvSpPr>
        <p:spPr>
          <a:xfrm>
            <a:off x="-33125" y="132775"/>
            <a:ext cx="6454800" cy="5310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900" b="1">
                <a:solidFill>
                  <a:schemeClr val="dk1"/>
                </a:solidFill>
              </a:rPr>
              <a:t>Random sample consensus (RANSAC)</a:t>
            </a:r>
            <a:r>
              <a:rPr lang="en" sz="900">
                <a:solidFill>
                  <a:schemeClr val="dk1"/>
                </a:solidFill>
              </a:rPr>
              <a:t> is an iterative probabilistic method to estimate parameters of a mathematical model from a set of observed data that contains outliers. Here, outliers are not given any influence on the values of the estimates; only inliers. </a:t>
            </a:r>
            <a:endParaRPr sz="900">
              <a:solidFill>
                <a:schemeClr val="dk1"/>
              </a:solidFill>
            </a:endParaRPr>
          </a:p>
          <a:p>
            <a:pPr marL="0" lvl="0" indent="0" algn="l" rtl="0">
              <a:lnSpc>
                <a:spcPct val="100000"/>
              </a:lnSpc>
              <a:spcBef>
                <a:spcPts val="0"/>
              </a:spcBef>
              <a:spcAft>
                <a:spcPts val="0"/>
              </a:spcAft>
              <a:buNone/>
            </a:pPr>
            <a:endParaRPr sz="900">
              <a:solidFill>
                <a:schemeClr val="dk1"/>
              </a:solidFill>
            </a:endParaRPr>
          </a:p>
          <a:p>
            <a:pPr marL="0" lvl="0" indent="0" algn="l" rtl="0">
              <a:lnSpc>
                <a:spcPct val="100000"/>
              </a:lnSpc>
              <a:spcBef>
                <a:spcPts val="0"/>
              </a:spcBef>
              <a:spcAft>
                <a:spcPts val="0"/>
              </a:spcAft>
              <a:buNone/>
            </a:pPr>
            <a:r>
              <a:rPr lang="en" sz="900" b="1">
                <a:solidFill>
                  <a:schemeClr val="dk1"/>
                </a:solidFill>
              </a:rPr>
              <a:t>RANSAC psuedocode:</a:t>
            </a:r>
            <a:endParaRPr sz="900" b="1">
              <a:solidFill>
                <a:schemeClr val="dk1"/>
              </a:solidFill>
            </a:endParaRPr>
          </a:p>
          <a:p>
            <a:pPr marL="0" lvl="0" indent="0" algn="l" rtl="0">
              <a:lnSpc>
                <a:spcPct val="100000"/>
              </a:lnSpc>
              <a:spcBef>
                <a:spcPts val="0"/>
              </a:spcBef>
              <a:spcAft>
                <a:spcPts val="0"/>
              </a:spcAft>
              <a:buNone/>
            </a:pPr>
            <a:r>
              <a:rPr lang="en" sz="900" i="1">
                <a:solidFill>
                  <a:schemeClr val="dk1"/>
                </a:solidFill>
              </a:rPr>
              <a:t>Input to RANSAC: set of observed data values, way of fitting some kind of parameterized model to the observations, and some hyperparameters</a:t>
            </a:r>
            <a:endParaRPr sz="900" i="1">
              <a:solidFill>
                <a:schemeClr val="dk1"/>
              </a:solidFill>
            </a:endParaRPr>
          </a:p>
          <a:p>
            <a:pPr marL="0" lvl="0" indent="0" algn="l" rtl="0">
              <a:lnSpc>
                <a:spcPct val="100000"/>
              </a:lnSpc>
              <a:spcBef>
                <a:spcPts val="0"/>
              </a:spcBef>
              <a:spcAft>
                <a:spcPts val="0"/>
              </a:spcAft>
              <a:buNone/>
            </a:pPr>
            <a:r>
              <a:rPr lang="en" sz="900" i="1">
                <a:solidFill>
                  <a:schemeClr val="dk1"/>
                </a:solidFill>
              </a:rPr>
              <a:t>Until convergence:</a:t>
            </a:r>
            <a:endParaRPr sz="900" i="1">
              <a:solidFill>
                <a:schemeClr val="dk1"/>
              </a:solidFill>
            </a:endParaRPr>
          </a:p>
          <a:p>
            <a:pPr marL="457200" lvl="0" indent="-285750" algn="l" rtl="0">
              <a:lnSpc>
                <a:spcPct val="100000"/>
              </a:lnSpc>
              <a:spcBef>
                <a:spcPts val="0"/>
              </a:spcBef>
              <a:spcAft>
                <a:spcPts val="0"/>
              </a:spcAft>
              <a:buClr>
                <a:schemeClr val="dk1"/>
              </a:buClr>
              <a:buSzPts val="900"/>
              <a:buChar char="●"/>
            </a:pPr>
            <a:r>
              <a:rPr lang="en" sz="900" i="1">
                <a:solidFill>
                  <a:schemeClr val="dk1"/>
                </a:solidFill>
              </a:rPr>
              <a:t>Select a very small random subset of the original data. Call this subset the hypothetical inliers.</a:t>
            </a:r>
            <a:endParaRPr sz="900" i="1">
              <a:solidFill>
                <a:schemeClr val="dk1"/>
              </a:solidFill>
            </a:endParaRPr>
          </a:p>
          <a:p>
            <a:pPr marL="457200" lvl="0" indent="-285750" algn="l" rtl="0">
              <a:lnSpc>
                <a:spcPct val="100000"/>
              </a:lnSpc>
              <a:spcBef>
                <a:spcPts val="0"/>
              </a:spcBef>
              <a:spcAft>
                <a:spcPts val="0"/>
              </a:spcAft>
              <a:buClr>
                <a:schemeClr val="dk1"/>
              </a:buClr>
              <a:buSzPts val="900"/>
              <a:buChar char="●"/>
            </a:pPr>
            <a:r>
              <a:rPr lang="en" sz="900" i="1">
                <a:solidFill>
                  <a:schemeClr val="dk1"/>
                </a:solidFill>
              </a:rPr>
              <a:t>A model is fitted to the set of hypothetical inliers.</a:t>
            </a:r>
            <a:endParaRPr sz="900" i="1">
              <a:solidFill>
                <a:schemeClr val="dk1"/>
              </a:solidFill>
            </a:endParaRPr>
          </a:p>
          <a:p>
            <a:pPr marL="457200" lvl="0" indent="-285750" algn="l" rtl="0">
              <a:lnSpc>
                <a:spcPct val="100000"/>
              </a:lnSpc>
              <a:spcBef>
                <a:spcPts val="0"/>
              </a:spcBef>
              <a:spcAft>
                <a:spcPts val="0"/>
              </a:spcAft>
              <a:buClr>
                <a:schemeClr val="dk1"/>
              </a:buClr>
              <a:buSzPts val="900"/>
              <a:buChar char="●"/>
            </a:pPr>
            <a:r>
              <a:rPr lang="en" sz="900" i="1">
                <a:solidFill>
                  <a:schemeClr val="dk1"/>
                </a:solidFill>
              </a:rPr>
              <a:t>All other data are then tested against the fitted model. Those points that fit the estimated model well, according to some model-specific loss function, are considered as part of the consensus set.</a:t>
            </a:r>
            <a:endParaRPr sz="900" i="1">
              <a:solidFill>
                <a:schemeClr val="dk1"/>
              </a:solidFill>
            </a:endParaRPr>
          </a:p>
          <a:p>
            <a:pPr marL="457200" lvl="0" indent="-285750" algn="l" rtl="0">
              <a:lnSpc>
                <a:spcPct val="100000"/>
              </a:lnSpc>
              <a:spcBef>
                <a:spcPts val="0"/>
              </a:spcBef>
              <a:spcAft>
                <a:spcPts val="0"/>
              </a:spcAft>
              <a:buClr>
                <a:schemeClr val="dk1"/>
              </a:buClr>
              <a:buSzPts val="900"/>
              <a:buChar char="●"/>
            </a:pPr>
            <a:r>
              <a:rPr lang="en" sz="900" i="1">
                <a:solidFill>
                  <a:schemeClr val="dk1"/>
                </a:solidFill>
              </a:rPr>
              <a:t>The estimated model is reasonably good if sufficiently many points have been classified as part of the consensus set.</a:t>
            </a:r>
            <a:endParaRPr sz="900" i="1">
              <a:solidFill>
                <a:schemeClr val="dk1"/>
              </a:solidFill>
            </a:endParaRPr>
          </a:p>
          <a:p>
            <a:pPr marL="457200" lvl="0" indent="-285750" algn="l" rtl="0">
              <a:lnSpc>
                <a:spcPct val="100000"/>
              </a:lnSpc>
              <a:spcBef>
                <a:spcPts val="0"/>
              </a:spcBef>
              <a:spcAft>
                <a:spcPts val="0"/>
              </a:spcAft>
              <a:buClr>
                <a:schemeClr val="dk1"/>
              </a:buClr>
              <a:buSzPts val="900"/>
              <a:buChar char="●"/>
            </a:pPr>
            <a:r>
              <a:rPr lang="en" sz="900" i="1">
                <a:solidFill>
                  <a:schemeClr val="dk1"/>
                </a:solidFill>
              </a:rPr>
              <a:t>Afterwards, the model may be improved by reestimating it using all members of the consensus set.</a:t>
            </a:r>
            <a:endParaRPr sz="900" i="1">
              <a:solidFill>
                <a:schemeClr val="dk1"/>
              </a:solidFill>
            </a:endParaRPr>
          </a:p>
          <a:p>
            <a:pPr marL="0" lvl="0" indent="0" algn="l" rtl="0">
              <a:lnSpc>
                <a:spcPct val="100000"/>
              </a:lnSpc>
              <a:spcBef>
                <a:spcPts val="0"/>
              </a:spcBef>
              <a:spcAft>
                <a:spcPts val="0"/>
              </a:spcAft>
              <a:buNone/>
            </a:pPr>
            <a:endParaRPr sz="900">
              <a:solidFill>
                <a:schemeClr val="dk1"/>
              </a:solidFill>
            </a:endParaRPr>
          </a:p>
          <a:p>
            <a:pPr marL="0" lvl="0" indent="0" algn="l" rtl="0">
              <a:lnSpc>
                <a:spcPct val="100000"/>
              </a:lnSpc>
              <a:spcBef>
                <a:spcPts val="0"/>
              </a:spcBef>
              <a:spcAft>
                <a:spcPts val="0"/>
              </a:spcAft>
              <a:buNone/>
            </a:pPr>
            <a:r>
              <a:rPr lang="en" sz="900">
                <a:solidFill>
                  <a:schemeClr val="dk1"/>
                </a:solidFill>
              </a:rPr>
              <a:t>For example, </a:t>
            </a:r>
            <a:r>
              <a:rPr lang="en" sz="900" b="1">
                <a:solidFill>
                  <a:schemeClr val="dk1"/>
                </a:solidFill>
              </a:rPr>
              <a:t>RANSAC can be applied to linear regression</a:t>
            </a:r>
            <a:r>
              <a:rPr lang="en" sz="900">
                <a:solidFill>
                  <a:schemeClr val="dk1"/>
                </a:solidFill>
              </a:rPr>
              <a:t> to exclude outliers. </a:t>
            </a:r>
            <a:endParaRPr sz="900">
              <a:solidFill>
                <a:schemeClr val="dk1"/>
              </a:solidFill>
            </a:endParaRPr>
          </a:p>
          <a:p>
            <a:pPr marL="457200" lvl="0" indent="-285750" algn="l" rtl="0">
              <a:lnSpc>
                <a:spcPct val="100000"/>
              </a:lnSpc>
              <a:spcBef>
                <a:spcPts val="0"/>
              </a:spcBef>
              <a:spcAft>
                <a:spcPts val="0"/>
              </a:spcAft>
              <a:buClr>
                <a:schemeClr val="dk1"/>
              </a:buClr>
              <a:buSzPts val="900"/>
              <a:buChar char="●"/>
            </a:pPr>
            <a:r>
              <a:rPr lang="en" sz="900">
                <a:solidFill>
                  <a:schemeClr val="dk1"/>
                </a:solidFill>
              </a:rPr>
              <a:t>It fits linear models to several very small random samplings of the data and returns the model that has the best fit to a subset of the data.</a:t>
            </a:r>
            <a:endParaRPr sz="900">
              <a:solidFill>
                <a:schemeClr val="dk1"/>
              </a:solidFill>
            </a:endParaRPr>
          </a:p>
          <a:p>
            <a:pPr marL="457200" lvl="0" indent="-285750" algn="l" rtl="0">
              <a:lnSpc>
                <a:spcPct val="100000"/>
              </a:lnSpc>
              <a:spcBef>
                <a:spcPts val="0"/>
              </a:spcBef>
              <a:spcAft>
                <a:spcPts val="0"/>
              </a:spcAft>
              <a:buClr>
                <a:schemeClr val="dk1"/>
              </a:buClr>
              <a:buSzPts val="900"/>
              <a:buChar char="●"/>
            </a:pPr>
            <a:r>
              <a:rPr lang="en" sz="900">
                <a:solidFill>
                  <a:schemeClr val="dk1"/>
                </a:solidFill>
              </a:rPr>
              <a:t>Since the inliers tend to be more linearly related than a random mixture of inliers and outliers, a random subset that consists entirely of inliers will have the best model fit.</a:t>
            </a:r>
            <a:endParaRPr sz="900">
              <a:solidFill>
                <a:schemeClr val="dk1"/>
              </a:solidFill>
            </a:endParaRPr>
          </a:p>
          <a:p>
            <a:pPr marL="457200" lvl="0" indent="-285750" algn="l" rtl="0">
              <a:lnSpc>
                <a:spcPct val="100000"/>
              </a:lnSpc>
              <a:spcBef>
                <a:spcPts val="0"/>
              </a:spcBef>
              <a:spcAft>
                <a:spcPts val="0"/>
              </a:spcAft>
              <a:buClr>
                <a:schemeClr val="dk1"/>
              </a:buClr>
              <a:buSzPts val="900"/>
              <a:buChar char="●"/>
            </a:pPr>
            <a:r>
              <a:rPr lang="en" sz="900">
                <a:solidFill>
                  <a:schemeClr val="dk1"/>
                </a:solidFill>
              </a:rPr>
              <a:t>In practice, there is no guarantee that a subset of inliers will be randomly sampled, and the probability of the algorithm succeeding depends on the proportion of inliers in the data as well as the choice of several algorithm parameters.</a:t>
            </a:r>
            <a:endParaRPr sz="900">
              <a:solidFill>
                <a:schemeClr val="dk1"/>
              </a:solidFill>
            </a:endParaRPr>
          </a:p>
          <a:p>
            <a:pPr marL="0" lvl="0" indent="0" algn="l" rtl="0">
              <a:lnSpc>
                <a:spcPct val="100000"/>
              </a:lnSpc>
              <a:spcBef>
                <a:spcPts val="0"/>
              </a:spcBef>
              <a:spcAft>
                <a:spcPts val="0"/>
              </a:spcAft>
              <a:buNone/>
            </a:pPr>
            <a:endParaRPr sz="900">
              <a:solidFill>
                <a:schemeClr val="dk1"/>
              </a:solidFill>
            </a:endParaRPr>
          </a:p>
          <a:p>
            <a:pPr marL="0" lvl="0" indent="0" algn="l" rtl="0">
              <a:lnSpc>
                <a:spcPct val="100000"/>
              </a:lnSpc>
              <a:spcBef>
                <a:spcPts val="0"/>
              </a:spcBef>
              <a:spcAft>
                <a:spcPts val="0"/>
              </a:spcAft>
              <a:buNone/>
            </a:pPr>
            <a:r>
              <a:rPr lang="en" sz="900">
                <a:solidFill>
                  <a:schemeClr val="dk1"/>
                </a:solidFill>
              </a:rPr>
              <a:t>RANSAC can be applied to find correspondences between SIFT features in two images. In this case, the model is a </a:t>
            </a:r>
            <a:r>
              <a:rPr lang="en" sz="900" b="1">
                <a:solidFill>
                  <a:schemeClr val="dk1"/>
                </a:solidFill>
              </a:rPr>
              <a:t>homography </a:t>
            </a:r>
            <a:r>
              <a:rPr lang="en" sz="900">
                <a:solidFill>
                  <a:schemeClr val="dk1"/>
                </a:solidFill>
              </a:rPr>
              <a:t>(aka </a:t>
            </a:r>
            <a:r>
              <a:rPr lang="en" sz="900" b="1">
                <a:solidFill>
                  <a:schemeClr val="dk1"/>
                </a:solidFill>
              </a:rPr>
              <a:t>projective transformation</a:t>
            </a:r>
            <a:r>
              <a:rPr lang="en" sz="900">
                <a:solidFill>
                  <a:schemeClr val="dk1"/>
                </a:solidFill>
              </a:rPr>
              <a:t>) that attempts to align two images taken from different perspectives together.</a:t>
            </a:r>
            <a:endParaRPr sz="900">
              <a:solidFill>
                <a:schemeClr val="dk1"/>
              </a:solidFill>
            </a:endParaRPr>
          </a:p>
          <a:p>
            <a:pPr marL="457200" lvl="0" indent="-285750" algn="l" rtl="0">
              <a:lnSpc>
                <a:spcPct val="100000"/>
              </a:lnSpc>
              <a:spcBef>
                <a:spcPts val="0"/>
              </a:spcBef>
              <a:spcAft>
                <a:spcPts val="0"/>
              </a:spcAft>
              <a:buClr>
                <a:schemeClr val="dk1"/>
              </a:buClr>
              <a:buSzPts val="900"/>
              <a:buChar char="●"/>
            </a:pPr>
            <a:r>
              <a:rPr lang="en" sz="900">
                <a:solidFill>
                  <a:schemeClr val="dk1"/>
                </a:solidFill>
              </a:rPr>
              <a:t>A homography is a isomorphism between two vector spaces; ie, representable by a nonsingular matrix.</a:t>
            </a:r>
            <a:endParaRPr sz="900">
              <a:solidFill>
                <a:schemeClr val="dk1"/>
              </a:solidFill>
            </a:endParaRPr>
          </a:p>
          <a:p>
            <a:pPr marL="457200" lvl="0" indent="-285750" algn="l" rtl="0">
              <a:lnSpc>
                <a:spcPct val="100000"/>
              </a:lnSpc>
              <a:spcBef>
                <a:spcPts val="0"/>
              </a:spcBef>
              <a:spcAft>
                <a:spcPts val="0"/>
              </a:spcAft>
              <a:buClr>
                <a:schemeClr val="dk1"/>
              </a:buClr>
              <a:buSzPts val="900"/>
              <a:buChar char="●"/>
            </a:pPr>
            <a:r>
              <a:rPr lang="en" sz="900">
                <a:solidFill>
                  <a:schemeClr val="dk1"/>
                </a:solidFill>
              </a:rPr>
              <a:t>Homographies are viable either of the following are true:</a:t>
            </a:r>
            <a:endParaRPr sz="900">
              <a:solidFill>
                <a:schemeClr val="dk1"/>
              </a:solidFill>
            </a:endParaRPr>
          </a:p>
          <a:p>
            <a:pPr marL="914400" lvl="1" indent="-285750" algn="l" rtl="0">
              <a:lnSpc>
                <a:spcPct val="100000"/>
              </a:lnSpc>
              <a:spcBef>
                <a:spcPts val="0"/>
              </a:spcBef>
              <a:spcAft>
                <a:spcPts val="0"/>
              </a:spcAft>
              <a:buClr>
                <a:schemeClr val="dk1"/>
              </a:buClr>
              <a:buSzPts val="900"/>
              <a:buChar char="○"/>
            </a:pPr>
            <a:r>
              <a:rPr lang="en" sz="900">
                <a:solidFill>
                  <a:schemeClr val="dk1"/>
                </a:solidFill>
              </a:rPr>
              <a:t>The scene is planar or approximately planar (ie, the scene is very far or has small relative depth variation)</a:t>
            </a:r>
            <a:endParaRPr sz="900">
              <a:solidFill>
                <a:schemeClr val="dk1"/>
              </a:solidFill>
            </a:endParaRPr>
          </a:p>
          <a:p>
            <a:pPr marL="914400" lvl="1" indent="-285750" algn="l" rtl="0">
              <a:lnSpc>
                <a:spcPct val="100000"/>
              </a:lnSpc>
              <a:spcBef>
                <a:spcPts val="0"/>
              </a:spcBef>
              <a:spcAft>
                <a:spcPts val="0"/>
              </a:spcAft>
              <a:buClr>
                <a:schemeClr val="dk1"/>
              </a:buClr>
              <a:buSzPts val="900"/>
              <a:buChar char="○"/>
            </a:pPr>
            <a:r>
              <a:rPr lang="en" sz="900">
                <a:solidFill>
                  <a:schemeClr val="dk1"/>
                </a:solidFill>
              </a:rPr>
              <a:t>The scene is captured under camera rotation only (no translation or pose change)</a:t>
            </a:r>
            <a:endParaRPr sz="900">
              <a:solidFill>
                <a:schemeClr val="dk1"/>
              </a:solidFill>
            </a:endParaRPr>
          </a:p>
          <a:p>
            <a:pPr marL="0" lvl="0" indent="0" algn="l" rtl="0">
              <a:lnSpc>
                <a:spcPct val="100000"/>
              </a:lnSpc>
              <a:spcBef>
                <a:spcPts val="0"/>
              </a:spcBef>
              <a:spcAft>
                <a:spcPts val="0"/>
              </a:spcAft>
              <a:buNone/>
            </a:pPr>
            <a:r>
              <a:rPr lang="en" sz="900">
                <a:solidFill>
                  <a:schemeClr val="dk1"/>
                </a:solidFill>
              </a:rPr>
              <a:t>At a high level to use RANSAC for SIFT correspondences, you repeatedly:</a:t>
            </a:r>
            <a:endParaRPr sz="900">
              <a:solidFill>
                <a:schemeClr val="dk1"/>
              </a:solidFill>
            </a:endParaRPr>
          </a:p>
          <a:p>
            <a:pPr marL="457200" lvl="0" indent="-285750" algn="l" rtl="0">
              <a:lnSpc>
                <a:spcPct val="100000"/>
              </a:lnSpc>
              <a:spcBef>
                <a:spcPts val="0"/>
              </a:spcBef>
              <a:spcAft>
                <a:spcPts val="0"/>
              </a:spcAft>
              <a:buClr>
                <a:schemeClr val="dk1"/>
              </a:buClr>
              <a:buSzPts val="900"/>
              <a:buChar char="●"/>
            </a:pPr>
            <a:r>
              <a:rPr lang="en" sz="900">
                <a:solidFill>
                  <a:schemeClr val="dk1"/>
                </a:solidFill>
              </a:rPr>
              <a:t>Randomly pick 4 good matches (based on l2 distance); compute homography</a:t>
            </a:r>
            <a:endParaRPr sz="900">
              <a:solidFill>
                <a:schemeClr val="dk1"/>
              </a:solidFill>
            </a:endParaRPr>
          </a:p>
          <a:p>
            <a:pPr marL="457200" lvl="0" indent="-285750" algn="l" rtl="0">
              <a:lnSpc>
                <a:spcPct val="100000"/>
              </a:lnSpc>
              <a:spcBef>
                <a:spcPts val="0"/>
              </a:spcBef>
              <a:spcAft>
                <a:spcPts val="0"/>
              </a:spcAft>
              <a:buClr>
                <a:schemeClr val="dk1"/>
              </a:buClr>
              <a:buSzPts val="900"/>
              <a:buChar char="●"/>
            </a:pPr>
            <a:r>
              <a:rPr lang="en" sz="900">
                <a:solidFill>
                  <a:schemeClr val="dk1"/>
                </a:solidFill>
              </a:rPr>
              <a:t>Check how many good matches are consistent with homography, to find hypothetical inliers/outliers</a:t>
            </a:r>
            <a:endParaRPr sz="900">
              <a:solidFill>
                <a:schemeClr val="dk1"/>
              </a:solidFill>
            </a:endParaRPr>
          </a:p>
          <a:p>
            <a:pPr marL="0" lvl="0" indent="0" algn="l" rtl="0">
              <a:lnSpc>
                <a:spcPct val="100000"/>
              </a:lnSpc>
              <a:spcBef>
                <a:spcPts val="0"/>
              </a:spcBef>
              <a:spcAft>
                <a:spcPts val="0"/>
              </a:spcAft>
              <a:buNone/>
            </a:pPr>
            <a:r>
              <a:rPr lang="en" sz="900">
                <a:solidFill>
                  <a:schemeClr val="dk1"/>
                </a:solidFill>
              </a:rPr>
              <a:t>In the end, you keep the homography with the smallest number of outliers.</a:t>
            </a:r>
            <a:endParaRPr sz="9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900">
              <a:solidFill>
                <a:schemeClr val="dk1"/>
              </a:solidFill>
            </a:endParaRPr>
          </a:p>
          <a:p>
            <a:pPr marL="0" lvl="0" indent="0" algn="l" rtl="0">
              <a:lnSpc>
                <a:spcPct val="100000"/>
              </a:lnSpc>
              <a:spcBef>
                <a:spcPts val="0"/>
              </a:spcBef>
              <a:spcAft>
                <a:spcPts val="0"/>
              </a:spcAft>
              <a:buNone/>
            </a:pPr>
            <a:endParaRPr sz="900">
              <a:solidFill>
                <a:schemeClr val="dk1"/>
              </a:solidFill>
            </a:endParaRPr>
          </a:p>
        </p:txBody>
      </p:sp>
      <p:sp>
        <p:nvSpPr>
          <p:cNvPr id="137" name="Google Shape;137;p19"/>
          <p:cNvSpPr txBox="1">
            <a:spLocks noGrp="1"/>
          </p:cNvSpPr>
          <p:nvPr>
            <p:ph type="sldNum" idx="12"/>
          </p:nvPr>
        </p:nvSpPr>
        <p:spPr>
          <a:xfrm>
            <a:off x="8701058" y="48918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pic>
        <p:nvPicPr>
          <p:cNvPr id="138" name="Google Shape;138;p19"/>
          <p:cNvPicPr preferRelativeResize="0"/>
          <p:nvPr/>
        </p:nvPicPr>
        <p:blipFill>
          <a:blip r:embed="rId3">
            <a:alphaModFix/>
          </a:blip>
          <a:stretch>
            <a:fillRect/>
          </a:stretch>
        </p:blipFill>
        <p:spPr>
          <a:xfrm>
            <a:off x="6583550" y="1320675"/>
            <a:ext cx="2506578" cy="1150574"/>
          </a:xfrm>
          <a:prstGeom prst="rect">
            <a:avLst/>
          </a:prstGeom>
          <a:noFill/>
          <a:ln w="9525" cap="flat" cmpd="sng">
            <a:solidFill>
              <a:schemeClr val="dk2"/>
            </a:solidFill>
            <a:prstDash val="solid"/>
            <a:round/>
            <a:headEnd type="none" w="sm" len="sm"/>
            <a:tailEnd type="none" w="sm" len="sm"/>
          </a:ln>
        </p:spPr>
      </p:pic>
      <p:pic>
        <p:nvPicPr>
          <p:cNvPr id="139" name="Google Shape;139;p19"/>
          <p:cNvPicPr preferRelativeResize="0"/>
          <p:nvPr/>
        </p:nvPicPr>
        <p:blipFill>
          <a:blip r:embed="rId4">
            <a:alphaModFix/>
          </a:blip>
          <a:stretch>
            <a:fillRect/>
          </a:stretch>
        </p:blipFill>
        <p:spPr>
          <a:xfrm>
            <a:off x="7116000" y="87701"/>
            <a:ext cx="1150575" cy="1150575"/>
          </a:xfrm>
          <a:prstGeom prst="rect">
            <a:avLst/>
          </a:prstGeom>
          <a:noFill/>
          <a:ln w="19050" cap="flat" cmpd="sng">
            <a:solidFill>
              <a:schemeClr val="dk2"/>
            </a:solidFill>
            <a:prstDash val="solid"/>
            <a:round/>
            <a:headEnd type="none" w="sm" len="sm"/>
            <a:tailEnd type="none" w="sm" len="sm"/>
          </a:ln>
        </p:spPr>
      </p:pic>
      <p:pic>
        <p:nvPicPr>
          <p:cNvPr id="140" name="Google Shape;140;p19"/>
          <p:cNvPicPr preferRelativeResize="0"/>
          <p:nvPr/>
        </p:nvPicPr>
        <p:blipFill>
          <a:blip r:embed="rId5">
            <a:alphaModFix/>
          </a:blip>
          <a:stretch>
            <a:fillRect/>
          </a:stretch>
        </p:blipFill>
        <p:spPr>
          <a:xfrm>
            <a:off x="6421674" y="2553650"/>
            <a:ext cx="2696850" cy="881500"/>
          </a:xfrm>
          <a:prstGeom prst="rect">
            <a:avLst/>
          </a:prstGeom>
          <a:noFill/>
          <a:ln>
            <a:noFill/>
          </a:ln>
        </p:spPr>
      </p:pic>
      <p:pic>
        <p:nvPicPr>
          <p:cNvPr id="141" name="Google Shape;141;p19"/>
          <p:cNvPicPr preferRelativeResize="0"/>
          <p:nvPr/>
        </p:nvPicPr>
        <p:blipFill>
          <a:blip r:embed="rId6">
            <a:alphaModFix/>
          </a:blip>
          <a:stretch>
            <a:fillRect/>
          </a:stretch>
        </p:blipFill>
        <p:spPr>
          <a:xfrm>
            <a:off x="6478150" y="3852935"/>
            <a:ext cx="1150575" cy="587688"/>
          </a:xfrm>
          <a:prstGeom prst="rect">
            <a:avLst/>
          </a:prstGeom>
          <a:noFill/>
          <a:ln>
            <a:noFill/>
          </a:ln>
        </p:spPr>
      </p:pic>
      <p:pic>
        <p:nvPicPr>
          <p:cNvPr id="142" name="Google Shape;142;p19"/>
          <p:cNvPicPr preferRelativeResize="0"/>
          <p:nvPr/>
        </p:nvPicPr>
        <p:blipFill>
          <a:blip r:embed="rId7">
            <a:alphaModFix/>
          </a:blip>
          <a:stretch>
            <a:fillRect/>
          </a:stretch>
        </p:blipFill>
        <p:spPr>
          <a:xfrm>
            <a:off x="7685191" y="3991941"/>
            <a:ext cx="1404925" cy="462050"/>
          </a:xfrm>
          <a:prstGeom prst="rect">
            <a:avLst/>
          </a:prstGeom>
          <a:noFill/>
          <a:ln>
            <a:noFill/>
          </a:ln>
        </p:spPr>
      </p:pic>
      <p:pic>
        <p:nvPicPr>
          <p:cNvPr id="143" name="Google Shape;143;p19"/>
          <p:cNvPicPr preferRelativeResize="0"/>
          <p:nvPr/>
        </p:nvPicPr>
        <p:blipFill rotWithShape="1">
          <a:blip r:embed="rId8">
            <a:alphaModFix/>
          </a:blip>
          <a:srcRect r="16819"/>
          <a:stretch/>
        </p:blipFill>
        <p:spPr>
          <a:xfrm>
            <a:off x="6383125" y="4455525"/>
            <a:ext cx="2768724" cy="462050"/>
          </a:xfrm>
          <a:prstGeom prst="rect">
            <a:avLst/>
          </a:prstGeom>
          <a:noFill/>
          <a:ln>
            <a:noFill/>
          </a:ln>
        </p:spPr>
      </p:pic>
      <p:sp>
        <p:nvSpPr>
          <p:cNvPr id="144" name="Google Shape;144;p19"/>
          <p:cNvSpPr txBox="1"/>
          <p:nvPr/>
        </p:nvSpPr>
        <p:spPr>
          <a:xfrm>
            <a:off x="6583550" y="3519538"/>
            <a:ext cx="265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b="1" i="1"/>
              <a:t>Left is Planar; Right is Approx Planar due to distance; Bottom is captured under cam. Rotation only</a:t>
            </a:r>
            <a:endParaRPr sz="700" b="1" i="1"/>
          </a:p>
        </p:txBody>
      </p:sp>
      <p:sp>
        <p:nvSpPr>
          <p:cNvPr id="2" name="TextBox 1">
            <a:extLst>
              <a:ext uri="{FF2B5EF4-FFF2-40B4-BE49-F238E27FC236}">
                <a16:creationId xmlns:a16="http://schemas.microsoft.com/office/drawing/2014/main" id="{387CA060-27AE-2004-434C-735B875095D6}"/>
              </a:ext>
            </a:extLst>
          </p:cNvPr>
          <p:cNvSpPr txBox="1"/>
          <p:nvPr/>
        </p:nvSpPr>
        <p:spPr>
          <a:xfrm>
            <a:off x="8105457" y="5015460"/>
            <a:ext cx="1083951" cy="184666"/>
          </a:xfrm>
          <a:prstGeom prst="rect">
            <a:avLst/>
          </a:prstGeom>
          <a:noFill/>
        </p:spPr>
        <p:txBody>
          <a:bodyPr wrap="none" rtlCol="0">
            <a:spAutoFit/>
          </a:bodyPr>
          <a:lstStyle/>
          <a:p>
            <a:r>
              <a:rPr lang="en-US" sz="600" i="1" dirty="0"/>
              <a:t>Low level / classical vision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000"/>
                                        <p:tgtEl>
                                          <p:spTgt spid="136"/>
                                        </p:tgtEl>
                                      </p:cBhvr>
                                    </p:animEffect>
                                  </p:childTnLst>
                                </p:cTn>
                              </p:par>
                              <p:par>
                                <p:cTn id="8" presetID="10" presetClass="entr" presetSubtype="0" fill="hold" nodeType="withEffect">
                                  <p:stCondLst>
                                    <p:cond delay="0"/>
                                  </p:stCondLst>
                                  <p:childTnLst>
                                    <p:set>
                                      <p:cBhvr>
                                        <p:cTn id="9" dur="1" fill="hold">
                                          <p:stCondLst>
                                            <p:cond delay="0"/>
                                          </p:stCondLst>
                                        </p:cTn>
                                        <p:tgtEl>
                                          <p:spTgt spid="137"/>
                                        </p:tgtEl>
                                        <p:attrNameLst>
                                          <p:attrName>style.visibility</p:attrName>
                                        </p:attrNameLst>
                                      </p:cBhvr>
                                      <p:to>
                                        <p:strVal val="visible"/>
                                      </p:to>
                                    </p:set>
                                    <p:animEffect transition="in" filter="fade">
                                      <p:cBhvr>
                                        <p:cTn id="10" dur="1000"/>
                                        <p:tgtEl>
                                          <p:spTgt spid="137"/>
                                        </p:tgtEl>
                                      </p:cBhvr>
                                    </p:animEffect>
                                  </p:childTnLst>
                                </p:cTn>
                              </p:par>
                              <p:par>
                                <p:cTn id="11" presetID="10" presetClass="entr" presetSubtype="0" fill="hold" nodeType="withEffect">
                                  <p:stCondLst>
                                    <p:cond delay="0"/>
                                  </p:stCondLst>
                                  <p:childTnLst>
                                    <p:set>
                                      <p:cBhvr>
                                        <p:cTn id="12" dur="1" fill="hold">
                                          <p:stCondLst>
                                            <p:cond delay="0"/>
                                          </p:stCondLst>
                                        </p:cTn>
                                        <p:tgtEl>
                                          <p:spTgt spid="138"/>
                                        </p:tgtEl>
                                        <p:attrNameLst>
                                          <p:attrName>style.visibility</p:attrName>
                                        </p:attrNameLst>
                                      </p:cBhvr>
                                      <p:to>
                                        <p:strVal val="visible"/>
                                      </p:to>
                                    </p:set>
                                    <p:animEffect transition="in" filter="fade">
                                      <p:cBhvr>
                                        <p:cTn id="13" dur="1000"/>
                                        <p:tgtEl>
                                          <p:spTgt spid="138"/>
                                        </p:tgtEl>
                                      </p:cBhvr>
                                    </p:animEffect>
                                  </p:childTnLst>
                                </p:cTn>
                              </p:par>
                              <p:par>
                                <p:cTn id="14" presetID="10" presetClass="entr" presetSubtype="0" fill="hold" nodeType="withEffect">
                                  <p:stCondLst>
                                    <p:cond delay="0"/>
                                  </p:stCondLst>
                                  <p:childTnLst>
                                    <p:set>
                                      <p:cBhvr>
                                        <p:cTn id="15" dur="1" fill="hold">
                                          <p:stCondLst>
                                            <p:cond delay="0"/>
                                          </p:stCondLst>
                                        </p:cTn>
                                        <p:tgtEl>
                                          <p:spTgt spid="139"/>
                                        </p:tgtEl>
                                        <p:attrNameLst>
                                          <p:attrName>style.visibility</p:attrName>
                                        </p:attrNameLst>
                                      </p:cBhvr>
                                      <p:to>
                                        <p:strVal val="visible"/>
                                      </p:to>
                                    </p:set>
                                    <p:animEffect transition="in" filter="fade">
                                      <p:cBhvr>
                                        <p:cTn id="16" dur="1000"/>
                                        <p:tgtEl>
                                          <p:spTgt spid="139"/>
                                        </p:tgtEl>
                                      </p:cBhvr>
                                    </p:animEffect>
                                  </p:childTnLst>
                                </p:cTn>
                              </p:par>
                              <p:par>
                                <p:cTn id="17" presetID="10" presetClass="entr" presetSubtype="0" fill="hold" nodeType="with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1000"/>
                                        <p:tgtEl>
                                          <p:spTgt spid="140"/>
                                        </p:tgtEl>
                                      </p:cBhvr>
                                    </p:animEffect>
                                  </p:childTnLst>
                                </p:cTn>
                              </p:par>
                              <p:par>
                                <p:cTn id="20" presetID="10" presetClass="entr" presetSubtype="0" fill="hold"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1000"/>
                                        <p:tgtEl>
                                          <p:spTgt spid="141"/>
                                        </p:tgtEl>
                                      </p:cBhvr>
                                    </p:animEffect>
                                  </p:childTnLst>
                                </p:cTn>
                              </p:par>
                              <p:par>
                                <p:cTn id="23" presetID="10" presetClass="entr" presetSubtype="0" fill="hold" nodeType="withEffect">
                                  <p:stCondLst>
                                    <p:cond delay="0"/>
                                  </p:stCondLst>
                                  <p:childTnLst>
                                    <p:set>
                                      <p:cBhvr>
                                        <p:cTn id="24" dur="1" fill="hold">
                                          <p:stCondLst>
                                            <p:cond delay="0"/>
                                          </p:stCondLst>
                                        </p:cTn>
                                        <p:tgtEl>
                                          <p:spTgt spid="142"/>
                                        </p:tgtEl>
                                        <p:attrNameLst>
                                          <p:attrName>style.visibility</p:attrName>
                                        </p:attrNameLst>
                                      </p:cBhvr>
                                      <p:to>
                                        <p:strVal val="visible"/>
                                      </p:to>
                                    </p:set>
                                    <p:animEffect transition="in" filter="fade">
                                      <p:cBhvr>
                                        <p:cTn id="25" dur="1000"/>
                                        <p:tgtEl>
                                          <p:spTgt spid="142"/>
                                        </p:tgtEl>
                                      </p:cBhvr>
                                    </p:animEffect>
                                  </p:childTnLst>
                                </p:cTn>
                              </p:par>
                              <p:par>
                                <p:cTn id="26" presetID="10" presetClass="entr" presetSubtype="0" fill="hold" nodeType="withEffect">
                                  <p:stCondLst>
                                    <p:cond delay="0"/>
                                  </p:stCondLst>
                                  <p:childTnLst>
                                    <p:set>
                                      <p:cBhvr>
                                        <p:cTn id="27" dur="1" fill="hold">
                                          <p:stCondLst>
                                            <p:cond delay="0"/>
                                          </p:stCondLst>
                                        </p:cTn>
                                        <p:tgtEl>
                                          <p:spTgt spid="143"/>
                                        </p:tgtEl>
                                        <p:attrNameLst>
                                          <p:attrName>style.visibility</p:attrName>
                                        </p:attrNameLst>
                                      </p:cBhvr>
                                      <p:to>
                                        <p:strVal val="visible"/>
                                      </p:to>
                                    </p:set>
                                    <p:animEffect transition="in" filter="fade">
                                      <p:cBhvr>
                                        <p:cTn id="28" dur="1000"/>
                                        <p:tgtEl>
                                          <p:spTgt spid="143"/>
                                        </p:tgtEl>
                                      </p:cBhvr>
                                    </p:animEffect>
                                  </p:childTnLst>
                                </p:cTn>
                              </p:par>
                              <p:par>
                                <p:cTn id="29" presetID="10" presetClass="entr" presetSubtype="0" fill="hold" nodeType="withEffect">
                                  <p:stCondLst>
                                    <p:cond delay="0"/>
                                  </p:stCondLst>
                                  <p:childTnLst>
                                    <p:set>
                                      <p:cBhvr>
                                        <p:cTn id="30" dur="1" fill="hold">
                                          <p:stCondLst>
                                            <p:cond delay="0"/>
                                          </p:stCondLst>
                                        </p:cTn>
                                        <p:tgtEl>
                                          <p:spTgt spid="144"/>
                                        </p:tgtEl>
                                        <p:attrNameLst>
                                          <p:attrName>style.visibility</p:attrName>
                                        </p:attrNameLst>
                                      </p:cBhvr>
                                      <p:to>
                                        <p:strVal val="visible"/>
                                      </p:to>
                                    </p:set>
                                    <p:animEffect transition="in" filter="fade">
                                      <p:cBhvr>
                                        <p:cTn id="31" dur="1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758">
          <a:extLst>
            <a:ext uri="{FF2B5EF4-FFF2-40B4-BE49-F238E27FC236}">
              <a16:creationId xmlns:a16="http://schemas.microsoft.com/office/drawing/2014/main" id="{1E96A106-8B2E-5730-0D5E-E0C03F4B2B57}"/>
            </a:ext>
          </a:extLst>
        </p:cNvPr>
        <p:cNvGrpSpPr/>
        <p:nvPr/>
      </p:nvGrpSpPr>
      <p:grpSpPr>
        <a:xfrm>
          <a:off x="0" y="0"/>
          <a:ext cx="0" cy="0"/>
          <a:chOff x="0" y="0"/>
          <a:chExt cx="0" cy="0"/>
        </a:xfrm>
      </p:grpSpPr>
      <p:sp>
        <p:nvSpPr>
          <p:cNvPr id="759" name="Google Shape;759;p79">
            <a:extLst>
              <a:ext uri="{FF2B5EF4-FFF2-40B4-BE49-F238E27FC236}">
                <a16:creationId xmlns:a16="http://schemas.microsoft.com/office/drawing/2014/main" id="{2ECCF287-B779-A1CA-FEB7-E8A1184F739E}"/>
              </a:ext>
            </a:extLst>
          </p:cNvPr>
          <p:cNvSpPr txBox="1"/>
          <p:nvPr/>
        </p:nvSpPr>
        <p:spPr>
          <a:xfrm>
            <a:off x="-56613" y="-115297"/>
            <a:ext cx="89979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u="sng" dirty="0"/>
              <a:t>Describe the steps that go into a classical structure from motion pipeline, eg COLMAP for Offline, ORB-SLAM or Online.</a:t>
            </a:r>
            <a:endParaRPr sz="1100" b="1" u="sng" dirty="0"/>
          </a:p>
        </p:txBody>
      </p:sp>
      <p:sp>
        <p:nvSpPr>
          <p:cNvPr id="761" name="Google Shape;761;p79">
            <a:extLst>
              <a:ext uri="{FF2B5EF4-FFF2-40B4-BE49-F238E27FC236}">
                <a16:creationId xmlns:a16="http://schemas.microsoft.com/office/drawing/2014/main" id="{4299EBEB-1D1C-F6EA-696F-E56422F56003}"/>
              </a:ext>
            </a:extLst>
          </p:cNvPr>
          <p:cNvSpPr txBox="1">
            <a:spLocks noGrp="1"/>
          </p:cNvSpPr>
          <p:nvPr>
            <p:ph type="sldNum" idx="12"/>
          </p:nvPr>
        </p:nvSpPr>
        <p:spPr>
          <a:xfrm>
            <a:off x="8472458" y="4663217"/>
            <a:ext cx="548700" cy="393600"/>
          </a:xfrm>
        </p:spPr>
        <p:txBody>
          <a:bodyPr spcFirstLastPara="1" wrap="square" lIns="91425" tIns="91425" rIns="91425" bIns="91425" anchor="ctr" anchorCtr="0">
            <a:normAutofit/>
          </a:bodyPr>
          <a:lstStyle/>
          <a:p>
            <a:pPr lvl="0"/>
            <a:fld id="{00000000-1234-1234-1234-123412341234}" type="slidenum">
              <a:rPr lang="en"/>
              <a:pPr lvl="0"/>
              <a:t>8</a:t>
            </a:fld>
            <a:endParaRPr lang="en"/>
          </a:p>
        </p:txBody>
      </p:sp>
      <mc:AlternateContent xmlns:mc="http://schemas.openxmlformats.org/markup-compatibility/2006" xmlns:a14="http://schemas.microsoft.com/office/drawing/2010/main">
        <mc:Choice Requires="a14">
          <p:sp>
            <p:nvSpPr>
              <p:cNvPr id="6" name="Text Placeholder 4">
                <a:extLst>
                  <a:ext uri="{FF2B5EF4-FFF2-40B4-BE49-F238E27FC236}">
                    <a16:creationId xmlns:a16="http://schemas.microsoft.com/office/drawing/2014/main" id="{C561F9C5-7C1A-62F0-F725-A3B4E25A4306}"/>
                  </a:ext>
                </a:extLst>
              </p:cNvPr>
              <p:cNvSpPr txBox="1">
                <a:spLocks/>
              </p:cNvSpPr>
              <p:nvPr/>
            </p:nvSpPr>
            <p:spPr>
              <a:xfrm>
                <a:off x="0" y="284902"/>
                <a:ext cx="9081370" cy="43290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000" b="1" dirty="0">
                    <a:solidFill>
                      <a:schemeClr val="tx1"/>
                    </a:solidFill>
                  </a:rPr>
                  <a:t>Image Acquisition</a:t>
                </a:r>
              </a:p>
              <a:p>
                <a:pPr lvl="1"/>
                <a:r>
                  <a:rPr lang="en-US" sz="1000" dirty="0">
                    <a:solidFill>
                      <a:schemeClr val="tx1"/>
                    </a:solidFill>
                  </a:rPr>
                  <a:t>Want set of overlapping images from different viewpoints</a:t>
                </a:r>
              </a:p>
              <a:p>
                <a:r>
                  <a:rPr lang="en-US" sz="1000" b="1" dirty="0">
                    <a:solidFill>
                      <a:schemeClr val="tx1"/>
                    </a:solidFill>
                  </a:rPr>
                  <a:t>Feature Detection/Description</a:t>
                </a:r>
              </a:p>
              <a:p>
                <a:pPr lvl="1"/>
                <a:r>
                  <a:rPr lang="en-US" sz="1000" dirty="0">
                    <a:solidFill>
                      <a:schemeClr val="tx1"/>
                    </a:solidFill>
                  </a:rPr>
                  <a:t>Detect </a:t>
                </a:r>
                <a:r>
                  <a:rPr lang="en-US" sz="1000" dirty="0" err="1">
                    <a:solidFill>
                      <a:schemeClr val="tx1"/>
                    </a:solidFill>
                  </a:rPr>
                  <a:t>keypoints</a:t>
                </a:r>
                <a:r>
                  <a:rPr lang="en-US" sz="1000" dirty="0">
                    <a:solidFill>
                      <a:schemeClr val="tx1"/>
                    </a:solidFill>
                  </a:rPr>
                  <a:t> and extract invariant/robust features, </a:t>
                </a:r>
                <a:r>
                  <a:rPr lang="en-US" sz="1000" dirty="0" err="1">
                    <a:solidFill>
                      <a:schemeClr val="tx1"/>
                    </a:solidFill>
                  </a:rPr>
                  <a:t>eg</a:t>
                </a:r>
                <a:r>
                  <a:rPr lang="en-US" sz="1000" dirty="0">
                    <a:solidFill>
                      <a:schemeClr val="tx1"/>
                    </a:solidFill>
                  </a:rPr>
                  <a:t> SIFT, SURF, ORB, </a:t>
                </a:r>
                <a:r>
                  <a:rPr lang="en-US" sz="1000" dirty="0" err="1">
                    <a:solidFill>
                      <a:schemeClr val="tx1"/>
                    </a:solidFill>
                  </a:rPr>
                  <a:t>etc</a:t>
                </a:r>
                <a:endParaRPr lang="en-US" sz="1000" dirty="0">
                  <a:solidFill>
                    <a:schemeClr val="tx1"/>
                  </a:solidFill>
                </a:endParaRPr>
              </a:p>
              <a:p>
                <a:r>
                  <a:rPr lang="en-US" sz="1000" b="1" dirty="0">
                    <a:solidFill>
                      <a:schemeClr val="tx1"/>
                    </a:solidFill>
                  </a:rPr>
                  <a:t>Feature Matching</a:t>
                </a:r>
              </a:p>
              <a:p>
                <a:pPr lvl="1"/>
                <a:r>
                  <a:rPr lang="en-US" sz="1000" dirty="0">
                    <a:solidFill>
                      <a:schemeClr val="tx1"/>
                    </a:solidFill>
                  </a:rPr>
                  <a:t>Match descriptors, </a:t>
                </a:r>
                <a:r>
                  <a:rPr lang="en-US" sz="1000" dirty="0" err="1">
                    <a:solidFill>
                      <a:schemeClr val="tx1"/>
                    </a:solidFill>
                  </a:rPr>
                  <a:t>eg</a:t>
                </a:r>
                <a:r>
                  <a:rPr lang="en-US" sz="1000" dirty="0">
                    <a:solidFill>
                      <a:schemeClr val="tx1"/>
                    </a:solidFill>
                  </a:rPr>
                  <a:t> using nearest neighbors &amp; other heuristics</a:t>
                </a:r>
              </a:p>
              <a:p>
                <a:r>
                  <a:rPr lang="en-US" sz="1000" b="1" dirty="0">
                    <a:solidFill>
                      <a:schemeClr val="tx1"/>
                    </a:solidFill>
                  </a:rPr>
                  <a:t>Initial Pair Selection &amp; Pose Estimation </a:t>
                </a:r>
              </a:p>
              <a:p>
                <a:pPr lvl="1"/>
                <a:r>
                  <a:rPr lang="en-US" sz="1000" dirty="0">
                    <a:solidFill>
                      <a:schemeClr val="tx1"/>
                    </a:solidFill>
                  </a:rPr>
                  <a:t>Choose initial image pair with a good number of robust matches &amp; sufficient baseline</a:t>
                </a:r>
              </a:p>
              <a:p>
                <a:pPr lvl="1"/>
                <a:r>
                  <a:rPr lang="en-US" sz="1000" dirty="0">
                    <a:solidFill>
                      <a:schemeClr val="tx1"/>
                    </a:solidFill>
                  </a:rPr>
                  <a:t>Estimate Essential Matrix (if intrinsics known), else Fundamental Matrix using the </a:t>
                </a:r>
                <a:r>
                  <a:rPr lang="en-US" sz="1000" b="1" dirty="0">
                    <a:solidFill>
                      <a:schemeClr val="tx1"/>
                    </a:solidFill>
                  </a:rPr>
                  <a:t>eight-point-algorithm</a:t>
                </a:r>
              </a:p>
              <a:p>
                <a:pPr lvl="1"/>
                <a:r>
                  <a:rPr lang="en-US" sz="1000" dirty="0">
                    <a:solidFill>
                      <a:schemeClr val="tx1"/>
                    </a:solidFill>
                  </a:rPr>
                  <a:t>Essential/Fundamental matrix can be decomposed to obtain relative rotation &amp; translation between the cameras</a:t>
                </a:r>
              </a:p>
              <a:p>
                <a:pPr lvl="1"/>
                <a:r>
                  <a:rPr lang="en-US" sz="1000" dirty="0">
                    <a:solidFill>
                      <a:schemeClr val="tx1"/>
                    </a:solidFill>
                  </a:rPr>
                  <a:t>Triangulate matched features to get initial 3D points</a:t>
                </a:r>
              </a:p>
              <a:p>
                <a:r>
                  <a:rPr lang="en-US" sz="1000" b="1" dirty="0">
                    <a:solidFill>
                      <a:schemeClr val="tx1"/>
                    </a:solidFill>
                  </a:rPr>
                  <a:t>Iterative Structure &amp; Motion Recovery</a:t>
                </a:r>
              </a:p>
              <a:p>
                <a:pPr lvl="1"/>
                <a:r>
                  <a:rPr lang="en-US" sz="1000" dirty="0">
                    <a:solidFill>
                      <a:schemeClr val="tx1"/>
                    </a:solidFill>
                  </a:rPr>
                  <a:t>Select new Image with sufficient feature matches to already constructed 3D points</a:t>
                </a:r>
              </a:p>
              <a:p>
                <a:pPr lvl="1"/>
                <a:r>
                  <a:rPr lang="en-US" sz="1000" dirty="0">
                    <a:solidFill>
                      <a:schemeClr val="tx1"/>
                    </a:solidFill>
                  </a:rPr>
                  <a:t>Estimate camera pose using </a:t>
                </a:r>
                <a:r>
                  <a:rPr lang="en-US" sz="1000" b="1" dirty="0">
                    <a:solidFill>
                      <a:schemeClr val="tx1"/>
                    </a:solidFill>
                  </a:rPr>
                  <a:t>PnP (Perspective-n-Point)</a:t>
                </a:r>
              </a:p>
              <a:p>
                <a:pPr lvl="2"/>
                <a:r>
                  <a:rPr lang="en-US" sz="1000" dirty="0">
                    <a:solidFill>
                      <a:schemeClr val="tx1"/>
                    </a:solidFill>
                  </a:rPr>
                  <a:t>Here we use existing found 3D points and their 2D correspondences in the new image, to compute the pose for the new image</a:t>
                </a:r>
              </a:p>
              <a:p>
                <a:pPr lvl="1"/>
                <a:r>
                  <a:rPr lang="en-US" sz="1000" dirty="0">
                    <a:solidFill>
                      <a:schemeClr val="tx1"/>
                    </a:solidFill>
                  </a:rPr>
                  <a:t>Triangulate new 3D points with the new image using the recovered pose</a:t>
                </a:r>
              </a:p>
              <a:p>
                <a:r>
                  <a:rPr lang="en-US" sz="1000" b="1" dirty="0">
                    <a:solidFill>
                      <a:schemeClr val="tx1"/>
                    </a:solidFill>
                  </a:rPr>
                  <a:t>Global Bundle Adjustment</a:t>
                </a:r>
              </a:p>
              <a:p>
                <a:pPr lvl="1"/>
                <a:r>
                  <a:rPr lang="en-US" sz="1000" dirty="0">
                    <a:solidFill>
                      <a:schemeClr val="tx1"/>
                    </a:solidFill>
                  </a:rPr>
                  <a:t>Non-linear optimization that minimizes the reprojection error across all images, camera poses, and 3D points</a:t>
                </a:r>
              </a:p>
              <a:p>
                <a:pPr lvl="1"/>
                <a:r>
                  <a:rPr lang="en-US" sz="1000" dirty="0">
                    <a:solidFill>
                      <a:schemeClr val="tx1"/>
                    </a:solidFill>
                  </a:rPr>
                  <a:t>Given </a:t>
                </a:r>
                <a14:m>
                  <m:oMath xmlns:m="http://schemas.openxmlformats.org/officeDocument/2006/math">
                    <m:r>
                      <a:rPr lang="en-US" sz="1000" b="0" i="1" smtClean="0">
                        <a:solidFill>
                          <a:schemeClr val="tx1"/>
                        </a:solidFill>
                        <a:latin typeface="Cambria Math" panose="02040503050406030204" pitchFamily="18" charset="0"/>
                      </a:rPr>
                      <m:t>𝑚</m:t>
                    </m:r>
                  </m:oMath>
                </a14:m>
                <a:r>
                  <a:rPr lang="en-US" sz="1000" dirty="0">
                    <a:solidFill>
                      <a:schemeClr val="tx1"/>
                    </a:solidFill>
                  </a:rPr>
                  <a:t> images, </a:t>
                </a:r>
                <a14:m>
                  <m:oMath xmlns:m="http://schemas.openxmlformats.org/officeDocument/2006/math">
                    <m:r>
                      <a:rPr lang="en-US" sz="1000" b="0" i="1" smtClean="0">
                        <a:solidFill>
                          <a:schemeClr val="tx1"/>
                        </a:solidFill>
                        <a:latin typeface="Cambria Math" panose="02040503050406030204" pitchFamily="18" charset="0"/>
                      </a:rPr>
                      <m:t>𝑛</m:t>
                    </m:r>
                  </m:oMath>
                </a14:m>
                <a:r>
                  <a:rPr lang="en-US" sz="1000" dirty="0">
                    <a:solidFill>
                      <a:schemeClr val="tx1"/>
                    </a:solidFill>
                  </a:rPr>
                  <a:t> 3D points, and </a:t>
                </a:r>
                <a14:m>
                  <m:oMath xmlns:m="http://schemas.openxmlformats.org/officeDocument/2006/math">
                    <m:r>
                      <a:rPr lang="en-US" sz="1000" b="0" i="1" smtClean="0">
                        <a:solidFill>
                          <a:schemeClr val="tx1"/>
                        </a:solidFill>
                        <a:latin typeface="Cambria Math" panose="02040503050406030204" pitchFamily="18" charset="0"/>
                      </a:rPr>
                      <m:t>𝑚𝑛</m:t>
                    </m:r>
                  </m:oMath>
                </a14:m>
                <a:r>
                  <a:rPr lang="en-US" sz="1000" dirty="0">
                    <a:solidFill>
                      <a:schemeClr val="tx1"/>
                    </a:solidFill>
                  </a:rPr>
                  <a:t> 2D point coordinates </a:t>
                </a:r>
                <a14:m>
                  <m:oMath xmlns:m="http://schemas.openxmlformats.org/officeDocument/2006/math">
                    <m:acc>
                      <m:accPr>
                        <m:chr m:val="̃"/>
                        <m:ctrlPr>
                          <a:rPr lang="en-US" sz="1000" b="0" i="1" smtClean="0">
                            <a:solidFill>
                              <a:schemeClr val="tx1"/>
                            </a:solidFill>
                            <a:latin typeface="Cambria Math" panose="02040503050406030204" pitchFamily="18" charset="0"/>
                          </a:rPr>
                        </m:ctrlPr>
                      </m:accPr>
                      <m:e>
                        <m:sSubSup>
                          <m:sSubSupPr>
                            <m:ctrlPr>
                              <a:rPr lang="en-US" sz="1000" b="0" i="1" smtClean="0">
                                <a:solidFill>
                                  <a:schemeClr val="tx1"/>
                                </a:solidFill>
                                <a:latin typeface="Cambria Math" panose="02040503050406030204" pitchFamily="18" charset="0"/>
                              </a:rPr>
                            </m:ctrlPr>
                          </m:sSubSupPr>
                          <m:e>
                            <m:r>
                              <a:rPr lang="en-US" sz="1000" b="0" i="1" smtClean="0">
                                <a:solidFill>
                                  <a:schemeClr val="tx1"/>
                                </a:solidFill>
                                <a:latin typeface="Cambria Math" panose="02040503050406030204" pitchFamily="18" charset="0"/>
                              </a:rPr>
                              <m:t>𝑥</m:t>
                            </m:r>
                          </m:e>
                          <m:sub>
                            <m:r>
                              <a:rPr lang="en-US" sz="1000" b="0" i="1" smtClean="0">
                                <a:solidFill>
                                  <a:schemeClr val="tx1"/>
                                </a:solidFill>
                                <a:latin typeface="Cambria Math" panose="02040503050406030204" pitchFamily="18" charset="0"/>
                              </a:rPr>
                              <m:t>𝑖</m:t>
                            </m:r>
                          </m:sub>
                          <m:sup>
                            <m:r>
                              <a:rPr lang="en-US" sz="1000" b="0" i="1" smtClean="0">
                                <a:solidFill>
                                  <a:schemeClr val="tx1"/>
                                </a:solidFill>
                                <a:latin typeface="Cambria Math" panose="02040503050406030204" pitchFamily="18" charset="0"/>
                              </a:rPr>
                              <m:t>𝑗</m:t>
                            </m:r>
                          </m:sup>
                        </m:sSubSup>
                      </m:e>
                    </m:acc>
                  </m:oMath>
                </a14:m>
                <a:r>
                  <a:rPr lang="en-US" sz="1000" dirty="0">
                    <a:solidFill>
                      <a:schemeClr val="tx1"/>
                    </a:solidFill>
                  </a:rPr>
                  <a:t>, want to minimize</a:t>
                </a:r>
              </a:p>
              <a:p>
                <a:pPr marL="596900" lvl="1" indent="0">
                  <a:buNone/>
                </a:pPr>
                <a:r>
                  <a:rPr lang="en-US" sz="1000" b="0" dirty="0">
                    <a:solidFill>
                      <a:schemeClr val="tx1"/>
                    </a:solidFill>
                  </a:rPr>
                  <a:t>	</a:t>
                </a:r>
                <a14:m>
                  <m:oMath xmlns:m="http://schemas.openxmlformats.org/officeDocument/2006/math">
                    <m:r>
                      <a:rPr lang="en-US" sz="1000" b="0" i="1" smtClean="0">
                        <a:solidFill>
                          <a:schemeClr val="tx1"/>
                        </a:solidFill>
                        <a:latin typeface="Cambria Math" panose="02040503050406030204" pitchFamily="18" charset="0"/>
                      </a:rPr>
                      <m:t>𝐸</m:t>
                    </m:r>
                    <m:d>
                      <m:dPr>
                        <m:ctrlPr>
                          <a:rPr lang="en-US" sz="1000" b="0" i="1" smtClean="0">
                            <a:solidFill>
                              <a:schemeClr val="tx1"/>
                            </a:solidFill>
                            <a:latin typeface="Cambria Math" panose="02040503050406030204" pitchFamily="18" charset="0"/>
                          </a:rPr>
                        </m:ctrlPr>
                      </m:dPr>
                      <m:e>
                        <m:sSub>
                          <m:sSubPr>
                            <m:ctrlPr>
                              <a:rPr lang="en-US" sz="1000" b="0" i="1" smtClean="0">
                                <a:solidFill>
                                  <a:schemeClr val="tx1"/>
                                </a:solidFill>
                                <a:latin typeface="Cambria Math" panose="02040503050406030204" pitchFamily="18" charset="0"/>
                              </a:rPr>
                            </m:ctrlPr>
                          </m:sSubPr>
                          <m:e>
                            <m:d>
                              <m:dPr>
                                <m:begChr m:val="{"/>
                                <m:endChr m:val="}"/>
                                <m:ctrlPr>
                                  <a:rPr lang="en-US" sz="1000" b="0" i="1" smtClean="0">
                                    <a:solidFill>
                                      <a:schemeClr val="tx1"/>
                                    </a:solidFill>
                                    <a:latin typeface="Cambria Math" panose="02040503050406030204" pitchFamily="18" charset="0"/>
                                  </a:rPr>
                                </m:ctrlPr>
                              </m:dPr>
                              <m:e>
                                <m:sSub>
                                  <m:sSubPr>
                                    <m:ctrlPr>
                                      <a:rPr lang="en-US" sz="1000" b="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𝑅</m:t>
                                    </m:r>
                                  </m:e>
                                  <m:sub>
                                    <m:r>
                                      <a:rPr lang="en-US" sz="1000" b="0" i="1" smtClean="0">
                                        <a:solidFill>
                                          <a:schemeClr val="tx1"/>
                                        </a:solidFill>
                                        <a:latin typeface="Cambria Math" panose="02040503050406030204" pitchFamily="18" charset="0"/>
                                      </a:rPr>
                                      <m:t>𝑖</m:t>
                                    </m:r>
                                  </m:sub>
                                </m:sSub>
                                <m:r>
                                  <a:rPr lang="en-US" sz="1000" b="0" i="1" smtClean="0">
                                    <a:solidFill>
                                      <a:schemeClr val="tx1"/>
                                    </a:solidFill>
                                    <a:latin typeface="Cambria Math" panose="02040503050406030204" pitchFamily="18" charset="0"/>
                                  </a:rPr>
                                  <m:t>,</m:t>
                                </m:r>
                                <m:sSub>
                                  <m:sSubPr>
                                    <m:ctrlPr>
                                      <a:rPr lang="en-US" sz="1000" b="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𝑇</m:t>
                                    </m:r>
                                  </m:e>
                                  <m:sub>
                                    <m:r>
                                      <a:rPr lang="en-US" sz="1000" b="0" i="1" smtClean="0">
                                        <a:solidFill>
                                          <a:schemeClr val="tx1"/>
                                        </a:solidFill>
                                        <a:latin typeface="Cambria Math" panose="02040503050406030204" pitchFamily="18" charset="0"/>
                                      </a:rPr>
                                      <m:t>𝑖</m:t>
                                    </m:r>
                                  </m:sub>
                                </m:sSub>
                              </m:e>
                            </m:d>
                          </m:e>
                          <m:sub>
                            <m:r>
                              <a:rPr lang="en-US" sz="1000" b="0" i="1" smtClean="0">
                                <a:solidFill>
                                  <a:schemeClr val="tx1"/>
                                </a:solidFill>
                                <a:latin typeface="Cambria Math" panose="02040503050406030204" pitchFamily="18" charset="0"/>
                              </a:rPr>
                              <m:t>𝑖</m:t>
                            </m:r>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1</m:t>
                            </m:r>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𝑚</m:t>
                            </m:r>
                          </m:sub>
                        </m:sSub>
                        <m:r>
                          <a:rPr lang="en-US" sz="1000" b="0" i="1" smtClean="0">
                            <a:solidFill>
                              <a:schemeClr val="tx1"/>
                            </a:solidFill>
                            <a:latin typeface="Cambria Math" panose="02040503050406030204" pitchFamily="18" charset="0"/>
                          </a:rPr>
                          <m:t>, </m:t>
                        </m:r>
                        <m:sSub>
                          <m:sSubPr>
                            <m:ctrlPr>
                              <a:rPr lang="en-US" sz="1000" b="0" i="1" smtClean="0">
                                <a:solidFill>
                                  <a:schemeClr val="tx1"/>
                                </a:solidFill>
                                <a:latin typeface="Cambria Math" panose="02040503050406030204" pitchFamily="18" charset="0"/>
                              </a:rPr>
                            </m:ctrlPr>
                          </m:sSubPr>
                          <m:e>
                            <m:d>
                              <m:dPr>
                                <m:begChr m:val="{"/>
                                <m:endChr m:val="}"/>
                                <m:ctrlPr>
                                  <a:rPr lang="en-US" sz="1000" b="0" i="1" smtClean="0">
                                    <a:solidFill>
                                      <a:schemeClr val="tx1"/>
                                    </a:solidFill>
                                    <a:latin typeface="Cambria Math" panose="02040503050406030204" pitchFamily="18" charset="0"/>
                                  </a:rPr>
                                </m:ctrlPr>
                              </m:dPr>
                              <m:e>
                                <m:sSub>
                                  <m:sSubPr>
                                    <m:ctrlPr>
                                      <a:rPr lang="en-US" sz="1000" b="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𝑋</m:t>
                                    </m:r>
                                  </m:e>
                                  <m:sub>
                                    <m:r>
                                      <a:rPr lang="en-US" sz="1000" b="0" i="1" smtClean="0">
                                        <a:solidFill>
                                          <a:schemeClr val="tx1"/>
                                        </a:solidFill>
                                        <a:latin typeface="Cambria Math" panose="02040503050406030204" pitchFamily="18" charset="0"/>
                                      </a:rPr>
                                      <m:t>𝑗</m:t>
                                    </m:r>
                                  </m:sub>
                                </m:sSub>
                              </m:e>
                            </m:d>
                          </m:e>
                          <m:sub>
                            <m:r>
                              <a:rPr lang="en-US" sz="1000" b="0" i="1" smtClean="0">
                                <a:solidFill>
                                  <a:schemeClr val="tx1"/>
                                </a:solidFill>
                                <a:latin typeface="Cambria Math" panose="02040503050406030204" pitchFamily="18" charset="0"/>
                              </a:rPr>
                              <m:t>𝑗</m:t>
                            </m:r>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1</m:t>
                            </m:r>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𝑛</m:t>
                            </m:r>
                          </m:sub>
                        </m:sSub>
                      </m:e>
                    </m:d>
                    <m:r>
                      <a:rPr lang="en-US" sz="1000" b="0" i="1" smtClean="0">
                        <a:solidFill>
                          <a:schemeClr val="tx1"/>
                        </a:solidFill>
                        <a:latin typeface="Cambria Math" panose="02040503050406030204" pitchFamily="18" charset="0"/>
                      </a:rPr>
                      <m:t>=</m:t>
                    </m:r>
                    <m:nary>
                      <m:naryPr>
                        <m:chr m:val="∑"/>
                        <m:ctrlPr>
                          <a:rPr lang="en-US" sz="1000" b="0" i="1" smtClean="0">
                            <a:solidFill>
                              <a:schemeClr val="tx1"/>
                            </a:solidFill>
                            <a:latin typeface="Cambria Math" panose="02040503050406030204" pitchFamily="18" charset="0"/>
                          </a:rPr>
                        </m:ctrlPr>
                      </m:naryPr>
                      <m:sub>
                        <m:r>
                          <a:rPr lang="en-US" sz="1000" b="0" i="1" smtClean="0">
                            <a:solidFill>
                              <a:schemeClr val="tx1"/>
                            </a:solidFill>
                            <a:latin typeface="Cambria Math" panose="02040503050406030204" pitchFamily="18" charset="0"/>
                          </a:rPr>
                          <m:t>𝑖</m:t>
                        </m:r>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1</m:t>
                        </m:r>
                      </m:sub>
                      <m:sup>
                        <m:r>
                          <a:rPr lang="en-US" sz="1000" b="0" i="1" smtClean="0">
                            <a:solidFill>
                              <a:schemeClr val="tx1"/>
                            </a:solidFill>
                            <a:latin typeface="Cambria Math" panose="02040503050406030204" pitchFamily="18" charset="0"/>
                          </a:rPr>
                          <m:t>𝑚</m:t>
                        </m:r>
                      </m:sup>
                      <m:e>
                        <m:nary>
                          <m:naryPr>
                            <m:chr m:val="∑"/>
                            <m:ctrlPr>
                              <a:rPr lang="en-US" sz="1000" b="0" i="1" smtClean="0">
                                <a:solidFill>
                                  <a:schemeClr val="tx1"/>
                                </a:solidFill>
                                <a:latin typeface="Cambria Math" panose="02040503050406030204" pitchFamily="18" charset="0"/>
                              </a:rPr>
                            </m:ctrlPr>
                          </m:naryPr>
                          <m:sub>
                            <m:r>
                              <a:rPr lang="en-US" sz="1000" b="0" i="1" smtClean="0">
                                <a:solidFill>
                                  <a:schemeClr val="tx1"/>
                                </a:solidFill>
                                <a:latin typeface="Cambria Math" panose="02040503050406030204" pitchFamily="18" charset="0"/>
                              </a:rPr>
                              <m:t>𝑗</m:t>
                            </m:r>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1</m:t>
                            </m:r>
                          </m:sub>
                          <m:sup>
                            <m:r>
                              <a:rPr lang="en-US" sz="1000" b="0" i="1" smtClean="0">
                                <a:solidFill>
                                  <a:schemeClr val="tx1"/>
                                </a:solidFill>
                                <a:latin typeface="Cambria Math" panose="02040503050406030204" pitchFamily="18" charset="0"/>
                              </a:rPr>
                              <m:t>𝑛</m:t>
                            </m:r>
                          </m:sup>
                          <m:e>
                            <m:sSub>
                              <m:sSubPr>
                                <m:ctrlPr>
                                  <a:rPr lang="en-US" sz="1000" b="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𝜃</m:t>
                                </m:r>
                              </m:e>
                              <m:sub>
                                <m:r>
                                  <a:rPr lang="en-US" sz="1000" b="0" i="1" smtClean="0">
                                    <a:solidFill>
                                      <a:schemeClr val="tx1"/>
                                    </a:solidFill>
                                    <a:latin typeface="Cambria Math" panose="02040503050406030204" pitchFamily="18" charset="0"/>
                                  </a:rPr>
                                  <m:t>𝑖𝑗</m:t>
                                </m:r>
                              </m:sub>
                            </m:sSub>
                            <m:sSup>
                              <m:sSupPr>
                                <m:ctrlPr>
                                  <a:rPr lang="en-US" sz="1000" b="0" i="1" smtClean="0">
                                    <a:solidFill>
                                      <a:schemeClr val="tx1"/>
                                    </a:solidFill>
                                    <a:latin typeface="Cambria Math" panose="02040503050406030204" pitchFamily="18" charset="0"/>
                                  </a:rPr>
                                </m:ctrlPr>
                              </m:sSupPr>
                              <m:e>
                                <m:d>
                                  <m:dPr>
                                    <m:begChr m:val="|"/>
                                    <m:endChr m:val="|"/>
                                    <m:ctrlPr>
                                      <a:rPr lang="en-US" sz="1000" b="0" i="1" smtClean="0">
                                        <a:solidFill>
                                          <a:schemeClr val="tx1"/>
                                        </a:solidFill>
                                        <a:latin typeface="Cambria Math" panose="02040503050406030204" pitchFamily="18" charset="0"/>
                                      </a:rPr>
                                    </m:ctrlPr>
                                  </m:dPr>
                                  <m:e>
                                    <m:acc>
                                      <m:accPr>
                                        <m:chr m:val="̃"/>
                                        <m:ctrlPr>
                                          <a:rPr lang="en-US" sz="1000" i="1">
                                            <a:solidFill>
                                              <a:schemeClr val="tx1"/>
                                            </a:solidFill>
                                            <a:latin typeface="Cambria Math" panose="02040503050406030204" pitchFamily="18" charset="0"/>
                                          </a:rPr>
                                        </m:ctrlPr>
                                      </m:accPr>
                                      <m:e>
                                        <m:sSubSup>
                                          <m:sSubSupPr>
                                            <m:ctrlPr>
                                              <a:rPr lang="en-US" sz="1000" i="1">
                                                <a:solidFill>
                                                  <a:schemeClr val="tx1"/>
                                                </a:solidFill>
                                                <a:latin typeface="Cambria Math" panose="02040503050406030204" pitchFamily="18" charset="0"/>
                                              </a:rPr>
                                            </m:ctrlPr>
                                          </m:sSubSupPr>
                                          <m:e>
                                            <m:r>
                                              <a:rPr lang="en-US" sz="1000" i="1">
                                                <a:solidFill>
                                                  <a:schemeClr val="tx1"/>
                                                </a:solidFill>
                                                <a:latin typeface="Cambria Math" panose="02040503050406030204" pitchFamily="18" charset="0"/>
                                              </a:rPr>
                                              <m:t>𝑥</m:t>
                                            </m:r>
                                          </m:e>
                                          <m:sub>
                                            <m:r>
                                              <a:rPr lang="en-US" sz="1000" i="1">
                                                <a:solidFill>
                                                  <a:schemeClr val="tx1"/>
                                                </a:solidFill>
                                                <a:latin typeface="Cambria Math" panose="02040503050406030204" pitchFamily="18" charset="0"/>
                                              </a:rPr>
                                              <m:t>𝑖</m:t>
                                            </m:r>
                                          </m:sub>
                                          <m:sup>
                                            <m:r>
                                              <a:rPr lang="en-US" sz="1000" i="1">
                                                <a:solidFill>
                                                  <a:schemeClr val="tx1"/>
                                                </a:solidFill>
                                                <a:latin typeface="Cambria Math" panose="02040503050406030204" pitchFamily="18" charset="0"/>
                                              </a:rPr>
                                              <m:t>𝑗</m:t>
                                            </m:r>
                                          </m:sup>
                                        </m:sSubSup>
                                      </m:e>
                                    </m:acc>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𝜋</m:t>
                                    </m:r>
                                    <m:d>
                                      <m:dPr>
                                        <m:ctrlPr>
                                          <a:rPr lang="en-US" sz="1000" b="0" i="1" smtClean="0">
                                            <a:solidFill>
                                              <a:schemeClr val="tx1"/>
                                            </a:solidFill>
                                            <a:latin typeface="Cambria Math" panose="02040503050406030204" pitchFamily="18" charset="0"/>
                                          </a:rPr>
                                        </m:ctrlPr>
                                      </m:dPr>
                                      <m:e>
                                        <m:sSub>
                                          <m:sSubPr>
                                            <m:ctrlPr>
                                              <a:rPr lang="en-US" sz="1000" b="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𝑅</m:t>
                                            </m:r>
                                          </m:e>
                                          <m:sub>
                                            <m:r>
                                              <a:rPr lang="en-US" sz="1000" b="0" i="1" smtClean="0">
                                                <a:solidFill>
                                                  <a:schemeClr val="tx1"/>
                                                </a:solidFill>
                                                <a:latin typeface="Cambria Math" panose="02040503050406030204" pitchFamily="18" charset="0"/>
                                              </a:rPr>
                                              <m:t>𝑖</m:t>
                                            </m:r>
                                          </m:sub>
                                        </m:sSub>
                                        <m:r>
                                          <a:rPr lang="en-US" sz="1000" b="0" i="1" smtClean="0">
                                            <a:solidFill>
                                              <a:schemeClr val="tx1"/>
                                            </a:solidFill>
                                            <a:latin typeface="Cambria Math" panose="02040503050406030204" pitchFamily="18" charset="0"/>
                                          </a:rPr>
                                          <m:t>,</m:t>
                                        </m:r>
                                        <m:sSub>
                                          <m:sSubPr>
                                            <m:ctrlPr>
                                              <a:rPr lang="en-US" sz="1000" b="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𝑇</m:t>
                                            </m:r>
                                          </m:e>
                                          <m:sub>
                                            <m:r>
                                              <a:rPr lang="en-US" sz="1000" b="0" i="1" smtClean="0">
                                                <a:solidFill>
                                                  <a:schemeClr val="tx1"/>
                                                </a:solidFill>
                                                <a:latin typeface="Cambria Math" panose="02040503050406030204" pitchFamily="18" charset="0"/>
                                              </a:rPr>
                                              <m:t>𝑖</m:t>
                                            </m:r>
                                          </m:sub>
                                        </m:sSub>
                                        <m:sSub>
                                          <m:sSubPr>
                                            <m:ctrlPr>
                                              <a:rPr lang="en-US" sz="1000" b="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𝑋</m:t>
                                            </m:r>
                                          </m:e>
                                          <m:sub>
                                            <m:r>
                                              <a:rPr lang="en-US" sz="1000" b="0" i="1" smtClean="0">
                                                <a:solidFill>
                                                  <a:schemeClr val="tx1"/>
                                                </a:solidFill>
                                                <a:latin typeface="Cambria Math" panose="02040503050406030204" pitchFamily="18" charset="0"/>
                                              </a:rPr>
                                              <m:t>𝑗</m:t>
                                            </m:r>
                                          </m:sub>
                                        </m:sSub>
                                      </m:e>
                                    </m:d>
                                  </m:e>
                                </m:d>
                              </m:e>
                              <m:sup>
                                <m:r>
                                  <a:rPr lang="en-US" sz="1000" b="0" i="1" smtClean="0">
                                    <a:solidFill>
                                      <a:schemeClr val="tx1"/>
                                    </a:solidFill>
                                    <a:latin typeface="Cambria Math" panose="02040503050406030204" pitchFamily="18" charset="0"/>
                                  </a:rPr>
                                  <m:t>2</m:t>
                                </m:r>
                              </m:sup>
                            </m:sSup>
                          </m:e>
                        </m:nary>
                      </m:e>
                    </m:nary>
                  </m:oMath>
                </a14:m>
                <a:endParaRPr lang="en-US" sz="1000" dirty="0">
                  <a:solidFill>
                    <a:schemeClr val="tx1"/>
                  </a:solidFill>
                </a:endParaRPr>
              </a:p>
              <a:p>
                <a:pPr marL="596900" lvl="1" indent="0">
                  <a:buNone/>
                </a:pPr>
                <a:r>
                  <a:rPr lang="en-US" sz="1000" dirty="0">
                    <a:solidFill>
                      <a:schemeClr val="tx1"/>
                    </a:solidFill>
                  </a:rPr>
                  <a:t>	Where </a:t>
                </a:r>
                <a14:m>
                  <m:oMath xmlns:m="http://schemas.openxmlformats.org/officeDocument/2006/math">
                    <m:sSub>
                      <m:sSubPr>
                        <m:ctrlPr>
                          <a:rPr lang="en-US" sz="1000" b="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𝜃</m:t>
                        </m:r>
                      </m:e>
                      <m:sub>
                        <m:r>
                          <a:rPr lang="en-US" sz="1000" b="0" i="1" smtClean="0">
                            <a:solidFill>
                              <a:schemeClr val="tx1"/>
                            </a:solidFill>
                            <a:latin typeface="Cambria Math" panose="02040503050406030204" pitchFamily="18" charset="0"/>
                          </a:rPr>
                          <m:t>𝑖𝑗</m:t>
                        </m:r>
                      </m:sub>
                    </m:sSub>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1</m:t>
                    </m:r>
                  </m:oMath>
                </a14:m>
                <a:r>
                  <a:rPr lang="en-US" sz="1000" dirty="0">
                    <a:solidFill>
                      <a:schemeClr val="tx1"/>
                    </a:solidFill>
                  </a:rPr>
                  <a:t> if point </a:t>
                </a:r>
                <a14:m>
                  <m:oMath xmlns:m="http://schemas.openxmlformats.org/officeDocument/2006/math">
                    <m:r>
                      <a:rPr lang="en-US" sz="1000" b="0" i="1" smtClean="0">
                        <a:solidFill>
                          <a:schemeClr val="tx1"/>
                        </a:solidFill>
                        <a:latin typeface="Cambria Math" panose="02040503050406030204" pitchFamily="18" charset="0"/>
                      </a:rPr>
                      <m:t>𝑗</m:t>
                    </m:r>
                  </m:oMath>
                </a14:m>
                <a:r>
                  <a:rPr lang="en-US" sz="1000" dirty="0">
                    <a:solidFill>
                      <a:schemeClr val="tx1"/>
                    </a:solidFill>
                  </a:rPr>
                  <a:t> is visible in image </a:t>
                </a:r>
                <a14:m>
                  <m:oMath xmlns:m="http://schemas.openxmlformats.org/officeDocument/2006/math">
                    <m:r>
                      <a:rPr lang="en-US" sz="1000" b="0" i="1" smtClean="0">
                        <a:solidFill>
                          <a:schemeClr val="tx1"/>
                        </a:solidFill>
                        <a:latin typeface="Cambria Math" panose="02040503050406030204" pitchFamily="18" charset="0"/>
                      </a:rPr>
                      <m:t>𝑖</m:t>
                    </m:r>
                    <m:r>
                      <a:rPr lang="en-US" sz="1000" b="0" i="0" smtClean="0">
                        <a:solidFill>
                          <a:schemeClr val="tx1"/>
                        </a:solidFill>
                        <a:latin typeface="Cambria Math" panose="02040503050406030204" pitchFamily="18" charset="0"/>
                      </a:rPr>
                      <m:t>,</m:t>
                    </m:r>
                  </m:oMath>
                </a14:m>
                <a:r>
                  <a:rPr lang="en-US" sz="1000" dirty="0">
                    <a:solidFill>
                      <a:schemeClr val="tx1"/>
                    </a:solidFill>
                  </a:rPr>
                  <a:t> else 0 and </a:t>
                </a:r>
                <a14:m>
                  <m:oMath xmlns:m="http://schemas.openxmlformats.org/officeDocument/2006/math">
                    <m:r>
                      <a:rPr lang="en-US" sz="1000" b="0" i="1" smtClean="0">
                        <a:solidFill>
                          <a:schemeClr val="tx1"/>
                        </a:solidFill>
                        <a:latin typeface="Cambria Math" panose="02040503050406030204" pitchFamily="18" charset="0"/>
                      </a:rPr>
                      <m:t>𝜋</m:t>
                    </m:r>
                  </m:oMath>
                </a14:m>
                <a:r>
                  <a:rPr lang="en-US" sz="1000" dirty="0">
                    <a:solidFill>
                      <a:schemeClr val="tx1"/>
                    </a:solidFill>
                  </a:rPr>
                  <a:t> denotes the perspective projection function</a:t>
                </a:r>
              </a:p>
              <a:p>
                <a:pPr lvl="1"/>
                <a:r>
                  <a:rPr lang="en-US" sz="1000" dirty="0">
                    <a:solidFill>
                      <a:schemeClr val="tx1"/>
                    </a:solidFill>
                  </a:rPr>
                  <a:t>Typically solved using Levenberg-Marquardt or gradient descent</a:t>
                </a:r>
              </a:p>
              <a:p>
                <a:r>
                  <a:rPr lang="en-US" sz="1000" b="1" dirty="0">
                    <a:solidFill>
                      <a:schemeClr val="tx1"/>
                    </a:solidFill>
                  </a:rPr>
                  <a:t>Loop closure (Optional)</a:t>
                </a:r>
              </a:p>
              <a:p>
                <a:pPr lvl="1"/>
                <a:r>
                  <a:rPr lang="en-US" sz="1000" dirty="0">
                    <a:solidFill>
                      <a:schemeClr val="tx1"/>
                    </a:solidFill>
                  </a:rPr>
                  <a:t>Detect when the camera revisits a previously seen location, and do a pose graph optimization</a:t>
                </a:r>
              </a:p>
              <a:p>
                <a:pPr lvl="1"/>
                <a:endParaRPr lang="en-US" sz="1000" dirty="0">
                  <a:solidFill>
                    <a:schemeClr val="tx1"/>
                  </a:solidFill>
                </a:endParaRPr>
              </a:p>
              <a:p>
                <a:pPr lvl="1"/>
                <a:endParaRPr lang="en-US" sz="1000" dirty="0">
                  <a:solidFill>
                    <a:schemeClr val="tx1"/>
                  </a:solidFill>
                </a:endParaRPr>
              </a:p>
              <a:p>
                <a:endParaRPr lang="en-US" sz="1000" dirty="0">
                  <a:solidFill>
                    <a:schemeClr val="tx1"/>
                  </a:solidFill>
                </a:endParaRPr>
              </a:p>
              <a:p>
                <a:endParaRPr lang="en-US" sz="1000" dirty="0">
                  <a:solidFill>
                    <a:schemeClr val="tx1"/>
                  </a:solidFill>
                </a:endParaRPr>
              </a:p>
            </p:txBody>
          </p:sp>
        </mc:Choice>
        <mc:Fallback xmlns="">
          <p:sp>
            <p:nvSpPr>
              <p:cNvPr id="6" name="Text Placeholder 4">
                <a:extLst>
                  <a:ext uri="{FF2B5EF4-FFF2-40B4-BE49-F238E27FC236}">
                    <a16:creationId xmlns:a16="http://schemas.microsoft.com/office/drawing/2014/main" id="{C561F9C5-7C1A-62F0-F725-A3B4E25A4306}"/>
                  </a:ext>
                </a:extLst>
              </p:cNvPr>
              <p:cNvSpPr txBox="1">
                <a:spLocks noRot="1" noChangeAspect="1" noMove="1" noResize="1" noEditPoints="1" noAdjustHandles="1" noChangeArrowheads="1" noChangeShapeType="1" noTextEdit="1"/>
              </p:cNvSpPr>
              <p:nvPr/>
            </p:nvSpPr>
            <p:spPr>
              <a:xfrm>
                <a:off x="0" y="284902"/>
                <a:ext cx="9081370" cy="4329085"/>
              </a:xfrm>
              <a:prstGeom prst="rect">
                <a:avLst/>
              </a:prstGeom>
              <a:blipFill>
                <a:blip r:embed="rId3"/>
                <a:stretch>
                  <a:fillRect t="-1127" b="-704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2590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758">
          <a:extLst>
            <a:ext uri="{FF2B5EF4-FFF2-40B4-BE49-F238E27FC236}">
              <a16:creationId xmlns:a16="http://schemas.microsoft.com/office/drawing/2014/main" id="{EBE01E7F-27AB-8A4F-D1EF-97A1B1B91E97}"/>
            </a:ext>
          </a:extLst>
        </p:cNvPr>
        <p:cNvGrpSpPr/>
        <p:nvPr/>
      </p:nvGrpSpPr>
      <p:grpSpPr>
        <a:xfrm>
          <a:off x="0" y="0"/>
          <a:ext cx="0" cy="0"/>
          <a:chOff x="0" y="0"/>
          <a:chExt cx="0" cy="0"/>
        </a:xfrm>
      </p:grpSpPr>
      <p:sp>
        <p:nvSpPr>
          <p:cNvPr id="759" name="Google Shape;759;p79">
            <a:extLst>
              <a:ext uri="{FF2B5EF4-FFF2-40B4-BE49-F238E27FC236}">
                <a16:creationId xmlns:a16="http://schemas.microsoft.com/office/drawing/2014/main" id="{B5D1108B-D697-CE6F-EF70-617C2E754B1C}"/>
              </a:ext>
            </a:extLst>
          </p:cNvPr>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Derive the epipolar constraint &amp; describe its geometric interpretations.</a:t>
            </a:r>
            <a:endParaRPr b="1" u="sng" dirty="0"/>
          </a:p>
        </p:txBody>
      </p:sp>
      <p:sp>
        <p:nvSpPr>
          <p:cNvPr id="761" name="Google Shape;761;p79">
            <a:extLst>
              <a:ext uri="{FF2B5EF4-FFF2-40B4-BE49-F238E27FC236}">
                <a16:creationId xmlns:a16="http://schemas.microsoft.com/office/drawing/2014/main" id="{BF985B51-898A-26EB-90BD-F0A90A8CFDEF}"/>
              </a:ext>
            </a:extLst>
          </p:cNvPr>
          <p:cNvSpPr txBox="1">
            <a:spLocks noGrp="1"/>
          </p:cNvSpPr>
          <p:nvPr>
            <p:ph type="sldNum" idx="12"/>
          </p:nvPr>
        </p:nvSpPr>
        <p:spPr>
          <a:xfrm>
            <a:off x="8472458" y="4663217"/>
            <a:ext cx="548700" cy="393600"/>
          </a:xfrm>
        </p:spPr>
        <p:txBody>
          <a:bodyPr spcFirstLastPara="1" wrap="square" lIns="91425" tIns="91425" rIns="91425" bIns="91425" anchor="ctr" anchorCtr="0">
            <a:normAutofit/>
          </a:bodyPr>
          <a:lstStyle/>
          <a:p>
            <a:pPr lvl="0"/>
            <a:fld id="{00000000-1234-1234-1234-123412341234}" type="slidenum">
              <a:rPr lang="en"/>
              <a:pPr lvl="0"/>
              <a:t>9</a:t>
            </a:fld>
            <a:endParaRPr lang="en"/>
          </a:p>
        </p:txBody>
      </p:sp>
      <p:grpSp>
        <p:nvGrpSpPr>
          <p:cNvPr id="7" name="Group 6">
            <a:extLst>
              <a:ext uri="{FF2B5EF4-FFF2-40B4-BE49-F238E27FC236}">
                <a16:creationId xmlns:a16="http://schemas.microsoft.com/office/drawing/2014/main" id="{DD3311DB-C5DF-27C8-37B3-034DAC61A1D4}"/>
              </a:ext>
            </a:extLst>
          </p:cNvPr>
          <p:cNvGrpSpPr/>
          <p:nvPr/>
        </p:nvGrpSpPr>
        <p:grpSpPr>
          <a:xfrm>
            <a:off x="-212124" y="-56034"/>
            <a:ext cx="9308921" cy="5044681"/>
            <a:chOff x="-212124" y="-56034"/>
            <a:chExt cx="9308921" cy="5044681"/>
          </a:xfrm>
        </p:grpSpPr>
        <mc:AlternateContent xmlns:mc="http://schemas.openxmlformats.org/markup-compatibility/2006" xmlns:a14="http://schemas.microsoft.com/office/drawing/2010/main">
          <mc:Choice Requires="a14">
            <p:sp>
              <p:nvSpPr>
                <p:cNvPr id="6" name="Text Placeholder 4">
                  <a:extLst>
                    <a:ext uri="{FF2B5EF4-FFF2-40B4-BE49-F238E27FC236}">
                      <a16:creationId xmlns:a16="http://schemas.microsoft.com/office/drawing/2014/main" id="{7932053D-7BD7-4F03-A127-3F70FFD8ACEE}"/>
                    </a:ext>
                  </a:extLst>
                </p:cNvPr>
                <p:cNvSpPr txBox="1">
                  <a:spLocks/>
                </p:cNvSpPr>
                <p:nvPr/>
              </p:nvSpPr>
              <p:spPr>
                <a:xfrm>
                  <a:off x="-212124" y="130050"/>
                  <a:ext cx="6626919" cy="4858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800" dirty="0">
                      <a:solidFill>
                        <a:schemeClr val="tx1"/>
                      </a:solidFill>
                    </a:rPr>
                    <a:t>The right figure illustrates the geometry of a 3D point &amp; 2 cameras:</a:t>
                  </a:r>
                </a:p>
                <a:p>
                  <a:pPr lvl="1"/>
                  <a14:m>
                    <m:oMath xmlns:m="http://schemas.openxmlformats.org/officeDocument/2006/math">
                      <m:sSub>
                        <m:sSubPr>
                          <m:ctrlPr>
                            <a:rPr lang="en-US" sz="800" b="1" i="1" smtClean="0">
                              <a:solidFill>
                                <a:schemeClr val="tx1"/>
                              </a:solidFill>
                              <a:latin typeface="Cambria Math" panose="02040503050406030204" pitchFamily="18" charset="0"/>
                            </a:rPr>
                          </m:ctrlPr>
                        </m:sSubPr>
                        <m:e>
                          <m:r>
                            <a:rPr lang="en-US" sz="800" b="1" i="1" smtClean="0">
                              <a:solidFill>
                                <a:schemeClr val="tx1"/>
                              </a:solidFill>
                              <a:latin typeface="Cambria Math" panose="02040503050406030204" pitchFamily="18" charset="0"/>
                            </a:rPr>
                            <m:t>𝒐</m:t>
                          </m:r>
                        </m:e>
                        <m:sub>
                          <m:r>
                            <a:rPr lang="en-US" sz="800" b="1" i="1" smtClean="0">
                              <a:solidFill>
                                <a:schemeClr val="tx1"/>
                              </a:solidFill>
                              <a:latin typeface="Cambria Math" panose="02040503050406030204" pitchFamily="18" charset="0"/>
                            </a:rPr>
                            <m:t>𝟏</m:t>
                          </m:r>
                        </m:sub>
                      </m:sSub>
                      <m:r>
                        <a:rPr lang="en-US" sz="800" b="1" i="1" smtClean="0">
                          <a:solidFill>
                            <a:schemeClr val="tx1"/>
                          </a:solidFill>
                          <a:latin typeface="Cambria Math" panose="02040503050406030204" pitchFamily="18" charset="0"/>
                        </a:rPr>
                        <m:t>,</m:t>
                      </m:r>
                      <m:sSub>
                        <m:sSubPr>
                          <m:ctrlPr>
                            <a:rPr lang="en-US" sz="800" b="1" i="1" smtClean="0">
                              <a:solidFill>
                                <a:schemeClr val="tx1"/>
                              </a:solidFill>
                              <a:latin typeface="Cambria Math" panose="02040503050406030204" pitchFamily="18" charset="0"/>
                            </a:rPr>
                          </m:ctrlPr>
                        </m:sSubPr>
                        <m:e>
                          <m:r>
                            <a:rPr lang="en-US" sz="800" b="1" i="1" smtClean="0">
                              <a:solidFill>
                                <a:schemeClr val="tx1"/>
                              </a:solidFill>
                              <a:latin typeface="Cambria Math" panose="02040503050406030204" pitchFamily="18" charset="0"/>
                            </a:rPr>
                            <m:t>𝒐</m:t>
                          </m:r>
                        </m:e>
                        <m:sub>
                          <m:r>
                            <a:rPr lang="en-US" sz="800" b="1" i="1" smtClean="0">
                              <a:solidFill>
                                <a:schemeClr val="tx1"/>
                              </a:solidFill>
                              <a:latin typeface="Cambria Math" panose="02040503050406030204" pitchFamily="18" charset="0"/>
                            </a:rPr>
                            <m:t>𝟐</m:t>
                          </m:r>
                        </m:sub>
                      </m:sSub>
                    </m:oMath>
                  </a14:m>
                  <a:r>
                    <a:rPr lang="en-US" sz="800" b="1" dirty="0">
                      <a:solidFill>
                        <a:schemeClr val="tx1"/>
                      </a:solidFill>
                    </a:rPr>
                    <a:t>: Optical centers </a:t>
                  </a:r>
                  <a:r>
                    <a:rPr lang="en-US" sz="800" dirty="0">
                      <a:solidFill>
                        <a:schemeClr val="tx1"/>
                      </a:solidFill>
                    </a:rPr>
                    <a:t>of each camera</a:t>
                  </a:r>
                </a:p>
                <a:p>
                  <a:pPr lvl="1"/>
                  <a14:m>
                    <m:oMath xmlns:m="http://schemas.openxmlformats.org/officeDocument/2006/math">
                      <m:r>
                        <a:rPr lang="en-US" sz="800" b="0" i="1" smtClean="0">
                          <a:solidFill>
                            <a:schemeClr val="tx1"/>
                          </a:solidFill>
                          <a:latin typeface="Cambria Math" panose="02040503050406030204" pitchFamily="18" charset="0"/>
                        </a:rPr>
                        <m:t>𝑅</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𝑇</m:t>
                      </m:r>
                    </m:oMath>
                  </a14:m>
                  <a:r>
                    <a:rPr lang="en-US" sz="800" dirty="0">
                      <a:solidFill>
                        <a:schemeClr val="tx1"/>
                      </a:solidFill>
                    </a:rPr>
                    <a:t>: relative rotation &amp; translation between the cameras</a:t>
                  </a:r>
                </a:p>
                <a:p>
                  <a:pPr lvl="1"/>
                  <a14:m>
                    <m:oMath xmlns:m="http://schemas.openxmlformats.org/officeDocument/2006/math">
                      <m:sSub>
                        <m:sSubPr>
                          <m:ctrlPr>
                            <a:rPr lang="en-US" sz="800" b="1" i="1" smtClean="0">
                              <a:solidFill>
                                <a:schemeClr val="tx1"/>
                              </a:solidFill>
                              <a:latin typeface="Cambria Math" panose="02040503050406030204" pitchFamily="18" charset="0"/>
                            </a:rPr>
                          </m:ctrlPr>
                        </m:sSubPr>
                        <m:e>
                          <m:r>
                            <a:rPr lang="en-US" sz="800" b="1" i="1" smtClean="0">
                              <a:solidFill>
                                <a:schemeClr val="tx1"/>
                              </a:solidFill>
                              <a:latin typeface="Cambria Math" panose="02040503050406030204" pitchFamily="18" charset="0"/>
                            </a:rPr>
                            <m:t>𝒙</m:t>
                          </m:r>
                        </m:e>
                        <m:sub>
                          <m:r>
                            <a:rPr lang="en-US" sz="800" b="1" i="1" smtClean="0">
                              <a:solidFill>
                                <a:schemeClr val="tx1"/>
                              </a:solidFill>
                              <a:latin typeface="Cambria Math" panose="02040503050406030204" pitchFamily="18" charset="0"/>
                            </a:rPr>
                            <m:t>𝟏</m:t>
                          </m:r>
                        </m:sub>
                      </m:sSub>
                      <m:r>
                        <a:rPr lang="en-US" sz="800" b="1" i="1" smtClean="0">
                          <a:solidFill>
                            <a:schemeClr val="tx1"/>
                          </a:solidFill>
                          <a:latin typeface="Cambria Math" panose="02040503050406030204" pitchFamily="18" charset="0"/>
                        </a:rPr>
                        <m:t>,</m:t>
                      </m:r>
                      <m:sSub>
                        <m:sSubPr>
                          <m:ctrlPr>
                            <a:rPr lang="en-US" sz="800" b="1" i="1" smtClean="0">
                              <a:solidFill>
                                <a:schemeClr val="tx1"/>
                              </a:solidFill>
                              <a:latin typeface="Cambria Math" panose="02040503050406030204" pitchFamily="18" charset="0"/>
                            </a:rPr>
                          </m:ctrlPr>
                        </m:sSubPr>
                        <m:e>
                          <m:r>
                            <a:rPr lang="en-US" sz="800" b="1" i="1" smtClean="0">
                              <a:solidFill>
                                <a:schemeClr val="tx1"/>
                              </a:solidFill>
                              <a:latin typeface="Cambria Math" panose="02040503050406030204" pitchFamily="18" charset="0"/>
                            </a:rPr>
                            <m:t>𝒙</m:t>
                          </m:r>
                        </m:e>
                        <m:sub>
                          <m:r>
                            <a:rPr lang="en-US" sz="800" b="1" i="1" smtClean="0">
                              <a:solidFill>
                                <a:schemeClr val="tx1"/>
                              </a:solidFill>
                              <a:latin typeface="Cambria Math" panose="02040503050406030204" pitchFamily="18" charset="0"/>
                            </a:rPr>
                            <m:t>𝟐</m:t>
                          </m:r>
                        </m:sub>
                      </m:sSub>
                    </m:oMath>
                  </a14:m>
                  <a:r>
                    <a:rPr lang="en-US" sz="800" b="1" dirty="0">
                      <a:solidFill>
                        <a:schemeClr val="tx1"/>
                      </a:solidFill>
                    </a:rPr>
                    <a:t>: Projections </a:t>
                  </a:r>
                  <a:r>
                    <a:rPr lang="en-US" sz="800" dirty="0">
                      <a:solidFill>
                        <a:schemeClr val="tx1"/>
                      </a:solidFill>
                    </a:rPr>
                    <a:t>of 3D point </a:t>
                  </a:r>
                  <a14:m>
                    <m:oMath xmlns:m="http://schemas.openxmlformats.org/officeDocument/2006/math">
                      <m:r>
                        <a:rPr lang="en-US" sz="800" b="0" i="1" smtClean="0">
                          <a:solidFill>
                            <a:schemeClr val="tx1"/>
                          </a:solidFill>
                          <a:latin typeface="Cambria Math" panose="02040503050406030204" pitchFamily="18" charset="0"/>
                        </a:rPr>
                        <m:t>𝑋</m:t>
                      </m:r>
                    </m:oMath>
                  </a14:m>
                  <a:r>
                    <a:rPr lang="en-US" sz="800" dirty="0">
                      <a:solidFill>
                        <a:schemeClr val="tx1"/>
                      </a:solidFill>
                    </a:rPr>
                    <a:t> onto two images.</a:t>
                  </a:r>
                </a:p>
                <a:p>
                  <a:pPr lvl="2"/>
                  <a:r>
                    <a:rPr lang="en-US" sz="800" dirty="0">
                      <a:solidFill>
                        <a:schemeClr val="tx1"/>
                      </a:solidFill>
                    </a:rPr>
                    <a:t>In normalized image coordinates, </a:t>
                  </a:r>
                  <a:r>
                    <a:rPr lang="en-US" sz="800" dirty="0" err="1">
                      <a:solidFill>
                        <a:schemeClr val="tx1"/>
                      </a:solidFill>
                    </a:rPr>
                    <a:t>ie</a:t>
                  </a:r>
                  <a:r>
                    <a:rPr lang="en-US" sz="800" dirty="0">
                      <a:solidFill>
                        <a:schemeClr val="tx1"/>
                      </a:solidFill>
                    </a:rPr>
                    <a:t> in camera frame after applying intrinsics with </a:t>
                  </a:r>
                  <a14:m>
                    <m:oMath xmlns:m="http://schemas.openxmlformats.org/officeDocument/2006/math">
                      <m:sSup>
                        <m:sSupPr>
                          <m:ctrlPr>
                            <a:rPr lang="en-US" sz="800" b="0" i="1" smtClean="0">
                              <a:solidFill>
                                <a:schemeClr val="tx1"/>
                              </a:solidFill>
                              <a:latin typeface="Cambria Math" panose="02040503050406030204" pitchFamily="18" charset="0"/>
                            </a:rPr>
                          </m:ctrlPr>
                        </m:sSupPr>
                        <m:e>
                          <m:r>
                            <a:rPr lang="en-US" sz="800" b="0" i="1" smtClean="0">
                              <a:solidFill>
                                <a:schemeClr val="tx1"/>
                              </a:solidFill>
                              <a:latin typeface="Cambria Math" panose="02040503050406030204" pitchFamily="18" charset="0"/>
                            </a:rPr>
                            <m:t>𝐾</m:t>
                          </m:r>
                        </m:e>
                        <m:sup>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1</m:t>
                          </m:r>
                        </m:sup>
                      </m:sSup>
                      <m:r>
                        <a:rPr lang="en-US" sz="800" b="0" i="1" smtClean="0">
                          <a:solidFill>
                            <a:schemeClr val="tx1"/>
                          </a:solidFill>
                          <a:latin typeface="Cambria Math" panose="02040503050406030204" pitchFamily="18" charset="0"/>
                        </a:rPr>
                        <m:t> </m:t>
                      </m:r>
                    </m:oMath>
                  </a14:m>
                  <a:endParaRPr lang="en-US" sz="800" dirty="0">
                    <a:solidFill>
                      <a:schemeClr val="tx1"/>
                    </a:solidFill>
                  </a:endParaRPr>
                </a:p>
                <a:p>
                  <a:pPr lvl="1"/>
                  <a14:m>
                    <m:oMath xmlns:m="http://schemas.openxmlformats.org/officeDocument/2006/math">
                      <m:sSub>
                        <m:sSubPr>
                          <m:ctrlPr>
                            <a:rPr lang="en-US" sz="800" b="1" i="1" smtClean="0">
                              <a:solidFill>
                                <a:schemeClr val="tx1"/>
                              </a:solidFill>
                              <a:latin typeface="Cambria Math" panose="02040503050406030204" pitchFamily="18" charset="0"/>
                            </a:rPr>
                          </m:ctrlPr>
                        </m:sSubPr>
                        <m:e>
                          <m:r>
                            <a:rPr lang="en-US" sz="800" b="1" i="1" smtClean="0">
                              <a:solidFill>
                                <a:schemeClr val="tx1"/>
                              </a:solidFill>
                              <a:latin typeface="Cambria Math" panose="02040503050406030204" pitchFamily="18" charset="0"/>
                            </a:rPr>
                            <m:t>𝒆</m:t>
                          </m:r>
                        </m:e>
                        <m:sub>
                          <m:r>
                            <a:rPr lang="en-US" sz="800" b="1" i="1" smtClean="0">
                              <a:solidFill>
                                <a:schemeClr val="tx1"/>
                              </a:solidFill>
                              <a:latin typeface="Cambria Math" panose="02040503050406030204" pitchFamily="18" charset="0"/>
                            </a:rPr>
                            <m:t>𝟏</m:t>
                          </m:r>
                        </m:sub>
                      </m:sSub>
                      <m:r>
                        <a:rPr lang="en-US" sz="800" b="1" i="1" smtClean="0">
                          <a:solidFill>
                            <a:schemeClr val="tx1"/>
                          </a:solidFill>
                          <a:latin typeface="Cambria Math" panose="02040503050406030204" pitchFamily="18" charset="0"/>
                        </a:rPr>
                        <m:t>,</m:t>
                      </m:r>
                      <m:sSub>
                        <m:sSubPr>
                          <m:ctrlPr>
                            <a:rPr lang="en-US" sz="800" b="1" i="1" smtClean="0">
                              <a:solidFill>
                                <a:schemeClr val="tx1"/>
                              </a:solidFill>
                              <a:latin typeface="Cambria Math" panose="02040503050406030204" pitchFamily="18" charset="0"/>
                            </a:rPr>
                          </m:ctrlPr>
                        </m:sSubPr>
                        <m:e>
                          <m:r>
                            <a:rPr lang="en-US" sz="800" b="1" i="1" smtClean="0">
                              <a:solidFill>
                                <a:schemeClr val="tx1"/>
                              </a:solidFill>
                              <a:latin typeface="Cambria Math" panose="02040503050406030204" pitchFamily="18" charset="0"/>
                            </a:rPr>
                            <m:t>𝒆</m:t>
                          </m:r>
                        </m:e>
                        <m:sub>
                          <m:r>
                            <a:rPr lang="en-US" sz="800" b="1" i="1" smtClean="0">
                              <a:solidFill>
                                <a:schemeClr val="tx1"/>
                              </a:solidFill>
                              <a:latin typeface="Cambria Math" panose="02040503050406030204" pitchFamily="18" charset="0"/>
                            </a:rPr>
                            <m:t>𝟐</m:t>
                          </m:r>
                        </m:sub>
                      </m:sSub>
                    </m:oMath>
                  </a14:m>
                  <a:r>
                    <a:rPr lang="en-US" sz="800" b="1" dirty="0">
                      <a:solidFill>
                        <a:schemeClr val="tx1"/>
                      </a:solidFill>
                    </a:rPr>
                    <a:t>: Epipoles</a:t>
                  </a:r>
                  <a:r>
                    <a:rPr lang="en-US" sz="800" dirty="0">
                      <a:solidFill>
                        <a:schemeClr val="tx1"/>
                      </a:solidFill>
                    </a:rPr>
                    <a:t>, which are the intersection of the line </a:t>
                  </a:r>
                  <a14:m>
                    <m:oMath xmlns:m="http://schemas.openxmlformats.org/officeDocument/2006/math">
                      <m:r>
                        <a:rPr lang="en-US" sz="800" b="0" i="1" smtClean="0">
                          <a:solidFill>
                            <a:schemeClr val="tx1"/>
                          </a:solidFill>
                          <a:latin typeface="Cambria Math" panose="02040503050406030204" pitchFamily="18" charset="0"/>
                        </a:rPr>
                        <m:t>(</m:t>
                      </m:r>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𝑜</m:t>
                          </m:r>
                        </m:e>
                        <m:sub>
                          <m:r>
                            <a:rPr lang="en-US" sz="800" b="0" i="1" smtClean="0">
                              <a:solidFill>
                                <a:schemeClr val="tx1"/>
                              </a:solidFill>
                              <a:latin typeface="Cambria Math" panose="02040503050406030204" pitchFamily="18" charset="0"/>
                            </a:rPr>
                            <m:t>1</m:t>
                          </m:r>
                        </m:sub>
                      </m:sSub>
                      <m:r>
                        <a:rPr lang="en-US" sz="800" b="0" i="1" smtClean="0">
                          <a:solidFill>
                            <a:schemeClr val="tx1"/>
                          </a:solidFill>
                          <a:latin typeface="Cambria Math" panose="02040503050406030204" pitchFamily="18" charset="0"/>
                        </a:rPr>
                        <m:t>,</m:t>
                      </m:r>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𝑜</m:t>
                          </m:r>
                        </m:e>
                        <m:sub>
                          <m:r>
                            <a:rPr lang="en-US" sz="800" b="0" i="1" smtClean="0">
                              <a:solidFill>
                                <a:schemeClr val="tx1"/>
                              </a:solidFill>
                              <a:latin typeface="Cambria Math" panose="02040503050406030204" pitchFamily="18" charset="0"/>
                            </a:rPr>
                            <m:t>2</m:t>
                          </m:r>
                        </m:sub>
                      </m:sSub>
                      <m:r>
                        <a:rPr lang="en-US" sz="800" b="0" i="1" smtClean="0">
                          <a:solidFill>
                            <a:schemeClr val="tx1"/>
                          </a:solidFill>
                          <a:latin typeface="Cambria Math" panose="02040503050406030204" pitchFamily="18" charset="0"/>
                        </a:rPr>
                        <m:t>)</m:t>
                      </m:r>
                    </m:oMath>
                  </a14:m>
                  <a:r>
                    <a:rPr lang="en-US" sz="800" dirty="0">
                      <a:solidFill>
                        <a:schemeClr val="tx1"/>
                      </a:solidFill>
                    </a:rPr>
                    <a:t> with each image plane</a:t>
                  </a:r>
                </a:p>
                <a:p>
                  <a:pPr lvl="1"/>
                  <a14:m>
                    <m:oMath xmlns:m="http://schemas.openxmlformats.org/officeDocument/2006/math">
                      <m:r>
                        <a:rPr lang="en-US" sz="800" b="1" i="1" smtClean="0">
                          <a:solidFill>
                            <a:schemeClr val="tx1"/>
                          </a:solidFill>
                          <a:latin typeface="Cambria Math" panose="02040503050406030204" pitchFamily="18" charset="0"/>
                        </a:rPr>
                        <m:t>(</m:t>
                      </m:r>
                      <m:sSub>
                        <m:sSubPr>
                          <m:ctrlPr>
                            <a:rPr lang="en-US" sz="800" b="1" i="1" smtClean="0">
                              <a:solidFill>
                                <a:schemeClr val="tx1"/>
                              </a:solidFill>
                              <a:latin typeface="Cambria Math" panose="02040503050406030204" pitchFamily="18" charset="0"/>
                            </a:rPr>
                          </m:ctrlPr>
                        </m:sSubPr>
                        <m:e>
                          <m:r>
                            <a:rPr lang="en-US" sz="800" b="1" i="1" smtClean="0">
                              <a:solidFill>
                                <a:schemeClr val="tx1"/>
                              </a:solidFill>
                              <a:latin typeface="Cambria Math" panose="02040503050406030204" pitchFamily="18" charset="0"/>
                            </a:rPr>
                            <m:t>𝒐</m:t>
                          </m:r>
                        </m:e>
                        <m:sub>
                          <m:r>
                            <a:rPr lang="en-US" sz="800" b="1" i="1" smtClean="0">
                              <a:solidFill>
                                <a:schemeClr val="tx1"/>
                              </a:solidFill>
                              <a:latin typeface="Cambria Math" panose="02040503050406030204" pitchFamily="18" charset="0"/>
                            </a:rPr>
                            <m:t>𝟏</m:t>
                          </m:r>
                        </m:sub>
                      </m:sSub>
                      <m:r>
                        <a:rPr lang="en-US" sz="800" b="1" i="1" smtClean="0">
                          <a:solidFill>
                            <a:schemeClr val="tx1"/>
                          </a:solidFill>
                          <a:latin typeface="Cambria Math" panose="02040503050406030204" pitchFamily="18" charset="0"/>
                        </a:rPr>
                        <m:t>,</m:t>
                      </m:r>
                      <m:sSub>
                        <m:sSubPr>
                          <m:ctrlPr>
                            <a:rPr lang="en-US" sz="800" b="1" i="1" smtClean="0">
                              <a:solidFill>
                                <a:schemeClr val="tx1"/>
                              </a:solidFill>
                              <a:latin typeface="Cambria Math" panose="02040503050406030204" pitchFamily="18" charset="0"/>
                            </a:rPr>
                          </m:ctrlPr>
                        </m:sSubPr>
                        <m:e>
                          <m:r>
                            <a:rPr lang="en-US" sz="800" b="1" i="1" smtClean="0">
                              <a:solidFill>
                                <a:schemeClr val="tx1"/>
                              </a:solidFill>
                              <a:latin typeface="Cambria Math" panose="02040503050406030204" pitchFamily="18" charset="0"/>
                            </a:rPr>
                            <m:t>𝒐</m:t>
                          </m:r>
                        </m:e>
                        <m:sub>
                          <m:r>
                            <a:rPr lang="en-US" sz="800" b="1" i="1" smtClean="0">
                              <a:solidFill>
                                <a:schemeClr val="tx1"/>
                              </a:solidFill>
                              <a:latin typeface="Cambria Math" panose="02040503050406030204" pitchFamily="18" charset="0"/>
                            </a:rPr>
                            <m:t>𝟐</m:t>
                          </m:r>
                        </m:sub>
                      </m:sSub>
                      <m:r>
                        <a:rPr lang="en-US" sz="800" b="1" i="1" smtClean="0">
                          <a:solidFill>
                            <a:schemeClr val="tx1"/>
                          </a:solidFill>
                          <a:latin typeface="Cambria Math" panose="02040503050406030204" pitchFamily="18" charset="0"/>
                        </a:rPr>
                        <m:t>,</m:t>
                      </m:r>
                      <m:r>
                        <a:rPr lang="en-US" sz="800" b="1" i="1" smtClean="0">
                          <a:solidFill>
                            <a:schemeClr val="tx1"/>
                          </a:solidFill>
                          <a:latin typeface="Cambria Math" panose="02040503050406030204" pitchFamily="18" charset="0"/>
                        </a:rPr>
                        <m:t>𝑿</m:t>
                      </m:r>
                      <m:r>
                        <a:rPr lang="en-US" sz="800" b="1" i="1" smtClean="0">
                          <a:solidFill>
                            <a:schemeClr val="tx1"/>
                          </a:solidFill>
                          <a:latin typeface="Cambria Math" panose="02040503050406030204" pitchFamily="18" charset="0"/>
                        </a:rPr>
                        <m:t>)</m:t>
                      </m:r>
                    </m:oMath>
                  </a14:m>
                  <a:r>
                    <a:rPr lang="en-US" sz="800" b="1" dirty="0">
                      <a:solidFill>
                        <a:schemeClr val="tx1"/>
                      </a:solidFill>
                    </a:rPr>
                    <a:t>: Epipolar plane</a:t>
                  </a:r>
                  <a:r>
                    <a:rPr lang="en-US" sz="800" dirty="0">
                      <a:solidFill>
                        <a:schemeClr val="tx1"/>
                      </a:solidFill>
                    </a:rPr>
                    <a:t>; there is one such plane for each 3D point </a:t>
                  </a:r>
                  <a14:m>
                    <m:oMath xmlns:m="http://schemas.openxmlformats.org/officeDocument/2006/math">
                      <m:r>
                        <a:rPr lang="en-US" sz="800" b="0" i="1" smtClean="0">
                          <a:solidFill>
                            <a:schemeClr val="tx1"/>
                          </a:solidFill>
                          <a:latin typeface="Cambria Math" panose="02040503050406030204" pitchFamily="18" charset="0"/>
                        </a:rPr>
                        <m:t>𝑋</m:t>
                      </m:r>
                    </m:oMath>
                  </a14:m>
                  <a:endParaRPr lang="en-US" sz="800" dirty="0">
                    <a:solidFill>
                      <a:schemeClr val="tx1"/>
                    </a:solidFill>
                  </a:endParaRPr>
                </a:p>
                <a:p>
                  <a:pPr lvl="1"/>
                  <a14:m>
                    <m:oMath xmlns:m="http://schemas.openxmlformats.org/officeDocument/2006/math">
                      <m:d>
                        <m:dPr>
                          <m:ctrlPr>
                            <a:rPr lang="en-US" sz="800" b="0" i="1" smtClean="0">
                              <a:solidFill>
                                <a:schemeClr val="tx1"/>
                              </a:solidFill>
                              <a:latin typeface="Cambria Math" panose="02040503050406030204" pitchFamily="18" charset="0"/>
                            </a:rPr>
                          </m:ctrlPr>
                        </m:dPr>
                        <m:e>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𝑜</m:t>
                              </m:r>
                            </m:e>
                            <m:sub>
                              <m:r>
                                <a:rPr lang="en-US" sz="800" b="0" i="1" smtClean="0">
                                  <a:solidFill>
                                    <a:schemeClr val="tx1"/>
                                  </a:solidFill>
                                  <a:latin typeface="Cambria Math" panose="02040503050406030204" pitchFamily="18" charset="0"/>
                                </a:rPr>
                                <m:t>1</m:t>
                              </m:r>
                            </m:sub>
                          </m:sSub>
                          <m:r>
                            <a:rPr lang="en-US" sz="800" b="0" i="1" smtClean="0">
                              <a:solidFill>
                                <a:schemeClr val="tx1"/>
                              </a:solidFill>
                              <a:latin typeface="Cambria Math" panose="02040503050406030204" pitchFamily="18" charset="0"/>
                            </a:rPr>
                            <m:t>,</m:t>
                          </m:r>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𝑜</m:t>
                              </m:r>
                            </m:e>
                            <m:sub>
                              <m:r>
                                <a:rPr lang="en-US" sz="800" b="0" i="1" smtClean="0">
                                  <a:solidFill>
                                    <a:schemeClr val="tx1"/>
                                  </a:solidFill>
                                  <a:latin typeface="Cambria Math" panose="02040503050406030204" pitchFamily="18" charset="0"/>
                                </a:rPr>
                                <m:t>2</m:t>
                              </m:r>
                            </m:sub>
                          </m:sSub>
                        </m:e>
                      </m:d>
                    </m:oMath>
                  </a14:m>
                  <a:r>
                    <a:rPr lang="en-US" sz="800" dirty="0">
                      <a:solidFill>
                        <a:schemeClr val="tx1"/>
                      </a:solidFill>
                    </a:rPr>
                    <a:t>: </a:t>
                  </a:r>
                  <a:r>
                    <a:rPr lang="en-US" sz="800" b="1" dirty="0">
                      <a:solidFill>
                        <a:schemeClr val="tx1"/>
                      </a:solidFill>
                    </a:rPr>
                    <a:t>Baseline vector </a:t>
                  </a:r>
                  <a:r>
                    <a:rPr lang="en-US" sz="800" dirty="0">
                      <a:solidFill>
                        <a:schemeClr val="tx1"/>
                      </a:solidFill>
                    </a:rPr>
                    <a:t>between the two cameras</a:t>
                  </a:r>
                </a:p>
                <a:p>
                  <a:pPr lvl="1"/>
                  <a14:m>
                    <m:oMath xmlns:m="http://schemas.openxmlformats.org/officeDocument/2006/math">
                      <m:sSub>
                        <m:sSubPr>
                          <m:ctrlPr>
                            <a:rPr lang="en-US" sz="800" b="1" i="1" smtClean="0">
                              <a:solidFill>
                                <a:schemeClr val="tx1"/>
                              </a:solidFill>
                              <a:latin typeface="Cambria Math" panose="02040503050406030204" pitchFamily="18" charset="0"/>
                            </a:rPr>
                          </m:ctrlPr>
                        </m:sSubPr>
                        <m:e>
                          <m:r>
                            <a:rPr lang="en-US" sz="800" b="1" i="1" smtClean="0">
                              <a:solidFill>
                                <a:schemeClr val="tx1"/>
                              </a:solidFill>
                              <a:latin typeface="Cambria Math" panose="02040503050406030204" pitchFamily="18" charset="0"/>
                            </a:rPr>
                            <m:t>𝒍</m:t>
                          </m:r>
                        </m:e>
                        <m:sub>
                          <m:r>
                            <a:rPr lang="en-US" sz="800" b="1" i="1" smtClean="0">
                              <a:solidFill>
                                <a:schemeClr val="tx1"/>
                              </a:solidFill>
                              <a:latin typeface="Cambria Math" panose="02040503050406030204" pitchFamily="18" charset="0"/>
                            </a:rPr>
                            <m:t>𝟏</m:t>
                          </m:r>
                        </m:sub>
                      </m:sSub>
                      <m:r>
                        <a:rPr lang="en-US" sz="800" b="1" i="1" smtClean="0">
                          <a:solidFill>
                            <a:schemeClr val="tx1"/>
                          </a:solidFill>
                          <a:latin typeface="Cambria Math" panose="02040503050406030204" pitchFamily="18" charset="0"/>
                        </a:rPr>
                        <m:t>,</m:t>
                      </m:r>
                      <m:sSub>
                        <m:sSubPr>
                          <m:ctrlPr>
                            <a:rPr lang="en-US" sz="800" b="1" i="1" smtClean="0">
                              <a:solidFill>
                                <a:schemeClr val="tx1"/>
                              </a:solidFill>
                              <a:latin typeface="Cambria Math" panose="02040503050406030204" pitchFamily="18" charset="0"/>
                            </a:rPr>
                          </m:ctrlPr>
                        </m:sSubPr>
                        <m:e>
                          <m:r>
                            <a:rPr lang="en-US" sz="800" b="1" i="1" smtClean="0">
                              <a:solidFill>
                                <a:schemeClr val="tx1"/>
                              </a:solidFill>
                              <a:latin typeface="Cambria Math" panose="02040503050406030204" pitchFamily="18" charset="0"/>
                            </a:rPr>
                            <m:t>𝒍</m:t>
                          </m:r>
                        </m:e>
                        <m:sub>
                          <m:r>
                            <a:rPr lang="en-US" sz="800" b="1" i="1" smtClean="0">
                              <a:solidFill>
                                <a:schemeClr val="tx1"/>
                              </a:solidFill>
                              <a:latin typeface="Cambria Math" panose="02040503050406030204" pitchFamily="18" charset="0"/>
                            </a:rPr>
                            <m:t>𝟐</m:t>
                          </m:r>
                        </m:sub>
                      </m:sSub>
                    </m:oMath>
                  </a14:m>
                  <a:r>
                    <a:rPr lang="en-US" sz="800" b="1" dirty="0">
                      <a:solidFill>
                        <a:schemeClr val="tx1"/>
                      </a:solidFill>
                    </a:rPr>
                    <a:t>: Epipolar lines</a:t>
                  </a:r>
                  <a:r>
                    <a:rPr lang="en-US" sz="800" dirty="0">
                      <a:solidFill>
                        <a:schemeClr val="tx1"/>
                      </a:solidFill>
                    </a:rPr>
                    <a:t>: intersections between the image planes &amp; the Epipolar plane. Note that line </a:t>
                  </a:r>
                  <a14:m>
                    <m:oMath xmlns:m="http://schemas.openxmlformats.org/officeDocument/2006/math">
                      <m:r>
                        <a:rPr lang="en-US" sz="800" b="0" i="1" smtClean="0">
                          <a:solidFill>
                            <a:schemeClr val="tx1"/>
                          </a:solidFill>
                          <a:latin typeface="Cambria Math" panose="02040503050406030204" pitchFamily="18" charset="0"/>
                        </a:rPr>
                        <m:t>(</m:t>
                      </m:r>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𝑜</m:t>
                          </m:r>
                        </m:e>
                        <m:sub>
                          <m:r>
                            <a:rPr lang="en-US" sz="800" b="0" i="1" smtClean="0">
                              <a:solidFill>
                                <a:schemeClr val="tx1"/>
                              </a:solidFill>
                              <a:latin typeface="Cambria Math" panose="02040503050406030204" pitchFamily="18" charset="0"/>
                            </a:rPr>
                            <m:t>1</m:t>
                          </m:r>
                        </m:sub>
                      </m:sSub>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𝑋</m:t>
                      </m:r>
                      <m:r>
                        <a:rPr lang="en-US" sz="800" b="0" i="1" smtClean="0">
                          <a:solidFill>
                            <a:schemeClr val="tx1"/>
                          </a:solidFill>
                          <a:latin typeface="Cambria Math" panose="02040503050406030204" pitchFamily="18" charset="0"/>
                        </a:rPr>
                        <m:t>)</m:t>
                      </m:r>
                    </m:oMath>
                  </a14:m>
                  <a:r>
                    <a:rPr lang="en-US" sz="800" dirty="0">
                      <a:solidFill>
                        <a:schemeClr val="tx1"/>
                      </a:solidFill>
                    </a:rPr>
                    <a:t> projects to </a:t>
                  </a:r>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𝑙</m:t>
                          </m:r>
                        </m:e>
                        <m:sub>
                          <m:r>
                            <a:rPr lang="en-US" sz="800" b="0" i="1" smtClean="0">
                              <a:solidFill>
                                <a:schemeClr val="tx1"/>
                              </a:solidFill>
                              <a:latin typeface="Cambria Math" panose="02040503050406030204" pitchFamily="18" charset="0"/>
                            </a:rPr>
                            <m:t>2</m:t>
                          </m:r>
                        </m:sub>
                      </m:sSub>
                    </m:oMath>
                  </a14:m>
                  <a:r>
                    <a:rPr lang="en-US" sz="800" dirty="0">
                      <a:solidFill>
                        <a:schemeClr val="tx1"/>
                      </a:solidFill>
                    </a:rPr>
                    <a:t>, &amp; </a:t>
                  </a:r>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𝑥</m:t>
                          </m:r>
                        </m:e>
                        <m:sub>
                          <m:r>
                            <a:rPr lang="en-US" sz="800" b="0" i="1" smtClean="0">
                              <a:solidFill>
                                <a:schemeClr val="tx1"/>
                              </a:solidFill>
                              <a:latin typeface="Cambria Math" panose="02040503050406030204" pitchFamily="18" charset="0"/>
                            </a:rPr>
                            <m:t>2</m:t>
                          </m:r>
                        </m:sub>
                      </m:sSub>
                    </m:oMath>
                  </a14:m>
                  <a:r>
                    <a:rPr lang="en-US" sz="800" dirty="0">
                      <a:solidFill>
                        <a:schemeClr val="tx1"/>
                      </a:solidFill>
                    </a:rPr>
                    <a:t> must lie on </a:t>
                  </a:r>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𝑙</m:t>
                          </m:r>
                        </m:e>
                        <m:sub>
                          <m:r>
                            <a:rPr lang="en-US" sz="800" b="0" i="1" smtClean="0">
                              <a:solidFill>
                                <a:schemeClr val="tx1"/>
                              </a:solidFill>
                              <a:latin typeface="Cambria Math" panose="02040503050406030204" pitchFamily="18" charset="0"/>
                            </a:rPr>
                            <m:t>2</m:t>
                          </m:r>
                        </m:sub>
                      </m:sSub>
                    </m:oMath>
                  </a14:m>
                  <a:r>
                    <a:rPr lang="en-US" sz="800" dirty="0">
                      <a:solidFill>
                        <a:schemeClr val="tx1"/>
                      </a:solidFill>
                    </a:rPr>
                    <a:t>. Similarly line </a:t>
                  </a:r>
                  <a14:m>
                    <m:oMath xmlns:m="http://schemas.openxmlformats.org/officeDocument/2006/math">
                      <m:r>
                        <a:rPr lang="en-US" sz="800" i="1">
                          <a:solidFill>
                            <a:schemeClr val="tx1"/>
                          </a:solidFill>
                          <a:latin typeface="Cambria Math" panose="02040503050406030204" pitchFamily="18" charset="0"/>
                        </a:rPr>
                        <m:t>(</m:t>
                      </m:r>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𝑜</m:t>
                          </m:r>
                        </m:e>
                        <m:sub>
                          <m:r>
                            <a:rPr lang="en-US" sz="800" b="0" i="1" smtClean="0">
                              <a:solidFill>
                                <a:schemeClr val="tx1"/>
                              </a:solidFill>
                              <a:latin typeface="Cambria Math" panose="02040503050406030204" pitchFamily="18" charset="0"/>
                            </a:rPr>
                            <m:t>2</m:t>
                          </m:r>
                        </m:sub>
                      </m:sSub>
                      <m:r>
                        <a:rPr lang="en-US" sz="800" i="1">
                          <a:solidFill>
                            <a:schemeClr val="tx1"/>
                          </a:solidFill>
                          <a:latin typeface="Cambria Math" panose="02040503050406030204" pitchFamily="18" charset="0"/>
                        </a:rPr>
                        <m:t>,</m:t>
                      </m:r>
                      <m:r>
                        <a:rPr lang="en-US" sz="800" i="1">
                          <a:solidFill>
                            <a:schemeClr val="tx1"/>
                          </a:solidFill>
                          <a:latin typeface="Cambria Math" panose="02040503050406030204" pitchFamily="18" charset="0"/>
                        </a:rPr>
                        <m:t>𝑋</m:t>
                      </m:r>
                      <m:r>
                        <a:rPr lang="en-US" sz="800" i="1">
                          <a:solidFill>
                            <a:schemeClr val="tx1"/>
                          </a:solidFill>
                          <a:latin typeface="Cambria Math" panose="02040503050406030204" pitchFamily="18" charset="0"/>
                        </a:rPr>
                        <m:t>)</m:t>
                      </m:r>
                    </m:oMath>
                  </a14:m>
                  <a:r>
                    <a:rPr lang="en-US" sz="800" dirty="0">
                      <a:solidFill>
                        <a:schemeClr val="tx1"/>
                      </a:solidFill>
                    </a:rPr>
                    <a:t> projects to </a:t>
                  </a:r>
                  <a14:m>
                    <m:oMath xmlns:m="http://schemas.openxmlformats.org/officeDocument/2006/math">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𝑙</m:t>
                          </m:r>
                        </m:e>
                        <m:sub>
                          <m:r>
                            <a:rPr lang="en-US" sz="800" b="0" i="1" smtClean="0">
                              <a:solidFill>
                                <a:schemeClr val="tx1"/>
                              </a:solidFill>
                              <a:latin typeface="Cambria Math" panose="02040503050406030204" pitchFamily="18" charset="0"/>
                            </a:rPr>
                            <m:t>1</m:t>
                          </m:r>
                        </m:sub>
                      </m:sSub>
                    </m:oMath>
                  </a14:m>
                  <a:r>
                    <a:rPr lang="en-US" sz="800" dirty="0">
                      <a:solidFill>
                        <a:schemeClr val="tx1"/>
                      </a:solidFill>
                    </a:rPr>
                    <a:t>, &amp; </a:t>
                  </a:r>
                  <a14:m>
                    <m:oMath xmlns:m="http://schemas.openxmlformats.org/officeDocument/2006/math">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𝑥</m:t>
                          </m:r>
                        </m:e>
                        <m:sub>
                          <m:r>
                            <a:rPr lang="en-US" sz="800" b="0" i="1" smtClean="0">
                              <a:solidFill>
                                <a:schemeClr val="tx1"/>
                              </a:solidFill>
                              <a:latin typeface="Cambria Math" panose="02040503050406030204" pitchFamily="18" charset="0"/>
                            </a:rPr>
                            <m:t>1</m:t>
                          </m:r>
                        </m:sub>
                      </m:sSub>
                    </m:oMath>
                  </a14:m>
                  <a:r>
                    <a:rPr lang="en-US" sz="800" dirty="0">
                      <a:solidFill>
                        <a:schemeClr val="tx1"/>
                      </a:solidFill>
                    </a:rPr>
                    <a:t> must lie on </a:t>
                  </a:r>
                  <a14:m>
                    <m:oMath xmlns:m="http://schemas.openxmlformats.org/officeDocument/2006/math">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𝑙</m:t>
                          </m:r>
                        </m:e>
                        <m:sub>
                          <m:r>
                            <a:rPr lang="en-US" sz="800" b="0" i="1" smtClean="0">
                              <a:solidFill>
                                <a:schemeClr val="tx1"/>
                              </a:solidFill>
                              <a:latin typeface="Cambria Math" panose="02040503050406030204" pitchFamily="18" charset="0"/>
                            </a:rPr>
                            <m:t>1</m:t>
                          </m:r>
                        </m:sub>
                      </m:sSub>
                    </m:oMath>
                  </a14:m>
                  <a:r>
                    <a:rPr lang="en-US" sz="800" dirty="0">
                      <a:solidFill>
                        <a:schemeClr val="tx1"/>
                      </a:solidFill>
                    </a:rPr>
                    <a:t>. </a:t>
                  </a:r>
                </a:p>
                <a:p>
                  <a:r>
                    <a:rPr lang="en-US" sz="800" dirty="0">
                      <a:solidFill>
                        <a:schemeClr val="tx1"/>
                      </a:solidFill>
                    </a:rPr>
                    <a:t>Recall the following properties of skew symmetric matrices </a:t>
                  </a:r>
                  <a14:m>
                    <m:oMath xmlns:m="http://schemas.openxmlformats.org/officeDocument/2006/math">
                      <m:r>
                        <a:rPr lang="en-US" sz="800" b="0" i="1" smtClean="0">
                          <a:solidFill>
                            <a:schemeClr val="tx1"/>
                          </a:solidFill>
                          <a:latin typeface="Cambria Math" panose="02040503050406030204" pitchFamily="18" charset="0"/>
                        </a:rPr>
                        <m:t>𝑠𝑜</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3</m:t>
                      </m:r>
                      <m:r>
                        <a:rPr lang="en-US" sz="800" b="0" i="1" smtClean="0">
                          <a:solidFill>
                            <a:schemeClr val="tx1"/>
                          </a:solidFill>
                          <a:latin typeface="Cambria Math" panose="02040503050406030204" pitchFamily="18" charset="0"/>
                        </a:rPr>
                        <m:t>)</m:t>
                      </m:r>
                    </m:oMath>
                  </a14:m>
                  <a:r>
                    <a:rPr lang="en-US" sz="800" dirty="0">
                      <a:solidFill>
                        <a:schemeClr val="tx1"/>
                      </a:solidFill>
                    </a:rPr>
                    <a:t>:</a:t>
                  </a:r>
                </a:p>
                <a:p>
                  <a:pPr lvl="1"/>
                  <a14:m>
                    <m:oMath xmlns:m="http://schemas.openxmlformats.org/officeDocument/2006/math">
                      <m:r>
                        <a:rPr lang="en-US" sz="800" b="0" i="1" smtClean="0">
                          <a:solidFill>
                            <a:schemeClr val="tx1"/>
                          </a:solidFill>
                          <a:latin typeface="Cambria Math" panose="02040503050406030204" pitchFamily="18" charset="0"/>
                        </a:rPr>
                        <m:t>𝑀</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𝑠𝑜</m:t>
                      </m:r>
                      <m:d>
                        <m:dPr>
                          <m:ctrlPr>
                            <a:rPr lang="en-US" sz="800" b="0" i="1" smtClean="0">
                              <a:solidFill>
                                <a:schemeClr val="tx1"/>
                              </a:solidFill>
                              <a:latin typeface="Cambria Math" panose="02040503050406030204" pitchFamily="18" charset="0"/>
                            </a:rPr>
                          </m:ctrlPr>
                        </m:dPr>
                        <m:e>
                          <m:r>
                            <a:rPr lang="en-US" sz="800" b="0" i="1" smtClean="0">
                              <a:solidFill>
                                <a:schemeClr val="tx1"/>
                              </a:solidFill>
                              <a:latin typeface="Cambria Math" panose="02040503050406030204" pitchFamily="18" charset="0"/>
                            </a:rPr>
                            <m:t>3</m:t>
                          </m:r>
                        </m:e>
                      </m:d>
                      <m:r>
                        <a:rPr lang="en-US" sz="800" b="0" i="1" smtClean="0">
                          <a:solidFill>
                            <a:schemeClr val="tx1"/>
                          </a:solidFill>
                          <a:latin typeface="Cambria Math" panose="02040503050406030204" pitchFamily="18" charset="0"/>
                        </a:rPr>
                        <m:t>↔</m:t>
                      </m:r>
                      <m:sSup>
                        <m:sSupPr>
                          <m:ctrlPr>
                            <a:rPr lang="en-US" sz="800" b="0" i="1" smtClean="0">
                              <a:solidFill>
                                <a:schemeClr val="tx1"/>
                              </a:solidFill>
                              <a:latin typeface="Cambria Math" panose="02040503050406030204" pitchFamily="18" charset="0"/>
                            </a:rPr>
                          </m:ctrlPr>
                        </m:sSupPr>
                        <m:e>
                          <m:r>
                            <a:rPr lang="en-US" sz="800" b="0" i="1" smtClean="0">
                              <a:solidFill>
                                <a:schemeClr val="tx1"/>
                              </a:solidFill>
                              <a:latin typeface="Cambria Math" panose="02040503050406030204" pitchFamily="18" charset="0"/>
                            </a:rPr>
                            <m:t>𝑀</m:t>
                          </m:r>
                        </m:e>
                        <m:sup>
                          <m:r>
                            <a:rPr lang="en-US" sz="800" b="0" i="1" smtClean="0">
                              <a:solidFill>
                                <a:schemeClr val="tx1"/>
                              </a:solidFill>
                              <a:latin typeface="Cambria Math" panose="02040503050406030204" pitchFamily="18" charset="0"/>
                            </a:rPr>
                            <m:t>𝑇</m:t>
                          </m:r>
                        </m:sup>
                      </m:sSup>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𝑀</m:t>
                      </m:r>
                    </m:oMath>
                  </a14:m>
                  <a:endParaRPr lang="en-US" sz="800" dirty="0">
                    <a:solidFill>
                      <a:schemeClr val="tx1"/>
                    </a:solidFill>
                  </a:endParaRPr>
                </a:p>
                <a:p>
                  <a:pPr lvl="1"/>
                  <a:r>
                    <a:rPr lang="en-US" sz="800" dirty="0">
                      <a:solidFill>
                        <a:schemeClr val="tx1"/>
                      </a:solidFill>
                    </a:rPr>
                    <a:t>Has isomorphism with </a:t>
                  </a:r>
                  <a14:m>
                    <m:oMath xmlns:m="http://schemas.openxmlformats.org/officeDocument/2006/math">
                      <m:sSup>
                        <m:sSupPr>
                          <m:ctrlPr>
                            <a:rPr lang="en-US" sz="800" b="0" i="1" smtClean="0">
                              <a:solidFill>
                                <a:schemeClr val="tx1"/>
                              </a:solidFill>
                              <a:latin typeface="Cambria Math" panose="02040503050406030204" pitchFamily="18" charset="0"/>
                            </a:rPr>
                          </m:ctrlPr>
                        </m:sSupPr>
                        <m:e>
                          <m:r>
                            <a:rPr lang="en-US" sz="800" b="0" i="1" smtClean="0">
                              <a:solidFill>
                                <a:schemeClr val="tx1"/>
                              </a:solidFill>
                              <a:latin typeface="Cambria Math" panose="02040503050406030204" pitchFamily="18" charset="0"/>
                            </a:rPr>
                            <m:t>ℝ</m:t>
                          </m:r>
                        </m:e>
                        <m:sup>
                          <m:r>
                            <a:rPr lang="en-US" sz="800" b="0" i="1" smtClean="0">
                              <a:solidFill>
                                <a:schemeClr val="tx1"/>
                              </a:solidFill>
                              <a:latin typeface="Cambria Math" panose="02040503050406030204" pitchFamily="18" charset="0"/>
                            </a:rPr>
                            <m:t>3</m:t>
                          </m:r>
                        </m:sup>
                      </m:sSup>
                    </m:oMath>
                  </a14:m>
                  <a:r>
                    <a:rPr lang="en-US" sz="800" dirty="0">
                      <a:solidFill>
                        <a:schemeClr val="tx1"/>
                      </a:solidFill>
                    </a:rPr>
                    <a:t> via the “hat map”:</a:t>
                  </a:r>
                </a:p>
                <a:p>
                  <a:pPr marL="596900" lvl="1" indent="0">
                    <a:buNone/>
                  </a:pPr>
                  <a:r>
                    <a:rPr lang="en-US" sz="800" b="0" dirty="0">
                      <a:solidFill>
                        <a:schemeClr val="tx1"/>
                      </a:solidFill>
                    </a:rPr>
                    <a:t>	</a:t>
                  </a:r>
                  <a14:m>
                    <m:oMath xmlns:m="http://schemas.openxmlformats.org/officeDocument/2006/math">
                      <m:acc>
                        <m:accPr>
                          <m:chr m:val="̂"/>
                          <m:ctrlPr>
                            <a:rPr lang="en-US" sz="800" b="0" i="1" smtClean="0">
                              <a:solidFill>
                                <a:schemeClr val="tx1"/>
                              </a:solidFill>
                              <a:latin typeface="Cambria Math" panose="02040503050406030204" pitchFamily="18" charset="0"/>
                            </a:rPr>
                          </m:ctrlPr>
                        </m:accPr>
                        <m:e>
                          <m:r>
                            <a:rPr lang="en-US" sz="800" b="0" i="1" smtClean="0">
                              <a:solidFill>
                                <a:schemeClr val="tx1"/>
                              </a:solidFill>
                              <a:latin typeface="Cambria Math" panose="02040503050406030204" pitchFamily="18" charset="0"/>
                            </a:rPr>
                            <m:t>𝑢</m:t>
                          </m:r>
                        </m:e>
                      </m:acc>
                      <m:r>
                        <a:rPr lang="en-US" sz="800" b="0" i="1" dirty="0" smtClean="0">
                          <a:solidFill>
                            <a:schemeClr val="tx1"/>
                          </a:solidFill>
                          <a:latin typeface="Cambria Math" panose="02040503050406030204" pitchFamily="18" charset="0"/>
                        </a:rPr>
                        <m:t>=</m:t>
                      </m:r>
                      <m:d>
                        <m:dPr>
                          <m:ctrlPr>
                            <a:rPr lang="en-US" sz="800" b="0" i="1" dirty="0" smtClean="0">
                              <a:solidFill>
                                <a:schemeClr val="tx1"/>
                              </a:solidFill>
                              <a:latin typeface="Cambria Math" panose="02040503050406030204" pitchFamily="18" charset="0"/>
                            </a:rPr>
                          </m:ctrlPr>
                        </m:dPr>
                        <m:e>
                          <m:m>
                            <m:mPr>
                              <m:mcs>
                                <m:mc>
                                  <m:mcPr>
                                    <m:count m:val="3"/>
                                    <m:mcJc m:val="center"/>
                                  </m:mcPr>
                                </m:mc>
                              </m:mcs>
                              <m:ctrlPr>
                                <a:rPr lang="en-US" sz="800" b="0" i="1" dirty="0" smtClean="0">
                                  <a:solidFill>
                                    <a:schemeClr val="tx1"/>
                                  </a:solidFill>
                                  <a:latin typeface="Cambria Math" panose="02040503050406030204" pitchFamily="18" charset="0"/>
                                </a:rPr>
                              </m:ctrlPr>
                            </m:mPr>
                            <m:mr>
                              <m:e>
                                <m:r>
                                  <m:rPr>
                                    <m:brk m:alnAt="7"/>
                                  </m:rPr>
                                  <a:rPr lang="en-US" sz="800" b="0" i="1" dirty="0" smtClean="0">
                                    <a:solidFill>
                                      <a:schemeClr val="tx1"/>
                                    </a:solidFill>
                                    <a:latin typeface="Cambria Math" panose="02040503050406030204" pitchFamily="18" charset="0"/>
                                  </a:rPr>
                                  <m:t>0</m:t>
                                </m:r>
                              </m:e>
                              <m:e>
                                <m:r>
                                  <a:rPr lang="en-US" sz="800" b="0" i="1" dirty="0" smtClean="0">
                                    <a:solidFill>
                                      <a:schemeClr val="tx1"/>
                                    </a:solidFill>
                                    <a:latin typeface="Cambria Math" panose="02040503050406030204" pitchFamily="18" charset="0"/>
                                  </a:rPr>
                                  <m:t>−</m:t>
                                </m:r>
                                <m:sSub>
                                  <m:sSubPr>
                                    <m:ctrlPr>
                                      <a:rPr lang="en-US" sz="800" b="0" i="1" dirty="0" smtClean="0">
                                        <a:solidFill>
                                          <a:schemeClr val="tx1"/>
                                        </a:solidFill>
                                        <a:latin typeface="Cambria Math" panose="02040503050406030204" pitchFamily="18" charset="0"/>
                                      </a:rPr>
                                    </m:ctrlPr>
                                  </m:sSubPr>
                                  <m:e>
                                    <m:r>
                                      <a:rPr lang="en-US" sz="800" b="0" i="1" dirty="0" smtClean="0">
                                        <a:solidFill>
                                          <a:schemeClr val="tx1"/>
                                        </a:solidFill>
                                        <a:latin typeface="Cambria Math" panose="02040503050406030204" pitchFamily="18" charset="0"/>
                                      </a:rPr>
                                      <m:t>𝑢</m:t>
                                    </m:r>
                                  </m:e>
                                  <m:sub>
                                    <m:r>
                                      <a:rPr lang="en-US" sz="800" b="0" i="1" dirty="0" smtClean="0">
                                        <a:solidFill>
                                          <a:schemeClr val="tx1"/>
                                        </a:solidFill>
                                        <a:latin typeface="Cambria Math" panose="02040503050406030204" pitchFamily="18" charset="0"/>
                                      </a:rPr>
                                      <m:t>3</m:t>
                                    </m:r>
                                  </m:sub>
                                </m:sSub>
                              </m:e>
                              <m:e>
                                <m:sSub>
                                  <m:sSubPr>
                                    <m:ctrlPr>
                                      <a:rPr lang="en-US" sz="800" b="0" i="1" dirty="0" smtClean="0">
                                        <a:solidFill>
                                          <a:schemeClr val="tx1"/>
                                        </a:solidFill>
                                        <a:latin typeface="Cambria Math" panose="02040503050406030204" pitchFamily="18" charset="0"/>
                                      </a:rPr>
                                    </m:ctrlPr>
                                  </m:sSubPr>
                                  <m:e>
                                    <m:r>
                                      <a:rPr lang="en-US" sz="800" b="0" i="1" dirty="0" smtClean="0">
                                        <a:solidFill>
                                          <a:schemeClr val="tx1"/>
                                        </a:solidFill>
                                        <a:latin typeface="Cambria Math" panose="02040503050406030204" pitchFamily="18" charset="0"/>
                                      </a:rPr>
                                      <m:t>𝑢</m:t>
                                    </m:r>
                                  </m:e>
                                  <m:sub>
                                    <m:r>
                                      <a:rPr lang="en-US" sz="800" b="0" i="1" dirty="0" smtClean="0">
                                        <a:solidFill>
                                          <a:schemeClr val="tx1"/>
                                        </a:solidFill>
                                        <a:latin typeface="Cambria Math" panose="02040503050406030204" pitchFamily="18" charset="0"/>
                                      </a:rPr>
                                      <m:t>2</m:t>
                                    </m:r>
                                  </m:sub>
                                </m:sSub>
                              </m:e>
                            </m:mr>
                            <m:mr>
                              <m:e>
                                <m:sSub>
                                  <m:sSubPr>
                                    <m:ctrlPr>
                                      <a:rPr lang="en-US" sz="800" b="0" i="1" dirty="0" smtClean="0">
                                        <a:solidFill>
                                          <a:schemeClr val="tx1"/>
                                        </a:solidFill>
                                        <a:latin typeface="Cambria Math" panose="02040503050406030204" pitchFamily="18" charset="0"/>
                                      </a:rPr>
                                    </m:ctrlPr>
                                  </m:sSubPr>
                                  <m:e>
                                    <m:r>
                                      <a:rPr lang="en-US" sz="800" b="0" i="1" dirty="0" smtClean="0">
                                        <a:solidFill>
                                          <a:schemeClr val="tx1"/>
                                        </a:solidFill>
                                        <a:latin typeface="Cambria Math" panose="02040503050406030204" pitchFamily="18" charset="0"/>
                                      </a:rPr>
                                      <m:t>𝑢</m:t>
                                    </m:r>
                                  </m:e>
                                  <m:sub>
                                    <m:r>
                                      <a:rPr lang="en-US" sz="800" b="0" i="1" dirty="0" smtClean="0">
                                        <a:solidFill>
                                          <a:schemeClr val="tx1"/>
                                        </a:solidFill>
                                        <a:latin typeface="Cambria Math" panose="02040503050406030204" pitchFamily="18" charset="0"/>
                                      </a:rPr>
                                      <m:t>3</m:t>
                                    </m:r>
                                  </m:sub>
                                </m:sSub>
                              </m:e>
                              <m:e>
                                <m:r>
                                  <a:rPr lang="en-US" sz="800" b="0" i="1" dirty="0" smtClean="0">
                                    <a:solidFill>
                                      <a:schemeClr val="tx1"/>
                                    </a:solidFill>
                                    <a:latin typeface="Cambria Math" panose="02040503050406030204" pitchFamily="18" charset="0"/>
                                  </a:rPr>
                                  <m:t>0</m:t>
                                </m:r>
                              </m:e>
                              <m:e>
                                <m:r>
                                  <a:rPr lang="en-US" sz="800" b="0" i="1" dirty="0" smtClean="0">
                                    <a:solidFill>
                                      <a:schemeClr val="tx1"/>
                                    </a:solidFill>
                                    <a:latin typeface="Cambria Math" panose="02040503050406030204" pitchFamily="18" charset="0"/>
                                  </a:rPr>
                                  <m:t>−</m:t>
                                </m:r>
                                <m:sSub>
                                  <m:sSubPr>
                                    <m:ctrlPr>
                                      <a:rPr lang="en-US" sz="800" b="0" i="1" dirty="0" smtClean="0">
                                        <a:solidFill>
                                          <a:schemeClr val="tx1"/>
                                        </a:solidFill>
                                        <a:latin typeface="Cambria Math" panose="02040503050406030204" pitchFamily="18" charset="0"/>
                                      </a:rPr>
                                    </m:ctrlPr>
                                  </m:sSubPr>
                                  <m:e>
                                    <m:r>
                                      <a:rPr lang="en-US" sz="800" b="0" i="1" dirty="0" smtClean="0">
                                        <a:solidFill>
                                          <a:schemeClr val="tx1"/>
                                        </a:solidFill>
                                        <a:latin typeface="Cambria Math" panose="02040503050406030204" pitchFamily="18" charset="0"/>
                                      </a:rPr>
                                      <m:t>𝑢</m:t>
                                    </m:r>
                                  </m:e>
                                  <m:sub>
                                    <m:r>
                                      <a:rPr lang="en-US" sz="800" b="0" i="1" dirty="0" smtClean="0">
                                        <a:solidFill>
                                          <a:schemeClr val="tx1"/>
                                        </a:solidFill>
                                        <a:latin typeface="Cambria Math" panose="02040503050406030204" pitchFamily="18" charset="0"/>
                                      </a:rPr>
                                      <m:t>1</m:t>
                                    </m:r>
                                  </m:sub>
                                </m:sSub>
                              </m:e>
                            </m:mr>
                            <m:mr>
                              <m:e>
                                <m:r>
                                  <a:rPr lang="en-US" sz="800" b="0" i="1" dirty="0" smtClean="0">
                                    <a:solidFill>
                                      <a:schemeClr val="tx1"/>
                                    </a:solidFill>
                                    <a:latin typeface="Cambria Math" panose="02040503050406030204" pitchFamily="18" charset="0"/>
                                  </a:rPr>
                                  <m:t>−</m:t>
                                </m:r>
                                <m:sSub>
                                  <m:sSubPr>
                                    <m:ctrlPr>
                                      <a:rPr lang="en-US" sz="800" b="0" i="1" dirty="0" smtClean="0">
                                        <a:solidFill>
                                          <a:schemeClr val="tx1"/>
                                        </a:solidFill>
                                        <a:latin typeface="Cambria Math" panose="02040503050406030204" pitchFamily="18" charset="0"/>
                                      </a:rPr>
                                    </m:ctrlPr>
                                  </m:sSubPr>
                                  <m:e>
                                    <m:r>
                                      <a:rPr lang="en-US" sz="800" b="0" i="1" dirty="0" smtClean="0">
                                        <a:solidFill>
                                          <a:schemeClr val="tx1"/>
                                        </a:solidFill>
                                        <a:latin typeface="Cambria Math" panose="02040503050406030204" pitchFamily="18" charset="0"/>
                                      </a:rPr>
                                      <m:t>𝑢</m:t>
                                    </m:r>
                                  </m:e>
                                  <m:sub>
                                    <m:r>
                                      <a:rPr lang="en-US" sz="800" b="0" i="1" dirty="0" smtClean="0">
                                        <a:solidFill>
                                          <a:schemeClr val="tx1"/>
                                        </a:solidFill>
                                        <a:latin typeface="Cambria Math" panose="02040503050406030204" pitchFamily="18" charset="0"/>
                                      </a:rPr>
                                      <m:t>2</m:t>
                                    </m:r>
                                  </m:sub>
                                </m:sSub>
                              </m:e>
                              <m:e>
                                <m:sSub>
                                  <m:sSubPr>
                                    <m:ctrlPr>
                                      <a:rPr lang="en-US" sz="800" b="0" i="1" dirty="0" smtClean="0">
                                        <a:solidFill>
                                          <a:schemeClr val="tx1"/>
                                        </a:solidFill>
                                        <a:latin typeface="Cambria Math" panose="02040503050406030204" pitchFamily="18" charset="0"/>
                                      </a:rPr>
                                    </m:ctrlPr>
                                  </m:sSubPr>
                                  <m:e>
                                    <m:r>
                                      <a:rPr lang="en-US" sz="800" b="0" i="1" dirty="0" smtClean="0">
                                        <a:solidFill>
                                          <a:schemeClr val="tx1"/>
                                        </a:solidFill>
                                        <a:latin typeface="Cambria Math" panose="02040503050406030204" pitchFamily="18" charset="0"/>
                                      </a:rPr>
                                      <m:t>𝑢</m:t>
                                    </m:r>
                                  </m:e>
                                  <m:sub>
                                    <m:r>
                                      <a:rPr lang="en-US" sz="800" b="0" i="1" dirty="0" smtClean="0">
                                        <a:solidFill>
                                          <a:schemeClr val="tx1"/>
                                        </a:solidFill>
                                        <a:latin typeface="Cambria Math" panose="02040503050406030204" pitchFamily="18" charset="0"/>
                                      </a:rPr>
                                      <m:t>1</m:t>
                                    </m:r>
                                  </m:sub>
                                </m:sSub>
                              </m:e>
                              <m:e>
                                <m:r>
                                  <a:rPr lang="en-US" sz="800" b="0" i="1" dirty="0" smtClean="0">
                                    <a:solidFill>
                                      <a:schemeClr val="tx1"/>
                                    </a:solidFill>
                                    <a:latin typeface="Cambria Math" panose="02040503050406030204" pitchFamily="18" charset="0"/>
                                  </a:rPr>
                                  <m:t>0</m:t>
                                </m:r>
                              </m:e>
                            </m:mr>
                          </m:m>
                        </m:e>
                      </m:d>
                    </m:oMath>
                  </a14:m>
                  <a:endParaRPr lang="en-US" sz="800" dirty="0">
                    <a:solidFill>
                      <a:schemeClr val="tx1"/>
                    </a:solidFill>
                  </a:endParaRPr>
                </a:p>
                <a:p>
                  <a:pPr lvl="1"/>
                  <a:r>
                    <a:rPr lang="en-US" sz="800" dirty="0">
                      <a:solidFill>
                        <a:schemeClr val="tx1"/>
                      </a:solidFill>
                    </a:rPr>
                    <a:t>For any vector </a:t>
                  </a:r>
                  <a14:m>
                    <m:oMath xmlns:m="http://schemas.openxmlformats.org/officeDocument/2006/math">
                      <m:r>
                        <a:rPr lang="en-US" sz="800" b="0" i="1" smtClean="0">
                          <a:solidFill>
                            <a:schemeClr val="tx1"/>
                          </a:solidFill>
                          <a:latin typeface="Cambria Math" panose="02040503050406030204" pitchFamily="18" charset="0"/>
                        </a:rPr>
                        <m:t>𝑣</m:t>
                      </m:r>
                    </m:oMath>
                  </a14:m>
                  <a:r>
                    <a:rPr lang="en-US" sz="800" dirty="0">
                      <a:solidFill>
                        <a:schemeClr val="tx1"/>
                      </a:solidFill>
                    </a:rPr>
                    <a:t>, </a:t>
                  </a:r>
                  <a14:m>
                    <m:oMath xmlns:m="http://schemas.openxmlformats.org/officeDocument/2006/math">
                      <m:r>
                        <a:rPr lang="en-US" sz="800" b="0" i="1" smtClean="0">
                          <a:solidFill>
                            <a:schemeClr val="tx1"/>
                          </a:solidFill>
                          <a:latin typeface="Cambria Math" panose="02040503050406030204" pitchFamily="18" charset="0"/>
                        </a:rPr>
                        <m:t>𝑢</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𝑣</m:t>
                      </m:r>
                      <m:r>
                        <a:rPr lang="en-US" sz="800" b="0" i="1" smtClean="0">
                          <a:solidFill>
                            <a:schemeClr val="tx1"/>
                          </a:solidFill>
                          <a:latin typeface="Cambria Math" panose="02040503050406030204" pitchFamily="18" charset="0"/>
                        </a:rPr>
                        <m:t>=</m:t>
                      </m:r>
                      <m:acc>
                        <m:accPr>
                          <m:chr m:val="̂"/>
                          <m:ctrlPr>
                            <a:rPr lang="en-US" sz="800" b="0" i="1" smtClean="0">
                              <a:solidFill>
                                <a:schemeClr val="tx1"/>
                              </a:solidFill>
                              <a:latin typeface="Cambria Math" panose="02040503050406030204" pitchFamily="18" charset="0"/>
                            </a:rPr>
                          </m:ctrlPr>
                        </m:accPr>
                        <m:e>
                          <m:r>
                            <a:rPr lang="en-US" sz="800" b="0" i="1" smtClean="0">
                              <a:solidFill>
                                <a:schemeClr val="tx1"/>
                              </a:solidFill>
                              <a:latin typeface="Cambria Math" panose="02040503050406030204" pitchFamily="18" charset="0"/>
                            </a:rPr>
                            <m:t>𝑢</m:t>
                          </m:r>
                        </m:e>
                      </m:acc>
                      <m:r>
                        <a:rPr lang="en-US" sz="800" b="0" i="1" smtClean="0">
                          <a:solidFill>
                            <a:schemeClr val="tx1"/>
                          </a:solidFill>
                          <a:latin typeface="Cambria Math" panose="02040503050406030204" pitchFamily="18" charset="0"/>
                        </a:rPr>
                        <m:t>𝑣</m:t>
                      </m:r>
                    </m:oMath>
                  </a14:m>
                  <a:r>
                    <a:rPr lang="en-US" sz="800" dirty="0">
                      <a:solidFill>
                        <a:schemeClr val="tx1"/>
                      </a:solidFill>
                    </a:rPr>
                    <a:t>; so this is another way to express cross products</a:t>
                  </a:r>
                </a:p>
                <a:p>
                  <a:r>
                    <a:rPr lang="en-US" sz="800" dirty="0">
                      <a:solidFill>
                        <a:schemeClr val="tx1"/>
                      </a:solidFill>
                    </a:rPr>
                    <a:t>Then, the Epipolar constraint can be derived as follows:</a:t>
                  </a:r>
                </a:p>
                <a:p>
                  <a:pPr lvl="1"/>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𝜆</m:t>
                          </m:r>
                        </m:e>
                        <m:sub>
                          <m:r>
                            <a:rPr lang="en-US" sz="800" b="0" i="1" smtClean="0">
                              <a:solidFill>
                                <a:schemeClr val="tx1"/>
                              </a:solidFill>
                              <a:latin typeface="Cambria Math" panose="02040503050406030204" pitchFamily="18" charset="0"/>
                            </a:rPr>
                            <m:t>1</m:t>
                          </m:r>
                        </m:sub>
                      </m:sSub>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𝑥</m:t>
                          </m:r>
                        </m:e>
                        <m:sub>
                          <m:r>
                            <a:rPr lang="en-US" sz="800" b="0" i="1" smtClean="0">
                              <a:solidFill>
                                <a:schemeClr val="tx1"/>
                              </a:solidFill>
                              <a:latin typeface="Cambria Math" panose="02040503050406030204" pitchFamily="18" charset="0"/>
                            </a:rPr>
                            <m:t>1</m:t>
                          </m:r>
                        </m:sub>
                      </m:sSub>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𝑋</m:t>
                      </m:r>
                      <m:r>
                        <a:rPr lang="en-US" sz="800" b="0" i="1" smtClean="0">
                          <a:solidFill>
                            <a:schemeClr val="tx1"/>
                          </a:solidFill>
                          <a:latin typeface="Cambria Math" panose="02040503050406030204" pitchFamily="18" charset="0"/>
                        </a:rPr>
                        <m:t>,       </m:t>
                      </m:r>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𝜆</m:t>
                          </m:r>
                        </m:e>
                        <m:sub>
                          <m:r>
                            <a:rPr lang="en-US" sz="800" b="0" i="1" smtClean="0">
                              <a:solidFill>
                                <a:schemeClr val="tx1"/>
                              </a:solidFill>
                              <a:latin typeface="Cambria Math" panose="02040503050406030204" pitchFamily="18" charset="0"/>
                            </a:rPr>
                            <m:t>2</m:t>
                          </m:r>
                        </m:sub>
                      </m:sSub>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𝑥</m:t>
                          </m:r>
                        </m:e>
                        <m:sub>
                          <m:r>
                            <a:rPr lang="en-US" sz="800" b="0" i="1" smtClean="0">
                              <a:solidFill>
                                <a:schemeClr val="tx1"/>
                              </a:solidFill>
                              <a:latin typeface="Cambria Math" panose="02040503050406030204" pitchFamily="18" charset="0"/>
                            </a:rPr>
                            <m:t>2</m:t>
                          </m:r>
                        </m:sub>
                      </m:sSub>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𝑅𝑋</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𝑇</m:t>
                      </m:r>
                    </m:oMath>
                  </a14:m>
                  <a:endParaRPr lang="en-US" sz="800" dirty="0">
                    <a:solidFill>
                      <a:schemeClr val="tx1"/>
                    </a:solidFill>
                  </a:endParaRPr>
                </a:p>
                <a:p>
                  <a:pPr lvl="1"/>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𝜆</m:t>
                          </m:r>
                        </m:e>
                        <m:sub>
                          <m:r>
                            <a:rPr lang="en-US" sz="800" b="0" i="1" smtClean="0">
                              <a:solidFill>
                                <a:schemeClr val="tx1"/>
                              </a:solidFill>
                              <a:latin typeface="Cambria Math" panose="02040503050406030204" pitchFamily="18" charset="0"/>
                            </a:rPr>
                            <m:t>2</m:t>
                          </m:r>
                        </m:sub>
                      </m:sSub>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𝑥</m:t>
                          </m:r>
                        </m:e>
                        <m:sub>
                          <m:r>
                            <a:rPr lang="en-US" sz="800" b="0" i="1" smtClean="0">
                              <a:solidFill>
                                <a:schemeClr val="tx1"/>
                              </a:solidFill>
                              <a:latin typeface="Cambria Math" panose="02040503050406030204" pitchFamily="18" charset="0"/>
                            </a:rPr>
                            <m:t>2</m:t>
                          </m:r>
                        </m:sub>
                      </m:sSub>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𝑅</m:t>
                      </m:r>
                      <m:d>
                        <m:dPr>
                          <m:ctrlPr>
                            <a:rPr lang="en-US" sz="800" b="0" i="1" smtClean="0">
                              <a:solidFill>
                                <a:schemeClr val="tx1"/>
                              </a:solidFill>
                              <a:latin typeface="Cambria Math" panose="02040503050406030204" pitchFamily="18" charset="0"/>
                            </a:rPr>
                          </m:ctrlPr>
                        </m:dPr>
                        <m:e>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𝜆</m:t>
                              </m:r>
                            </m:e>
                            <m:sub>
                              <m:r>
                                <a:rPr lang="en-US" sz="800" b="0" i="1" smtClean="0">
                                  <a:solidFill>
                                    <a:schemeClr val="tx1"/>
                                  </a:solidFill>
                                  <a:latin typeface="Cambria Math" panose="02040503050406030204" pitchFamily="18" charset="0"/>
                                </a:rPr>
                                <m:t>1</m:t>
                              </m:r>
                            </m:sub>
                          </m:sSub>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𝑥</m:t>
                              </m:r>
                            </m:e>
                            <m:sub>
                              <m:r>
                                <a:rPr lang="en-US" sz="800" b="0" i="1" smtClean="0">
                                  <a:solidFill>
                                    <a:schemeClr val="tx1"/>
                                  </a:solidFill>
                                  <a:latin typeface="Cambria Math" panose="02040503050406030204" pitchFamily="18" charset="0"/>
                                </a:rPr>
                                <m:t>1</m:t>
                              </m:r>
                            </m:sub>
                          </m:sSub>
                        </m:e>
                      </m:d>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𝑇</m:t>
                      </m:r>
                    </m:oMath>
                  </a14:m>
                  <a:endParaRPr lang="en-US" sz="800" dirty="0">
                    <a:solidFill>
                      <a:schemeClr val="tx1"/>
                    </a:solidFill>
                  </a:endParaRPr>
                </a:p>
                <a:p>
                  <a:pPr lvl="1"/>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𝜆</m:t>
                          </m:r>
                        </m:e>
                        <m:sub>
                          <m:r>
                            <a:rPr lang="en-US" sz="800" b="0" i="1" smtClean="0">
                              <a:solidFill>
                                <a:schemeClr val="tx1"/>
                              </a:solidFill>
                              <a:latin typeface="Cambria Math" panose="02040503050406030204" pitchFamily="18" charset="0"/>
                            </a:rPr>
                            <m:t>2</m:t>
                          </m:r>
                        </m:sub>
                      </m:sSub>
                      <m:acc>
                        <m:accPr>
                          <m:chr m:val="̂"/>
                          <m:ctrlPr>
                            <a:rPr lang="en-US" sz="800" b="0" i="1" smtClean="0">
                              <a:solidFill>
                                <a:schemeClr val="tx1"/>
                              </a:solidFill>
                              <a:latin typeface="Cambria Math" panose="02040503050406030204" pitchFamily="18" charset="0"/>
                            </a:rPr>
                          </m:ctrlPr>
                        </m:accPr>
                        <m:e>
                          <m:r>
                            <a:rPr lang="en-US" sz="800" b="0" i="1" smtClean="0">
                              <a:solidFill>
                                <a:schemeClr val="tx1"/>
                              </a:solidFill>
                              <a:latin typeface="Cambria Math" panose="02040503050406030204" pitchFamily="18" charset="0"/>
                            </a:rPr>
                            <m:t>𝑇</m:t>
                          </m:r>
                        </m:e>
                      </m:acc>
                      <m:sSub>
                        <m:sSubPr>
                          <m:ctrlPr>
                            <a:rPr lang="en-US" sz="800" b="0" i="1" dirty="0" smtClean="0">
                              <a:solidFill>
                                <a:schemeClr val="tx1"/>
                              </a:solidFill>
                              <a:latin typeface="Cambria Math" panose="02040503050406030204" pitchFamily="18" charset="0"/>
                            </a:rPr>
                          </m:ctrlPr>
                        </m:sSubPr>
                        <m:e>
                          <m:r>
                            <a:rPr lang="en-US" sz="800" b="0" i="1" dirty="0" smtClean="0">
                              <a:solidFill>
                                <a:schemeClr val="tx1"/>
                              </a:solidFill>
                              <a:latin typeface="Cambria Math" panose="02040503050406030204" pitchFamily="18" charset="0"/>
                            </a:rPr>
                            <m:t>𝑥</m:t>
                          </m:r>
                        </m:e>
                        <m:sub>
                          <m:r>
                            <a:rPr lang="en-US" sz="800" b="0" i="1" dirty="0" smtClean="0">
                              <a:solidFill>
                                <a:schemeClr val="tx1"/>
                              </a:solidFill>
                              <a:latin typeface="Cambria Math" panose="02040503050406030204" pitchFamily="18" charset="0"/>
                            </a:rPr>
                            <m:t>2</m:t>
                          </m:r>
                        </m:sub>
                      </m:sSub>
                      <m:r>
                        <a:rPr lang="en-US" sz="800" b="0" i="1" dirty="0" smtClean="0">
                          <a:solidFill>
                            <a:schemeClr val="tx1"/>
                          </a:solidFill>
                          <a:latin typeface="Cambria Math" panose="02040503050406030204" pitchFamily="18" charset="0"/>
                        </a:rPr>
                        <m:t>=</m:t>
                      </m:r>
                      <m:sSub>
                        <m:sSubPr>
                          <m:ctrlPr>
                            <a:rPr lang="en-US" sz="800" b="0" i="1" dirty="0" smtClean="0">
                              <a:solidFill>
                                <a:schemeClr val="tx1"/>
                              </a:solidFill>
                              <a:latin typeface="Cambria Math" panose="02040503050406030204" pitchFamily="18" charset="0"/>
                            </a:rPr>
                          </m:ctrlPr>
                        </m:sSubPr>
                        <m:e>
                          <m:r>
                            <a:rPr lang="en-US" sz="800" b="0" i="1" dirty="0" smtClean="0">
                              <a:solidFill>
                                <a:schemeClr val="tx1"/>
                              </a:solidFill>
                              <a:latin typeface="Cambria Math" panose="02040503050406030204" pitchFamily="18" charset="0"/>
                            </a:rPr>
                            <m:t>𝜆</m:t>
                          </m:r>
                        </m:e>
                        <m:sub>
                          <m:r>
                            <a:rPr lang="en-US" sz="800" b="0" i="1" dirty="0" smtClean="0">
                              <a:solidFill>
                                <a:schemeClr val="tx1"/>
                              </a:solidFill>
                              <a:latin typeface="Cambria Math" panose="02040503050406030204" pitchFamily="18" charset="0"/>
                            </a:rPr>
                            <m:t>1</m:t>
                          </m:r>
                        </m:sub>
                      </m:sSub>
                      <m:acc>
                        <m:accPr>
                          <m:chr m:val="̂"/>
                          <m:ctrlPr>
                            <a:rPr lang="en-US" sz="800" b="0" i="1" dirty="0" smtClean="0">
                              <a:solidFill>
                                <a:schemeClr val="tx1"/>
                              </a:solidFill>
                              <a:latin typeface="Cambria Math" panose="02040503050406030204" pitchFamily="18" charset="0"/>
                            </a:rPr>
                          </m:ctrlPr>
                        </m:accPr>
                        <m:e>
                          <m:r>
                            <a:rPr lang="en-US" sz="800" b="0" i="1" dirty="0" smtClean="0">
                              <a:solidFill>
                                <a:schemeClr val="tx1"/>
                              </a:solidFill>
                              <a:latin typeface="Cambria Math" panose="02040503050406030204" pitchFamily="18" charset="0"/>
                            </a:rPr>
                            <m:t>𝑇</m:t>
                          </m:r>
                        </m:e>
                      </m:acc>
                      <m:r>
                        <a:rPr lang="en-US" sz="800" b="0" i="1" dirty="0" smtClean="0">
                          <a:solidFill>
                            <a:schemeClr val="tx1"/>
                          </a:solidFill>
                          <a:latin typeface="Cambria Math" panose="02040503050406030204" pitchFamily="18" charset="0"/>
                        </a:rPr>
                        <m:t>𝑅</m:t>
                      </m:r>
                      <m:sSub>
                        <m:sSubPr>
                          <m:ctrlPr>
                            <a:rPr lang="en-US" sz="800" b="0" i="1" dirty="0" smtClean="0">
                              <a:solidFill>
                                <a:schemeClr val="tx1"/>
                              </a:solidFill>
                              <a:latin typeface="Cambria Math" panose="02040503050406030204" pitchFamily="18" charset="0"/>
                            </a:rPr>
                          </m:ctrlPr>
                        </m:sSubPr>
                        <m:e>
                          <m:r>
                            <a:rPr lang="en-US" sz="800" b="0" i="1" dirty="0" smtClean="0">
                              <a:solidFill>
                                <a:schemeClr val="tx1"/>
                              </a:solidFill>
                              <a:latin typeface="Cambria Math" panose="02040503050406030204" pitchFamily="18" charset="0"/>
                            </a:rPr>
                            <m:t>𝑥</m:t>
                          </m:r>
                        </m:e>
                        <m:sub>
                          <m:r>
                            <a:rPr lang="en-US" sz="800" b="0" i="1" dirty="0" smtClean="0">
                              <a:solidFill>
                                <a:schemeClr val="tx1"/>
                              </a:solidFill>
                              <a:latin typeface="Cambria Math" panose="02040503050406030204" pitchFamily="18" charset="0"/>
                            </a:rPr>
                            <m:t>1</m:t>
                          </m:r>
                        </m:sub>
                      </m:sSub>
                    </m:oMath>
                  </a14:m>
                  <a:r>
                    <a:rPr lang="en-US" sz="800" dirty="0">
                      <a:solidFill>
                        <a:schemeClr val="tx1"/>
                      </a:solidFill>
                    </a:rPr>
                    <a:t>, since </a:t>
                  </a:r>
                  <a14:m>
                    <m:oMath xmlns:m="http://schemas.openxmlformats.org/officeDocument/2006/math">
                      <m:acc>
                        <m:accPr>
                          <m:chr m:val="̂"/>
                          <m:ctrlPr>
                            <a:rPr lang="en-US" sz="800" b="0" i="1" smtClean="0">
                              <a:solidFill>
                                <a:schemeClr val="tx1"/>
                              </a:solidFill>
                              <a:latin typeface="Cambria Math" panose="02040503050406030204" pitchFamily="18" charset="0"/>
                            </a:rPr>
                          </m:ctrlPr>
                        </m:accPr>
                        <m:e>
                          <m:r>
                            <a:rPr lang="en-US" sz="800" b="0" i="1" smtClean="0">
                              <a:solidFill>
                                <a:schemeClr val="tx1"/>
                              </a:solidFill>
                              <a:latin typeface="Cambria Math" panose="02040503050406030204" pitchFamily="18" charset="0"/>
                            </a:rPr>
                            <m:t>𝑇</m:t>
                          </m:r>
                        </m:e>
                      </m:acc>
                      <m:r>
                        <a:rPr lang="en-US" sz="800" b="0" i="1" dirty="0" smtClean="0">
                          <a:solidFill>
                            <a:schemeClr val="tx1"/>
                          </a:solidFill>
                          <a:latin typeface="Cambria Math" panose="02040503050406030204" pitchFamily="18" charset="0"/>
                        </a:rPr>
                        <m:t>𝑇</m:t>
                      </m:r>
                      <m:r>
                        <a:rPr lang="en-US" sz="800" b="0" i="1" dirty="0" smtClean="0">
                          <a:solidFill>
                            <a:schemeClr val="tx1"/>
                          </a:solidFill>
                          <a:latin typeface="Cambria Math" panose="02040503050406030204" pitchFamily="18" charset="0"/>
                        </a:rPr>
                        <m:t>=</m:t>
                      </m:r>
                      <m:r>
                        <a:rPr lang="en-US" sz="800" b="0" i="1" dirty="0" smtClean="0">
                          <a:solidFill>
                            <a:schemeClr val="tx1"/>
                          </a:solidFill>
                          <a:latin typeface="Cambria Math" panose="02040503050406030204" pitchFamily="18" charset="0"/>
                        </a:rPr>
                        <m:t>0</m:t>
                      </m:r>
                    </m:oMath>
                  </a14:m>
                  <a:endParaRPr lang="en-US" sz="800" dirty="0">
                    <a:solidFill>
                      <a:schemeClr val="tx1"/>
                    </a:solidFill>
                  </a:endParaRPr>
                </a:p>
                <a:p>
                  <a:pPr lvl="1"/>
                  <a14:m>
                    <m:oMath xmlns:m="http://schemas.openxmlformats.org/officeDocument/2006/math">
                      <m:sSubSup>
                        <m:sSubSupPr>
                          <m:ctrlPr>
                            <a:rPr lang="en-US" sz="800" b="0" i="1" smtClean="0">
                              <a:solidFill>
                                <a:schemeClr val="tx1"/>
                              </a:solidFill>
                              <a:latin typeface="Cambria Math" panose="02040503050406030204" pitchFamily="18" charset="0"/>
                            </a:rPr>
                          </m:ctrlPr>
                        </m:sSubSupPr>
                        <m:e>
                          <m:r>
                            <a:rPr lang="en-US" sz="800" b="0" i="1" smtClean="0">
                              <a:solidFill>
                                <a:schemeClr val="tx1"/>
                              </a:solidFill>
                              <a:latin typeface="Cambria Math" panose="02040503050406030204" pitchFamily="18" charset="0"/>
                            </a:rPr>
                            <m:t>𝑥</m:t>
                          </m:r>
                        </m:e>
                        <m:sub>
                          <m:r>
                            <a:rPr lang="en-US" sz="800" b="0" i="1" smtClean="0">
                              <a:solidFill>
                                <a:schemeClr val="tx1"/>
                              </a:solidFill>
                              <a:latin typeface="Cambria Math" panose="02040503050406030204" pitchFamily="18" charset="0"/>
                            </a:rPr>
                            <m:t>2</m:t>
                          </m:r>
                        </m:sub>
                        <m:sup>
                          <m:r>
                            <a:rPr lang="en-US" sz="800" b="0" i="1" smtClean="0">
                              <a:solidFill>
                                <a:schemeClr val="tx1"/>
                              </a:solidFill>
                              <a:latin typeface="Cambria Math" panose="02040503050406030204" pitchFamily="18" charset="0"/>
                            </a:rPr>
                            <m:t>𝑇</m:t>
                          </m:r>
                        </m:sup>
                      </m:sSubSup>
                      <m:acc>
                        <m:accPr>
                          <m:chr m:val="̂"/>
                          <m:ctrlPr>
                            <a:rPr lang="en-US" sz="800" b="0" i="1" smtClean="0">
                              <a:solidFill>
                                <a:schemeClr val="tx1"/>
                              </a:solidFill>
                              <a:latin typeface="Cambria Math" panose="02040503050406030204" pitchFamily="18" charset="0"/>
                            </a:rPr>
                          </m:ctrlPr>
                        </m:accPr>
                        <m:e>
                          <m:r>
                            <a:rPr lang="en-US" sz="800" b="0" i="1" smtClean="0">
                              <a:solidFill>
                                <a:schemeClr val="tx1"/>
                              </a:solidFill>
                              <a:latin typeface="Cambria Math" panose="02040503050406030204" pitchFamily="18" charset="0"/>
                            </a:rPr>
                            <m:t>𝑇</m:t>
                          </m:r>
                        </m:e>
                      </m:acc>
                      <m:r>
                        <a:rPr lang="en-US" sz="800" b="0" i="1" dirty="0" smtClean="0">
                          <a:solidFill>
                            <a:schemeClr val="tx1"/>
                          </a:solidFill>
                          <a:latin typeface="Cambria Math" panose="02040503050406030204" pitchFamily="18" charset="0"/>
                        </a:rPr>
                        <m:t>𝑅</m:t>
                      </m:r>
                      <m:sSub>
                        <m:sSubPr>
                          <m:ctrlPr>
                            <a:rPr lang="en-US" sz="800" b="0" i="1" dirty="0" smtClean="0">
                              <a:solidFill>
                                <a:schemeClr val="tx1"/>
                              </a:solidFill>
                              <a:latin typeface="Cambria Math" panose="02040503050406030204" pitchFamily="18" charset="0"/>
                            </a:rPr>
                          </m:ctrlPr>
                        </m:sSubPr>
                        <m:e>
                          <m:r>
                            <a:rPr lang="en-US" sz="800" b="0" i="1" dirty="0" smtClean="0">
                              <a:solidFill>
                                <a:schemeClr val="tx1"/>
                              </a:solidFill>
                              <a:latin typeface="Cambria Math" panose="02040503050406030204" pitchFamily="18" charset="0"/>
                            </a:rPr>
                            <m:t>𝑥</m:t>
                          </m:r>
                        </m:e>
                        <m:sub>
                          <m:r>
                            <a:rPr lang="en-US" sz="800" b="0" i="1" dirty="0" smtClean="0">
                              <a:solidFill>
                                <a:schemeClr val="tx1"/>
                              </a:solidFill>
                              <a:latin typeface="Cambria Math" panose="02040503050406030204" pitchFamily="18" charset="0"/>
                            </a:rPr>
                            <m:t>1</m:t>
                          </m:r>
                        </m:sub>
                      </m:sSub>
                      <m:r>
                        <a:rPr lang="en-US" sz="800" b="0" i="1" dirty="0" smtClean="0">
                          <a:solidFill>
                            <a:schemeClr val="tx1"/>
                          </a:solidFill>
                          <a:latin typeface="Cambria Math" panose="02040503050406030204" pitchFamily="18" charset="0"/>
                        </a:rPr>
                        <m:t>=</m:t>
                      </m:r>
                      <m:r>
                        <a:rPr lang="en-US" sz="800" b="0" i="1" dirty="0" smtClean="0">
                          <a:solidFill>
                            <a:schemeClr val="tx1"/>
                          </a:solidFill>
                          <a:latin typeface="Cambria Math" panose="02040503050406030204" pitchFamily="18" charset="0"/>
                        </a:rPr>
                        <m:t>0</m:t>
                      </m:r>
                    </m:oMath>
                  </a14:m>
                  <a:r>
                    <a:rPr lang="en-US" sz="800" dirty="0">
                      <a:solidFill>
                        <a:schemeClr val="tx1"/>
                      </a:solidFill>
                    </a:rPr>
                    <a:t>, since </a:t>
                  </a:r>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𝑥</m:t>
                          </m:r>
                        </m:e>
                        <m:sub>
                          <m:r>
                            <a:rPr lang="en-US" sz="800" b="0" i="1" smtClean="0">
                              <a:solidFill>
                                <a:schemeClr val="tx1"/>
                              </a:solidFill>
                              <a:latin typeface="Cambria Math" panose="02040503050406030204" pitchFamily="18" charset="0"/>
                            </a:rPr>
                            <m:t>2</m:t>
                          </m:r>
                        </m:sub>
                      </m:sSub>
                    </m:oMath>
                  </a14:m>
                  <a:r>
                    <a:rPr lang="en-US" sz="800" dirty="0">
                      <a:solidFill>
                        <a:schemeClr val="tx1"/>
                      </a:solidFill>
                    </a:rPr>
                    <a:t> is orthogonal to </a:t>
                  </a:r>
                  <a14:m>
                    <m:oMath xmlns:m="http://schemas.openxmlformats.org/officeDocument/2006/math">
                      <m:acc>
                        <m:accPr>
                          <m:chr m:val="̂"/>
                          <m:ctrlPr>
                            <a:rPr lang="en-US" sz="800" b="0" i="1" smtClean="0">
                              <a:solidFill>
                                <a:schemeClr val="tx1"/>
                              </a:solidFill>
                              <a:latin typeface="Cambria Math" panose="02040503050406030204" pitchFamily="18" charset="0"/>
                            </a:rPr>
                          </m:ctrlPr>
                        </m:accPr>
                        <m:e>
                          <m:r>
                            <a:rPr lang="en-US" sz="800" b="0" i="1" smtClean="0">
                              <a:solidFill>
                                <a:schemeClr val="tx1"/>
                              </a:solidFill>
                              <a:latin typeface="Cambria Math" panose="02040503050406030204" pitchFamily="18" charset="0"/>
                            </a:rPr>
                            <m:t>𝑇</m:t>
                          </m:r>
                        </m:e>
                      </m:acc>
                      <m:sSub>
                        <m:sSubPr>
                          <m:ctrlPr>
                            <a:rPr lang="en-US" sz="800" b="0" i="1" dirty="0" smtClean="0">
                              <a:solidFill>
                                <a:schemeClr val="tx1"/>
                              </a:solidFill>
                              <a:latin typeface="Cambria Math" panose="02040503050406030204" pitchFamily="18" charset="0"/>
                            </a:rPr>
                          </m:ctrlPr>
                        </m:sSubPr>
                        <m:e>
                          <m:r>
                            <a:rPr lang="en-US" sz="800" b="0" i="1" dirty="0" smtClean="0">
                              <a:solidFill>
                                <a:schemeClr val="tx1"/>
                              </a:solidFill>
                              <a:latin typeface="Cambria Math" panose="02040503050406030204" pitchFamily="18" charset="0"/>
                            </a:rPr>
                            <m:t>𝑥</m:t>
                          </m:r>
                        </m:e>
                        <m:sub>
                          <m:r>
                            <a:rPr lang="en-US" sz="800" b="0" i="1" dirty="0" smtClean="0">
                              <a:solidFill>
                                <a:schemeClr val="tx1"/>
                              </a:solidFill>
                              <a:latin typeface="Cambria Math" panose="02040503050406030204" pitchFamily="18" charset="0"/>
                            </a:rPr>
                            <m:t>2</m:t>
                          </m:r>
                        </m:sub>
                      </m:sSub>
                      <m:r>
                        <a:rPr lang="en-US" sz="800" b="0" i="1" dirty="0" smtClean="0">
                          <a:solidFill>
                            <a:schemeClr val="tx1"/>
                          </a:solidFill>
                          <a:latin typeface="Cambria Math" panose="02040503050406030204" pitchFamily="18" charset="0"/>
                        </a:rPr>
                        <m:t>=</m:t>
                      </m:r>
                      <m:r>
                        <a:rPr lang="en-US" sz="800" b="0" i="1" dirty="0" smtClean="0">
                          <a:solidFill>
                            <a:schemeClr val="tx1"/>
                          </a:solidFill>
                          <a:latin typeface="Cambria Math" panose="02040503050406030204" pitchFamily="18" charset="0"/>
                        </a:rPr>
                        <m:t>𝑇</m:t>
                      </m:r>
                      <m:r>
                        <a:rPr lang="en-US" sz="800" b="0" i="1" dirty="0" smtClean="0">
                          <a:solidFill>
                            <a:schemeClr val="tx1"/>
                          </a:solidFill>
                          <a:latin typeface="Cambria Math" panose="02040503050406030204" pitchFamily="18" charset="0"/>
                        </a:rPr>
                        <m:t>×</m:t>
                      </m:r>
                      <m:sSub>
                        <m:sSubPr>
                          <m:ctrlPr>
                            <a:rPr lang="en-US" sz="800" b="0" i="1" dirty="0" smtClean="0">
                              <a:solidFill>
                                <a:schemeClr val="tx1"/>
                              </a:solidFill>
                              <a:latin typeface="Cambria Math" panose="02040503050406030204" pitchFamily="18" charset="0"/>
                            </a:rPr>
                          </m:ctrlPr>
                        </m:sSubPr>
                        <m:e>
                          <m:r>
                            <a:rPr lang="en-US" sz="800" b="0" i="1" dirty="0" smtClean="0">
                              <a:solidFill>
                                <a:schemeClr val="tx1"/>
                              </a:solidFill>
                              <a:latin typeface="Cambria Math" panose="02040503050406030204" pitchFamily="18" charset="0"/>
                            </a:rPr>
                            <m:t>𝑥</m:t>
                          </m:r>
                        </m:e>
                        <m:sub>
                          <m:r>
                            <a:rPr lang="en-US" sz="800" b="0" i="1" dirty="0" smtClean="0">
                              <a:solidFill>
                                <a:schemeClr val="tx1"/>
                              </a:solidFill>
                              <a:latin typeface="Cambria Math" panose="02040503050406030204" pitchFamily="18" charset="0"/>
                            </a:rPr>
                            <m:t>2</m:t>
                          </m:r>
                        </m:sub>
                      </m:sSub>
                    </m:oMath>
                  </a14:m>
                  <a:endParaRPr lang="en-US" sz="800" dirty="0">
                    <a:solidFill>
                      <a:schemeClr val="tx1"/>
                    </a:solidFill>
                  </a:endParaRPr>
                </a:p>
                <a:p>
                  <a:pPr lvl="1"/>
                  <a14:m>
                    <m:oMath xmlns:m="http://schemas.openxmlformats.org/officeDocument/2006/math">
                      <m:sSubSup>
                        <m:sSubSupPr>
                          <m:ctrlPr>
                            <a:rPr lang="en-US" sz="800" b="0" i="1" smtClean="0">
                              <a:solidFill>
                                <a:schemeClr val="tx1"/>
                              </a:solidFill>
                              <a:latin typeface="Cambria Math" panose="02040503050406030204" pitchFamily="18" charset="0"/>
                            </a:rPr>
                          </m:ctrlPr>
                        </m:sSubSupPr>
                        <m:e>
                          <m:r>
                            <a:rPr lang="en-US" sz="800" b="0" i="1" smtClean="0">
                              <a:solidFill>
                                <a:schemeClr val="tx1"/>
                              </a:solidFill>
                              <a:latin typeface="Cambria Math" panose="02040503050406030204" pitchFamily="18" charset="0"/>
                            </a:rPr>
                            <m:t>𝑥</m:t>
                          </m:r>
                        </m:e>
                        <m:sub>
                          <m:r>
                            <a:rPr lang="en-US" sz="800" b="0" i="1" smtClean="0">
                              <a:solidFill>
                                <a:schemeClr val="tx1"/>
                              </a:solidFill>
                              <a:latin typeface="Cambria Math" panose="02040503050406030204" pitchFamily="18" charset="0"/>
                            </a:rPr>
                            <m:t>2</m:t>
                          </m:r>
                        </m:sub>
                        <m:sup>
                          <m:r>
                            <a:rPr lang="en-US" sz="800" b="0" i="1" smtClean="0">
                              <a:solidFill>
                                <a:schemeClr val="tx1"/>
                              </a:solidFill>
                              <a:latin typeface="Cambria Math" panose="02040503050406030204" pitchFamily="18" charset="0"/>
                            </a:rPr>
                            <m:t>𝑇</m:t>
                          </m:r>
                        </m:sup>
                      </m:sSubSup>
                      <m:r>
                        <a:rPr lang="en-US" sz="800" b="0" i="1" smtClean="0">
                          <a:solidFill>
                            <a:schemeClr val="tx1"/>
                          </a:solidFill>
                          <a:latin typeface="Cambria Math" panose="02040503050406030204" pitchFamily="18" charset="0"/>
                        </a:rPr>
                        <m:t>𝐸</m:t>
                      </m:r>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𝑥</m:t>
                          </m:r>
                        </m:e>
                        <m:sub>
                          <m:r>
                            <a:rPr lang="en-US" sz="800" b="0" i="1" smtClean="0">
                              <a:solidFill>
                                <a:schemeClr val="tx1"/>
                              </a:solidFill>
                              <a:latin typeface="Cambria Math" panose="02040503050406030204" pitchFamily="18" charset="0"/>
                            </a:rPr>
                            <m:t>1</m:t>
                          </m:r>
                        </m:sub>
                      </m:sSub>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0</m:t>
                      </m:r>
                    </m:oMath>
                  </a14:m>
                  <a:r>
                    <a:rPr lang="en-US" sz="800" dirty="0">
                      <a:solidFill>
                        <a:schemeClr val="tx1"/>
                      </a:solidFill>
                    </a:rPr>
                    <a:t>, where </a:t>
                  </a:r>
                  <a14:m>
                    <m:oMath xmlns:m="http://schemas.openxmlformats.org/officeDocument/2006/math">
                      <m:r>
                        <a:rPr lang="en-US" sz="800" b="0" i="1" smtClean="0">
                          <a:solidFill>
                            <a:schemeClr val="tx1"/>
                          </a:solidFill>
                          <a:latin typeface="Cambria Math" panose="02040503050406030204" pitchFamily="18" charset="0"/>
                        </a:rPr>
                        <m:t>𝐸</m:t>
                      </m:r>
                    </m:oMath>
                  </a14:m>
                  <a:r>
                    <a:rPr lang="en-US" sz="800" dirty="0">
                      <a:solidFill>
                        <a:schemeClr val="tx1"/>
                      </a:solidFill>
                    </a:rPr>
                    <a:t> is the essential matrix</a:t>
                  </a:r>
                </a:p>
                <a:p>
                  <a:r>
                    <a:rPr lang="en-US" sz="800" dirty="0">
                      <a:solidFill>
                        <a:schemeClr val="tx1"/>
                      </a:solidFill>
                    </a:rPr>
                    <a:t>Geometric interpretations:</a:t>
                  </a:r>
                </a:p>
                <a:p>
                  <a:pPr lvl="1"/>
                  <a:r>
                    <a:rPr lang="en-US" sz="800" dirty="0">
                      <a:solidFill>
                        <a:schemeClr val="tx1"/>
                      </a:solidFill>
                    </a:rPr>
                    <a:t>Enforces that the three vectors </a:t>
                  </a:r>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𝑥</m:t>
                          </m:r>
                        </m:e>
                        <m:sub>
                          <m:r>
                            <a:rPr lang="en-US" sz="800" b="0" i="1" smtClean="0">
                              <a:solidFill>
                                <a:schemeClr val="tx1"/>
                              </a:solidFill>
                              <a:latin typeface="Cambria Math" panose="02040503050406030204" pitchFamily="18" charset="0"/>
                            </a:rPr>
                            <m:t>2</m:t>
                          </m:r>
                        </m:sub>
                      </m:sSub>
                    </m:oMath>
                  </a14:m>
                  <a:r>
                    <a:rPr lang="en-US" sz="800" dirty="0">
                      <a:solidFill>
                        <a:schemeClr val="tx1"/>
                      </a:solidFill>
                    </a:rPr>
                    <a:t>, </a:t>
                  </a:r>
                  <a14:m>
                    <m:oMath xmlns:m="http://schemas.openxmlformats.org/officeDocument/2006/math">
                      <m:r>
                        <a:rPr lang="en-US" sz="800" b="0" i="1" smtClean="0">
                          <a:solidFill>
                            <a:schemeClr val="tx1"/>
                          </a:solidFill>
                          <a:latin typeface="Cambria Math" panose="02040503050406030204" pitchFamily="18" charset="0"/>
                        </a:rPr>
                        <m:t>𝑇</m:t>
                      </m:r>
                    </m:oMath>
                  </a14:m>
                  <a:r>
                    <a:rPr lang="en-US" sz="800" dirty="0">
                      <a:solidFill>
                        <a:schemeClr val="tx1"/>
                      </a:solidFill>
                    </a:rPr>
                    <a:t>, and </a:t>
                  </a:r>
                  <a14:m>
                    <m:oMath xmlns:m="http://schemas.openxmlformats.org/officeDocument/2006/math">
                      <m:r>
                        <m:rPr>
                          <m:sty m:val="p"/>
                        </m:rPr>
                        <a:rPr lang="en-US" sz="800" b="0" i="0" smtClean="0">
                          <a:solidFill>
                            <a:schemeClr val="tx1"/>
                          </a:solidFill>
                          <a:latin typeface="Cambria Math" panose="02040503050406030204" pitchFamily="18" charset="0"/>
                        </a:rPr>
                        <m:t>R</m:t>
                      </m:r>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𝑥</m:t>
                          </m:r>
                        </m:e>
                        <m:sub>
                          <m:r>
                            <a:rPr lang="en-US" sz="800" b="0" i="1" smtClean="0">
                              <a:solidFill>
                                <a:schemeClr val="tx1"/>
                              </a:solidFill>
                              <a:latin typeface="Cambria Math" panose="02040503050406030204" pitchFamily="18" charset="0"/>
                            </a:rPr>
                            <m:t>1</m:t>
                          </m:r>
                        </m:sub>
                      </m:sSub>
                    </m:oMath>
                  </a14:m>
                  <a:r>
                    <a:rPr lang="en-US" sz="800" dirty="0">
                      <a:solidFill>
                        <a:schemeClr val="tx1"/>
                      </a:solidFill>
                    </a:rPr>
                    <a:t> indeed form a plane, i.e. the triple product forms a zero-volume parallelepiped</a:t>
                  </a:r>
                </a:p>
                <a:p>
                  <a:pPr lvl="2"/>
                  <a:r>
                    <a:rPr lang="en-US" sz="800" dirty="0">
                      <a:solidFill>
                        <a:schemeClr val="tx1"/>
                      </a:solidFill>
                    </a:rPr>
                    <a:t>This is expressed in camera 2’s coordinate frame. </a:t>
                  </a:r>
                  <a14:m>
                    <m:oMath xmlns:m="http://schemas.openxmlformats.org/officeDocument/2006/math">
                      <m:r>
                        <a:rPr lang="en-US" sz="800" b="0" i="1" smtClean="0">
                          <a:solidFill>
                            <a:schemeClr val="tx1"/>
                          </a:solidFill>
                          <a:latin typeface="Cambria Math" panose="02040503050406030204" pitchFamily="18" charset="0"/>
                        </a:rPr>
                        <m:t>𝑇</m:t>
                      </m:r>
                    </m:oMath>
                  </a14:m>
                  <a:r>
                    <a:rPr lang="en-US" sz="800" dirty="0">
                      <a:solidFill>
                        <a:schemeClr val="tx1"/>
                      </a:solidFill>
                    </a:rPr>
                    <a:t> starts from the origin and ends at </a:t>
                  </a:r>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𝑜</m:t>
                          </m:r>
                        </m:e>
                        <m:sub>
                          <m:r>
                            <a:rPr lang="en-US" sz="800" b="0" i="1" smtClean="0">
                              <a:solidFill>
                                <a:schemeClr val="tx1"/>
                              </a:solidFill>
                              <a:latin typeface="Cambria Math" panose="02040503050406030204" pitchFamily="18" charset="0"/>
                            </a:rPr>
                            <m:t>1</m:t>
                          </m:r>
                        </m:sub>
                      </m:sSub>
                    </m:oMath>
                  </a14:m>
                  <a:r>
                    <a:rPr lang="en-US" sz="800" dirty="0">
                      <a:solidFill>
                        <a:schemeClr val="tx1"/>
                      </a:solidFill>
                    </a:rPr>
                    <a:t> representing the baseline; </a:t>
                  </a:r>
                  <a14:m>
                    <m:oMath xmlns:m="http://schemas.openxmlformats.org/officeDocument/2006/math">
                      <m:r>
                        <a:rPr lang="en-US" sz="800" b="0" i="1" smtClean="0">
                          <a:solidFill>
                            <a:schemeClr val="tx1"/>
                          </a:solidFill>
                          <a:latin typeface="Cambria Math" panose="02040503050406030204" pitchFamily="18" charset="0"/>
                        </a:rPr>
                        <m:t>𝑅</m:t>
                      </m:r>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𝑥</m:t>
                          </m:r>
                        </m:e>
                        <m:sub>
                          <m:r>
                            <a:rPr lang="en-US" sz="800" b="0" i="1" smtClean="0">
                              <a:solidFill>
                                <a:schemeClr val="tx1"/>
                              </a:solidFill>
                              <a:latin typeface="Cambria Math" panose="02040503050406030204" pitchFamily="18" charset="0"/>
                            </a:rPr>
                            <m:t>1</m:t>
                          </m:r>
                        </m:sub>
                      </m:sSub>
                    </m:oMath>
                  </a14:m>
                  <a:r>
                    <a:rPr lang="en-US" sz="800" dirty="0">
                      <a:solidFill>
                        <a:schemeClr val="tx1"/>
                      </a:solidFill>
                    </a:rPr>
                    <a:t> is </a:t>
                  </a:r>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𝑥</m:t>
                          </m:r>
                        </m:e>
                        <m:sub>
                          <m:r>
                            <a:rPr lang="en-US" sz="800" b="0" i="1" smtClean="0">
                              <a:solidFill>
                                <a:schemeClr val="tx1"/>
                              </a:solidFill>
                              <a:latin typeface="Cambria Math" panose="02040503050406030204" pitchFamily="18" charset="0"/>
                            </a:rPr>
                            <m:t>1</m:t>
                          </m:r>
                        </m:sub>
                      </m:sSub>
                    </m:oMath>
                  </a14:m>
                  <a:r>
                    <a:rPr lang="en-US" sz="800" dirty="0">
                      <a:solidFill>
                        <a:schemeClr val="tx1"/>
                      </a:solidFill>
                    </a:rPr>
                    <a:t> in camera 2’s frame, where we can ignore the translation since we’re working with vectors.</a:t>
                  </a:r>
                </a:p>
                <a:p>
                  <a:pPr lvl="1"/>
                  <a:r>
                    <a:rPr lang="en-US" sz="800" dirty="0">
                      <a:solidFill>
                        <a:schemeClr val="tx1"/>
                      </a:solidFill>
                    </a:rPr>
                    <a:t>Says that </a:t>
                  </a:r>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𝑥</m:t>
                          </m:r>
                        </m:e>
                        <m:sub>
                          <m:r>
                            <a:rPr lang="en-US" sz="800" b="0" i="1" smtClean="0">
                              <a:solidFill>
                                <a:schemeClr val="tx1"/>
                              </a:solidFill>
                              <a:latin typeface="Cambria Math" panose="02040503050406030204" pitchFamily="18" charset="0"/>
                            </a:rPr>
                            <m:t>2</m:t>
                          </m:r>
                        </m:sub>
                      </m:sSub>
                    </m:oMath>
                  </a14:m>
                  <a:r>
                    <a:rPr lang="en-US" sz="800" dirty="0">
                      <a:solidFill>
                        <a:schemeClr val="tx1"/>
                      </a:solidFill>
                    </a:rPr>
                    <a:t> must lie on Epipolar line </a:t>
                  </a:r>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𝑙</m:t>
                          </m:r>
                        </m:e>
                        <m:sub>
                          <m:r>
                            <a:rPr lang="en-US" sz="800" b="0" i="1" smtClean="0">
                              <a:solidFill>
                                <a:schemeClr val="tx1"/>
                              </a:solidFill>
                              <a:latin typeface="Cambria Math" panose="02040503050406030204" pitchFamily="18" charset="0"/>
                            </a:rPr>
                            <m:t>2</m:t>
                          </m:r>
                        </m:sub>
                      </m:sSub>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𝐸</m:t>
                      </m:r>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𝑥</m:t>
                          </m:r>
                        </m:e>
                        <m:sub>
                          <m:r>
                            <a:rPr lang="en-US" sz="800" b="0" i="1" smtClean="0">
                              <a:solidFill>
                                <a:schemeClr val="tx1"/>
                              </a:solidFill>
                              <a:latin typeface="Cambria Math" panose="02040503050406030204" pitchFamily="18" charset="0"/>
                            </a:rPr>
                            <m:t>1</m:t>
                          </m:r>
                        </m:sub>
                      </m:sSub>
                    </m:oMath>
                  </a14:m>
                  <a:r>
                    <a:rPr lang="en-US" sz="800" dirty="0">
                      <a:solidFill>
                        <a:schemeClr val="tx1"/>
                      </a:solidFill>
                    </a:rPr>
                    <a:t>, and similarly that that </a:t>
                  </a:r>
                  <a14:m>
                    <m:oMath xmlns:m="http://schemas.openxmlformats.org/officeDocument/2006/math">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𝑥</m:t>
                          </m:r>
                        </m:e>
                        <m:sub>
                          <m:r>
                            <a:rPr lang="en-US" sz="800" b="0" i="1" smtClean="0">
                              <a:solidFill>
                                <a:schemeClr val="tx1"/>
                              </a:solidFill>
                              <a:latin typeface="Cambria Math" panose="02040503050406030204" pitchFamily="18" charset="0"/>
                            </a:rPr>
                            <m:t>1</m:t>
                          </m:r>
                        </m:sub>
                      </m:sSub>
                    </m:oMath>
                  </a14:m>
                  <a:r>
                    <a:rPr lang="en-US" sz="800" dirty="0">
                      <a:solidFill>
                        <a:schemeClr val="tx1"/>
                      </a:solidFill>
                    </a:rPr>
                    <a:t> must lie on Epipolar line </a:t>
                  </a:r>
                  <a14:m>
                    <m:oMath xmlns:m="http://schemas.openxmlformats.org/officeDocument/2006/math">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𝑙</m:t>
                          </m:r>
                        </m:e>
                        <m:sub>
                          <m:r>
                            <a:rPr lang="en-US" sz="800" b="0" i="1" smtClean="0">
                              <a:solidFill>
                                <a:schemeClr val="tx1"/>
                              </a:solidFill>
                              <a:latin typeface="Cambria Math" panose="02040503050406030204" pitchFamily="18" charset="0"/>
                            </a:rPr>
                            <m:t>1</m:t>
                          </m:r>
                        </m:sub>
                      </m:sSub>
                      <m:r>
                        <a:rPr lang="en-US" sz="800" i="1">
                          <a:solidFill>
                            <a:schemeClr val="tx1"/>
                          </a:solidFill>
                          <a:latin typeface="Cambria Math" panose="02040503050406030204" pitchFamily="18" charset="0"/>
                        </a:rPr>
                        <m:t>=</m:t>
                      </m:r>
                      <m:sSubSup>
                        <m:sSubSupPr>
                          <m:ctrlPr>
                            <a:rPr lang="en-US" sz="800" b="0" i="1" smtClean="0">
                              <a:solidFill>
                                <a:schemeClr val="tx1"/>
                              </a:solidFill>
                              <a:latin typeface="Cambria Math" panose="02040503050406030204" pitchFamily="18" charset="0"/>
                            </a:rPr>
                          </m:ctrlPr>
                        </m:sSubSupPr>
                        <m:e>
                          <m:r>
                            <a:rPr lang="en-US" sz="800" b="0" i="1" smtClean="0">
                              <a:solidFill>
                                <a:schemeClr val="tx1"/>
                              </a:solidFill>
                              <a:latin typeface="Cambria Math" panose="02040503050406030204" pitchFamily="18" charset="0"/>
                            </a:rPr>
                            <m:t>𝑥</m:t>
                          </m:r>
                        </m:e>
                        <m:sub>
                          <m:r>
                            <a:rPr lang="en-US" sz="800" b="0" i="1" smtClean="0">
                              <a:solidFill>
                                <a:schemeClr val="tx1"/>
                              </a:solidFill>
                              <a:latin typeface="Cambria Math" panose="02040503050406030204" pitchFamily="18" charset="0"/>
                            </a:rPr>
                            <m:t>2</m:t>
                          </m:r>
                        </m:sub>
                        <m:sup>
                          <m:r>
                            <a:rPr lang="en-US" sz="800" b="0" i="1" smtClean="0">
                              <a:solidFill>
                                <a:schemeClr val="tx1"/>
                              </a:solidFill>
                              <a:latin typeface="Cambria Math" panose="02040503050406030204" pitchFamily="18" charset="0"/>
                            </a:rPr>
                            <m:t>𝑇</m:t>
                          </m:r>
                        </m:sup>
                      </m:sSubSup>
                      <m:r>
                        <a:rPr lang="en-US" sz="800" b="0" i="1" smtClean="0">
                          <a:solidFill>
                            <a:schemeClr val="tx1"/>
                          </a:solidFill>
                          <a:latin typeface="Cambria Math" panose="02040503050406030204" pitchFamily="18" charset="0"/>
                        </a:rPr>
                        <m:t>𝐸</m:t>
                      </m:r>
                    </m:oMath>
                  </a14:m>
                  <a:endParaRPr lang="en-US" sz="800" dirty="0">
                    <a:solidFill>
                      <a:schemeClr val="tx1"/>
                    </a:solidFill>
                  </a:endParaRPr>
                </a:p>
                <a:p>
                  <a:pPr lvl="2"/>
                  <a:r>
                    <a:rPr lang="en-US" sz="800" dirty="0">
                      <a:solidFill>
                        <a:schemeClr val="tx1"/>
                      </a:solidFill>
                    </a:rPr>
                    <a:t>Recall that in homogenous coordinates, a vector </a:t>
                  </a:r>
                  <a14:m>
                    <m:oMath xmlns:m="http://schemas.openxmlformats.org/officeDocument/2006/math">
                      <m:d>
                        <m:dPr>
                          <m:begChr m:val="["/>
                          <m:endChr m:val="]"/>
                          <m:ctrlPr>
                            <a:rPr lang="en-US" sz="800" i="1" smtClean="0">
                              <a:solidFill>
                                <a:schemeClr val="tx1"/>
                              </a:solidFill>
                              <a:latin typeface="Cambria Math" panose="02040503050406030204" pitchFamily="18" charset="0"/>
                            </a:rPr>
                          </m:ctrlPr>
                        </m:dPr>
                        <m:e>
                          <m:m>
                            <m:mPr>
                              <m:mcs>
                                <m:mc>
                                  <m:mcPr>
                                    <m:count m:val="1"/>
                                    <m:mcJc m:val="center"/>
                                  </m:mcPr>
                                </m:mc>
                              </m:mcs>
                              <m:ctrlPr>
                                <a:rPr lang="en-US" sz="800" i="1" smtClean="0">
                                  <a:solidFill>
                                    <a:schemeClr val="tx1"/>
                                  </a:solidFill>
                                  <a:latin typeface="Cambria Math" panose="02040503050406030204" pitchFamily="18" charset="0"/>
                                </a:rPr>
                              </m:ctrlPr>
                            </m:mPr>
                            <m:mr>
                              <m:e>
                                <m:r>
                                  <m:rPr>
                                    <m:brk m:alnAt="7"/>
                                  </m:rPr>
                                  <a:rPr lang="en-US" sz="800" b="0" i="1" smtClean="0">
                                    <a:solidFill>
                                      <a:schemeClr val="tx1"/>
                                    </a:solidFill>
                                    <a:latin typeface="Cambria Math" panose="02040503050406030204" pitchFamily="18" charset="0"/>
                                  </a:rPr>
                                  <m:t>𝑎</m:t>
                                </m:r>
                              </m:e>
                            </m:mr>
                            <m:mr>
                              <m:e>
                                <m:r>
                                  <a:rPr lang="en-US" sz="800" b="0" i="1" smtClean="0">
                                    <a:solidFill>
                                      <a:schemeClr val="tx1"/>
                                    </a:solidFill>
                                    <a:latin typeface="Cambria Math" panose="02040503050406030204" pitchFamily="18" charset="0"/>
                                  </a:rPr>
                                  <m:t>𝑏</m:t>
                                </m:r>
                              </m:e>
                            </m:mr>
                            <m:mr>
                              <m:e>
                                <m:r>
                                  <a:rPr lang="en-US" sz="800" b="0" i="1" smtClean="0">
                                    <a:solidFill>
                                      <a:schemeClr val="tx1"/>
                                    </a:solidFill>
                                    <a:latin typeface="Cambria Math" panose="02040503050406030204" pitchFamily="18" charset="0"/>
                                  </a:rPr>
                                  <m:t>𝑐</m:t>
                                </m:r>
                              </m:e>
                            </m:mr>
                          </m:m>
                        </m:e>
                      </m:d>
                    </m:oMath>
                  </a14:m>
                  <a:r>
                    <a:rPr lang="en-US" sz="800" dirty="0">
                      <a:solidFill>
                        <a:schemeClr val="tx1"/>
                      </a:solidFill>
                    </a:rPr>
                    <a:t> represents a line; when multiplied by coordinates</a:t>
                  </a:r>
                  <a14:m>
                    <m:oMath xmlns:m="http://schemas.openxmlformats.org/officeDocument/2006/math">
                      <m:d>
                        <m:dPr>
                          <m:begChr m:val="["/>
                          <m:endChr m:val="]"/>
                          <m:ctrlPr>
                            <a:rPr lang="en-US" sz="800" i="1">
                              <a:solidFill>
                                <a:schemeClr val="tx1"/>
                              </a:solidFill>
                              <a:latin typeface="Cambria Math" panose="02040503050406030204" pitchFamily="18" charset="0"/>
                            </a:rPr>
                          </m:ctrlPr>
                        </m:dPr>
                        <m:e>
                          <m:m>
                            <m:mPr>
                              <m:mcs>
                                <m:mc>
                                  <m:mcPr>
                                    <m:count m:val="1"/>
                                    <m:mcJc m:val="center"/>
                                  </m:mcPr>
                                </m:mc>
                              </m:mcs>
                              <m:ctrlPr>
                                <a:rPr lang="en-US" sz="800" i="1">
                                  <a:solidFill>
                                    <a:schemeClr val="tx1"/>
                                  </a:solidFill>
                                  <a:latin typeface="Cambria Math" panose="02040503050406030204" pitchFamily="18" charset="0"/>
                                </a:rPr>
                              </m:ctrlPr>
                            </m:mPr>
                            <m:mr>
                              <m:e>
                                <m:r>
                                  <m:rPr>
                                    <m:brk m:alnAt="7"/>
                                  </m:rPr>
                                  <a:rPr lang="en-US" sz="800" b="0" i="1" smtClean="0">
                                    <a:solidFill>
                                      <a:schemeClr val="tx1"/>
                                    </a:solidFill>
                                    <a:latin typeface="Cambria Math" panose="02040503050406030204" pitchFamily="18" charset="0"/>
                                  </a:rPr>
                                  <m:t>𝑥</m:t>
                                </m:r>
                              </m:e>
                            </m:mr>
                            <m:mr>
                              <m:e>
                                <m:r>
                                  <a:rPr lang="en-US" sz="800" b="0" i="1" smtClean="0">
                                    <a:solidFill>
                                      <a:schemeClr val="tx1"/>
                                    </a:solidFill>
                                    <a:latin typeface="Cambria Math" panose="02040503050406030204" pitchFamily="18" charset="0"/>
                                  </a:rPr>
                                  <m:t>𝑦</m:t>
                                </m:r>
                              </m:e>
                            </m:mr>
                            <m:mr>
                              <m:e>
                                <m:r>
                                  <a:rPr lang="en-US" sz="800" b="0" i="1" smtClean="0">
                                    <a:solidFill>
                                      <a:schemeClr val="tx1"/>
                                    </a:solidFill>
                                    <a:latin typeface="Cambria Math" panose="02040503050406030204" pitchFamily="18" charset="0"/>
                                  </a:rPr>
                                  <m:t>1</m:t>
                                </m:r>
                              </m:e>
                            </m:mr>
                          </m:m>
                        </m:e>
                      </m:d>
                    </m:oMath>
                  </a14:m>
                  <a:r>
                    <a:rPr lang="en-US" sz="800" dirty="0">
                      <a:solidFill>
                        <a:schemeClr val="tx1"/>
                      </a:solidFill>
                    </a:rPr>
                    <a:t> we get the equation of a line </a:t>
                  </a:r>
                  <a14:m>
                    <m:oMath xmlns:m="http://schemas.openxmlformats.org/officeDocument/2006/math">
                      <m:r>
                        <a:rPr lang="en-US" sz="800" b="0" i="1" smtClean="0">
                          <a:solidFill>
                            <a:schemeClr val="tx1"/>
                          </a:solidFill>
                          <a:latin typeface="Cambria Math" panose="02040503050406030204" pitchFamily="18" charset="0"/>
                        </a:rPr>
                        <m:t>𝑎𝑥</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𝑏𝑦</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𝑐</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0</m:t>
                      </m:r>
                    </m:oMath>
                  </a14:m>
                  <a:endParaRPr lang="en-US" sz="800" dirty="0">
                    <a:solidFill>
                      <a:schemeClr val="tx1"/>
                    </a:solidFill>
                  </a:endParaRPr>
                </a:p>
                <a:p>
                  <a:pPr lvl="1"/>
                  <a:endParaRPr lang="en-US" sz="800" dirty="0">
                    <a:solidFill>
                      <a:schemeClr val="tx1"/>
                    </a:solidFill>
                  </a:endParaRPr>
                </a:p>
                <a:p>
                  <a:pPr lvl="1"/>
                  <a:endParaRPr lang="en-US" sz="800" dirty="0">
                    <a:solidFill>
                      <a:schemeClr val="tx1"/>
                    </a:solidFill>
                  </a:endParaRPr>
                </a:p>
                <a:p>
                  <a:pPr lvl="1"/>
                  <a:endParaRPr lang="en-US" sz="800" dirty="0">
                    <a:solidFill>
                      <a:schemeClr val="tx1"/>
                    </a:solidFill>
                  </a:endParaRPr>
                </a:p>
                <a:p>
                  <a:pPr lvl="1"/>
                  <a:endParaRPr lang="en-US" sz="800" dirty="0">
                    <a:solidFill>
                      <a:schemeClr val="tx1"/>
                    </a:solidFill>
                  </a:endParaRPr>
                </a:p>
              </p:txBody>
            </p:sp>
          </mc:Choice>
          <mc:Fallback xmlns="">
            <p:sp>
              <p:nvSpPr>
                <p:cNvPr id="6" name="Text Placeholder 4">
                  <a:extLst>
                    <a:ext uri="{FF2B5EF4-FFF2-40B4-BE49-F238E27FC236}">
                      <a16:creationId xmlns:a16="http://schemas.microsoft.com/office/drawing/2014/main" id="{7932053D-7BD7-4F03-A127-3F70FFD8ACEE}"/>
                    </a:ext>
                  </a:extLst>
                </p:cNvPr>
                <p:cNvSpPr txBox="1">
                  <a:spLocks noRot="1" noChangeAspect="1" noMove="1" noResize="1" noEditPoints="1" noAdjustHandles="1" noChangeArrowheads="1" noChangeShapeType="1" noTextEdit="1"/>
                </p:cNvSpPr>
                <p:nvPr/>
              </p:nvSpPr>
              <p:spPr>
                <a:xfrm>
                  <a:off x="-212124" y="130050"/>
                  <a:ext cx="6626919" cy="4858597"/>
                </a:xfrm>
                <a:prstGeom prst="rect">
                  <a:avLst/>
                </a:prstGeom>
                <a:blipFill>
                  <a:blip r:embed="rId3"/>
                  <a:stretch>
                    <a:fillRect t="-1631"/>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E968EF02-C758-9DF7-164F-D5410CED0BD1}"/>
                </a:ext>
              </a:extLst>
            </p:cNvPr>
            <p:cNvGrpSpPr/>
            <p:nvPr/>
          </p:nvGrpSpPr>
          <p:grpSpPr>
            <a:xfrm>
              <a:off x="6289280" y="-56034"/>
              <a:ext cx="2807517" cy="2686046"/>
              <a:chOff x="6289280" y="149240"/>
              <a:chExt cx="2807517" cy="2686046"/>
            </a:xfrm>
          </p:grpSpPr>
          <p:pic>
            <p:nvPicPr>
              <p:cNvPr id="2" name="Picture 1" descr="A diagram of a triangle with a cube and lines with Great Pyramid of Giza in the background&#10;&#10;Description automatically generated">
                <a:extLst>
                  <a:ext uri="{FF2B5EF4-FFF2-40B4-BE49-F238E27FC236}">
                    <a16:creationId xmlns:a16="http://schemas.microsoft.com/office/drawing/2014/main" id="{91520F4E-752D-5EB6-1911-DB3AEFF3C707}"/>
                  </a:ext>
                </a:extLst>
              </p:cNvPr>
              <p:cNvPicPr>
                <a:picLocks noChangeAspect="1"/>
              </p:cNvPicPr>
              <p:nvPr/>
            </p:nvPicPr>
            <p:blipFill>
              <a:blip r:embed="rId4"/>
              <a:stretch>
                <a:fillRect/>
              </a:stretch>
            </p:blipFill>
            <p:spPr>
              <a:xfrm>
                <a:off x="6289280" y="335324"/>
                <a:ext cx="2807517" cy="2499962"/>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9B1519C-46B2-F5DC-C461-F6E628143093}"/>
                      </a:ext>
                    </a:extLst>
                  </p:cNvPr>
                  <p:cNvSpPr txBox="1"/>
                  <p:nvPr/>
                </p:nvSpPr>
                <p:spPr>
                  <a:xfrm>
                    <a:off x="7735670" y="149240"/>
                    <a:ext cx="35413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oMath>
                      </m:oMathPara>
                    </a14:m>
                    <a:endParaRPr lang="en-US" dirty="0"/>
                  </a:p>
                </p:txBody>
              </p:sp>
            </mc:Choice>
            <mc:Fallback xmlns="">
              <p:sp>
                <p:nvSpPr>
                  <p:cNvPr id="3" name="TextBox 2">
                    <a:extLst>
                      <a:ext uri="{FF2B5EF4-FFF2-40B4-BE49-F238E27FC236}">
                        <a16:creationId xmlns:a16="http://schemas.microsoft.com/office/drawing/2014/main" id="{99B1519C-46B2-F5DC-C461-F6E628143093}"/>
                      </a:ext>
                    </a:extLst>
                  </p:cNvPr>
                  <p:cNvSpPr txBox="1">
                    <a:spLocks noRot="1" noChangeAspect="1" noMove="1" noResize="1" noEditPoints="1" noAdjustHandles="1" noChangeArrowheads="1" noChangeShapeType="1" noTextEdit="1"/>
                  </p:cNvSpPr>
                  <p:nvPr/>
                </p:nvSpPr>
                <p:spPr>
                  <a:xfrm>
                    <a:off x="7735670" y="149240"/>
                    <a:ext cx="354135" cy="307777"/>
                  </a:xfrm>
                  <a:prstGeom prst="rect">
                    <a:avLst/>
                  </a:prstGeom>
                  <a:blipFill>
                    <a:blip r:embed="rId5"/>
                    <a:stretch>
                      <a:fillRect/>
                    </a:stretch>
                  </a:blipFill>
                </p:spPr>
                <p:txBody>
                  <a:bodyPr/>
                  <a:lstStyle/>
                  <a:p>
                    <a:r>
                      <a:rPr lang="en-US">
                        <a:noFill/>
                      </a:rPr>
                      <a:t> </a:t>
                    </a:r>
                  </a:p>
                </p:txBody>
              </p:sp>
            </mc:Fallback>
          </mc:AlternateContent>
        </p:grpSp>
        <p:pic>
          <p:nvPicPr>
            <p:cNvPr id="5" name="Picture 4" descr="A diagram of a line&#10;&#10;Description automatically generated">
              <a:extLst>
                <a:ext uri="{FF2B5EF4-FFF2-40B4-BE49-F238E27FC236}">
                  <a16:creationId xmlns:a16="http://schemas.microsoft.com/office/drawing/2014/main" id="{D9968DBE-B0B2-BE2E-ECF3-2678E91982B7}"/>
                </a:ext>
              </a:extLst>
            </p:cNvPr>
            <p:cNvPicPr>
              <a:picLocks noChangeAspect="1"/>
            </p:cNvPicPr>
            <p:nvPr/>
          </p:nvPicPr>
          <p:blipFill>
            <a:blip r:embed="rId6"/>
            <a:stretch>
              <a:fillRect/>
            </a:stretch>
          </p:blipFill>
          <p:spPr>
            <a:xfrm>
              <a:off x="6657392" y="2671848"/>
              <a:ext cx="2089733" cy="2316799"/>
            </a:xfrm>
            <a:prstGeom prst="rect">
              <a:avLst/>
            </a:prstGeom>
            <a:ln>
              <a:solidFill>
                <a:schemeClr val="tx1"/>
              </a:solidFill>
            </a:ln>
          </p:spPr>
        </p:pic>
      </p:grpSp>
    </p:spTree>
    <p:extLst>
      <p:ext uri="{BB962C8B-B14F-4D97-AF65-F5344CB8AC3E}">
        <p14:creationId xmlns:p14="http://schemas.microsoft.com/office/powerpoint/2010/main" val="218488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9247</TotalTime>
  <Words>10128</Words>
  <Application>Microsoft Office PowerPoint</Application>
  <PresentationFormat>On-screen Show (16:9)</PresentationFormat>
  <Paragraphs>725</Paragraphs>
  <Slides>59</Slides>
  <Notes>56</Notes>
  <HiddenSlides>14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Arial</vt:lpstr>
      <vt:lpstr>Cambria</vt:lpstr>
      <vt:lpstr>Cambria Math</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does the fundamental differ from the essential matrix? How can you recover the rotation &amp; translation from the fundamental matrix? </vt:lpstr>
      <vt:lpstr>PowerPoint Presentation</vt:lpstr>
      <vt:lpstr>PowerPoint Presentation</vt:lpstr>
      <vt:lpstr>PowerPoint Presentation</vt:lpstr>
      <vt:lpstr>PowerPoint Presentation</vt:lpstr>
      <vt:lpstr>PowerPoint Presentation</vt:lpstr>
      <vt:lpstr>PowerPoint Presentation</vt:lpstr>
      <vt:lpstr>Explain regular, pointwise/1x1, transpose/up/de/fractionally strided, atrous/dilated, and depthwise separable convolutions.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does the Muon optimizer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LoRA?</vt:lpstr>
      <vt:lpstr>What is the SwiGLU activation?</vt:lpstr>
      <vt:lpstr>Explain how ConvNeXt V2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does DINO work?</vt:lpstr>
      <vt:lpstr>PowerPoint Presentation</vt:lpstr>
      <vt:lpstr>PowerPoint Presentation</vt:lpstr>
      <vt:lpstr>Question Goes Here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Brandon Leung</dc:creator>
  <cp:lastModifiedBy>Brandon Leung</cp:lastModifiedBy>
  <cp:revision>1</cp:revision>
  <dcterms:modified xsi:type="dcterms:W3CDTF">2025-08-11T20:18:14Z</dcterms:modified>
</cp:coreProperties>
</file>